
<file path=[Content_Types].xml><?xml version="1.0" encoding="utf-8"?>
<Types xmlns="http://schemas.openxmlformats.org/package/2006/content-types">
  <Default Extension="xml" ContentType="application/xml"/>
  <Default Extension="wmf" ContentType="image/x-wmf"/>
  <Default Extension="jpg" ContentType="image/jpeg"/>
  <Default Extension="jpeg" ContentType="image/jpeg"/>
  <Default Extension="rels" ContentType="application/vnd.openxmlformats-package.relationships+xml"/>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1.bin" ContentType="application/vnd.openxmlformats-officedocument.oleObject"/>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1" r:id="rId1"/>
    <p:sldMasterId id="2147483686" r:id="rId2"/>
    <p:sldMasterId id="2147483696" r:id="rId3"/>
    <p:sldMasterId id="2147483710" r:id="rId4"/>
    <p:sldMasterId id="2147483722" r:id="rId5"/>
    <p:sldMasterId id="2147483727" r:id="rId6"/>
    <p:sldMasterId id="2147483732" r:id="rId7"/>
    <p:sldMasterId id="2147483735" r:id="rId8"/>
  </p:sldMasterIdLst>
  <p:notesMasterIdLst>
    <p:notesMasterId r:id="rId57"/>
  </p:notesMasterIdLst>
  <p:handoutMasterIdLst>
    <p:handoutMasterId r:id="rId58"/>
  </p:handoutMasterIdLst>
  <p:sldIdLst>
    <p:sldId id="377" r:id="rId9"/>
    <p:sldId id="310" r:id="rId10"/>
    <p:sldId id="423" r:id="rId11"/>
    <p:sldId id="502" r:id="rId12"/>
    <p:sldId id="591" r:id="rId13"/>
    <p:sldId id="592" r:id="rId14"/>
    <p:sldId id="593" r:id="rId15"/>
    <p:sldId id="508" r:id="rId16"/>
    <p:sldId id="594" r:id="rId17"/>
    <p:sldId id="650" r:id="rId18"/>
    <p:sldId id="651" r:id="rId19"/>
    <p:sldId id="596" r:id="rId20"/>
    <p:sldId id="529" r:id="rId21"/>
    <p:sldId id="661" r:id="rId22"/>
    <p:sldId id="621" r:id="rId23"/>
    <p:sldId id="624" r:id="rId24"/>
    <p:sldId id="625" r:id="rId25"/>
    <p:sldId id="626" r:id="rId26"/>
    <p:sldId id="652" r:id="rId27"/>
    <p:sldId id="623" r:id="rId28"/>
    <p:sldId id="662" r:id="rId29"/>
    <p:sldId id="653" r:id="rId30"/>
    <p:sldId id="654" r:id="rId31"/>
    <p:sldId id="655" r:id="rId32"/>
    <p:sldId id="656" r:id="rId33"/>
    <p:sldId id="657" r:id="rId34"/>
    <p:sldId id="511" r:id="rId35"/>
    <p:sldId id="597" r:id="rId36"/>
    <p:sldId id="627" r:id="rId37"/>
    <p:sldId id="628" r:id="rId38"/>
    <p:sldId id="658" r:id="rId39"/>
    <p:sldId id="506" r:id="rId40"/>
    <p:sldId id="631" r:id="rId41"/>
    <p:sldId id="598" r:id="rId42"/>
    <p:sldId id="659" r:id="rId43"/>
    <p:sldId id="660" r:id="rId44"/>
    <p:sldId id="663" r:id="rId45"/>
    <p:sldId id="641" r:id="rId46"/>
    <p:sldId id="642" r:id="rId47"/>
    <p:sldId id="605" r:id="rId48"/>
    <p:sldId id="643" r:id="rId49"/>
    <p:sldId id="664" r:id="rId50"/>
    <p:sldId id="644" r:id="rId51"/>
    <p:sldId id="649" r:id="rId52"/>
    <p:sldId id="630" r:id="rId53"/>
    <p:sldId id="581" r:id="rId54"/>
    <p:sldId id="618" r:id="rId55"/>
    <p:sldId id="427" r:id="rId5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lly" initials="" lastIdx="1" clrIdx="0"/>
  <p:cmAuthor id="1" name="Molly Brown" initials="" lastIdx="3" clrIdx="1"/>
  <p:cmAuthor id="2" name="Andries, Danielle" initials="" lastIdx="1" clrIdx="2"/>
  <p:cmAuthor id="3" name="Ilene" initials="ILP" lastIdx="17" clrIdx="3"/>
  <p:cmAuthor id="4" name="Brown, Molly G - brownmg" initials="BMG-b" lastIdx="1" clrIdx="4">
    <p:extLst/>
  </p:cmAuthor>
  <p:cmAuthor id="5" name="Molly Brown" initials="MB" lastIdx="17" clrIdx="5">
    <p:extLst/>
  </p:cmAuthor>
  <p:cmAuthor id="6" name="Helen Roybark" initials="HR" lastIdx="27"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3C3CBA"/>
    <a:srgbClr val="F3D5E5"/>
    <a:srgbClr val="C9F1FF"/>
    <a:srgbClr val="CEE8E1"/>
    <a:srgbClr val="B0DACF"/>
    <a:srgbClr val="33CCFF"/>
    <a:srgbClr val="6B6BCF"/>
    <a:srgbClr val="0099CC"/>
    <a:srgbClr val="00B8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7" autoAdjust="0"/>
    <p:restoredTop sz="64764" autoAdjust="0"/>
  </p:normalViewPr>
  <p:slideViewPr>
    <p:cSldViewPr>
      <p:cViewPr varScale="1">
        <p:scale>
          <a:sx n="62" d="100"/>
          <a:sy n="62" d="100"/>
        </p:scale>
        <p:origin x="-2232" y="-120"/>
      </p:cViewPr>
      <p:guideLst>
        <p:guide orient="horz" pos="2160"/>
        <p:guide pos="2880"/>
      </p:guideLst>
    </p:cSldViewPr>
  </p:slideViewPr>
  <p:outlineViewPr>
    <p:cViewPr>
      <p:scale>
        <a:sx n="33" d="100"/>
        <a:sy n="33" d="100"/>
      </p:scale>
      <p:origin x="0" y="-6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326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63" Type="http://schemas.openxmlformats.org/officeDocument/2006/relationships/theme" Target="theme/theme1.xml"/><Relationship Id="rId64" Type="http://schemas.openxmlformats.org/officeDocument/2006/relationships/tableStyles" Target="tableStyles.xml"/><Relationship Id="rId65" Type="http://schemas.microsoft.com/office/2015/10/relationships/revisionInfo" Target="revisionInfo.xml"/><Relationship Id="rId50" Type="http://schemas.openxmlformats.org/officeDocument/2006/relationships/slide" Target="slides/slide42.xml"/><Relationship Id="rId51" Type="http://schemas.openxmlformats.org/officeDocument/2006/relationships/slide" Target="slides/slide43.xml"/><Relationship Id="rId52" Type="http://schemas.openxmlformats.org/officeDocument/2006/relationships/slide" Target="slides/slide44.xml"/><Relationship Id="rId53" Type="http://schemas.openxmlformats.org/officeDocument/2006/relationships/slide" Target="slides/slide45.xml"/><Relationship Id="rId54" Type="http://schemas.openxmlformats.org/officeDocument/2006/relationships/slide" Target="slides/slide46.xml"/><Relationship Id="rId55" Type="http://schemas.openxmlformats.org/officeDocument/2006/relationships/slide" Target="slides/slide47.xml"/><Relationship Id="rId56" Type="http://schemas.openxmlformats.org/officeDocument/2006/relationships/slide" Target="slides/slide48.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interSettings" Target="printerSettings/printerSettings1.bin"/><Relationship Id="rId40" Type="http://schemas.openxmlformats.org/officeDocument/2006/relationships/slide" Target="slides/slide32.xml"/><Relationship Id="rId41" Type="http://schemas.openxmlformats.org/officeDocument/2006/relationships/slide" Target="slides/slide33.xml"/><Relationship Id="rId42" Type="http://schemas.openxmlformats.org/officeDocument/2006/relationships/slide" Target="slides/slide34.xml"/><Relationship Id="rId43" Type="http://schemas.openxmlformats.org/officeDocument/2006/relationships/slide" Target="slides/slide35.xml"/><Relationship Id="rId44" Type="http://schemas.openxmlformats.org/officeDocument/2006/relationships/slide" Target="slides/slide36.xml"/><Relationship Id="rId45" Type="http://schemas.openxmlformats.org/officeDocument/2006/relationships/slide" Target="slides/slide37.xml"/><Relationship Id="rId46" Type="http://schemas.openxmlformats.org/officeDocument/2006/relationships/slide" Target="slides/slide38.xml"/><Relationship Id="rId47" Type="http://schemas.openxmlformats.org/officeDocument/2006/relationships/slide" Target="slides/slide39.xml"/><Relationship Id="rId48" Type="http://schemas.openxmlformats.org/officeDocument/2006/relationships/slide" Target="slides/slide40.xml"/><Relationship Id="rId49" Type="http://schemas.openxmlformats.org/officeDocument/2006/relationships/slide" Target="slides/slide4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9" Type="http://schemas.openxmlformats.org/officeDocument/2006/relationships/slide" Target="slides/slide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60" Type="http://schemas.openxmlformats.org/officeDocument/2006/relationships/commentAuthors" Target="commentAuthors.xml"/><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BE8E5216-85D9-442A-88E6-16490409B404}" type="datetimeFigureOut">
              <a:rPr lang="en-US"/>
              <a:pPr>
                <a:defRPr/>
              </a:pPr>
              <a:t>12/7/17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3D198E90-F9AA-451E-A8B0-2EAB18904728}" type="slidenum">
              <a:rPr lang="en-US"/>
              <a:pPr>
                <a:defRPr/>
              </a:pPr>
              <a:t>‹#›</a:t>
            </a:fld>
            <a:endParaRPr lang="en-US" dirty="0"/>
          </a:p>
        </p:txBody>
      </p:sp>
    </p:spTree>
    <p:extLst>
      <p:ext uri="{BB962C8B-B14F-4D97-AF65-F5344CB8AC3E}">
        <p14:creationId xmlns:p14="http://schemas.microsoft.com/office/powerpoint/2010/main" val="4187240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dirty="0"/>
          </a:p>
        </p:txBody>
      </p:sp>
      <p:sp>
        <p:nvSpPr>
          <p:cNvPr id="870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77CA0635-1772-4472-ADFE-4545D41254CF}" type="slidenum">
              <a:rPr lang="en-US"/>
              <a:pPr>
                <a:defRPr/>
              </a:pPr>
              <a:t>‹#›</a:t>
            </a:fld>
            <a:endParaRPr lang="en-US" dirty="0"/>
          </a:p>
        </p:txBody>
      </p:sp>
    </p:spTree>
    <p:extLst>
      <p:ext uri="{BB962C8B-B14F-4D97-AF65-F5344CB8AC3E}">
        <p14:creationId xmlns:p14="http://schemas.microsoft.com/office/powerpoint/2010/main" val="3164041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ea typeface="Tahoma" panose="020B0604030504040204" pitchFamily="34" charset="0"/>
                <a:cs typeface="Tahoma" panose="020B0604030504040204" pitchFamily="34" charset="0"/>
              </a:rPr>
              <a:t>This chapter discusses proprietorships, partnerships, and corporations and other features of the three primary forms of business structure.</a:t>
            </a:r>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0</a:t>
            </a:fld>
            <a:endParaRPr lang="en-US" dirty="0"/>
          </a:p>
        </p:txBody>
      </p:sp>
    </p:spTree>
    <p:extLst>
      <p:ext uri="{BB962C8B-B14F-4D97-AF65-F5344CB8AC3E}">
        <p14:creationId xmlns:p14="http://schemas.microsoft.com/office/powerpoint/2010/main" val="3553379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9</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In addition to par value stock, some states permit no-par value common stock.  </a:t>
            </a:r>
          </a:p>
          <a:p>
            <a:pPr eaLnBrk="1" hangingPunct="1"/>
            <a:endParaRPr lang="en-US" dirty="0"/>
          </a:p>
        </p:txBody>
      </p:sp>
    </p:spTree>
    <p:extLst>
      <p:ext uri="{BB962C8B-B14F-4D97-AF65-F5344CB8AC3E}">
        <p14:creationId xmlns:p14="http://schemas.microsoft.com/office/powerpoint/2010/main" val="938903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10</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Par value is an arbitrary amount assigned to each share of stock in the corporate charter. </a:t>
            </a:r>
            <a:r>
              <a:rPr lang="en-US" dirty="0" smtClean="0">
                <a:latin typeface="+mn-lt"/>
                <a:ea typeface="Tahoma" panose="020B0604030504040204" pitchFamily="34" charset="0"/>
                <a:cs typeface="Tahoma" panose="020B0604030504040204" pitchFamily="34" charset="0"/>
              </a:rPr>
              <a:t>Par </a:t>
            </a:r>
            <a:r>
              <a:rPr lang="en-US" dirty="0">
                <a:latin typeface="+mn-lt"/>
                <a:ea typeface="Tahoma" panose="020B0604030504040204" pitchFamily="34" charset="0"/>
                <a:cs typeface="Tahoma" panose="020B0604030504040204" pitchFamily="34" charset="0"/>
              </a:rPr>
              <a:t>value is a nominal amount, and is not related in any manner to market value, which is the selling price of a share of stock.  </a:t>
            </a:r>
          </a:p>
          <a:p>
            <a:pPr eaLnBrk="1" hangingPunct="1"/>
            <a:endParaRPr lang="en-US" dirty="0"/>
          </a:p>
        </p:txBody>
      </p:sp>
    </p:spTree>
    <p:extLst>
      <p:ext uri="{BB962C8B-B14F-4D97-AF65-F5344CB8AC3E}">
        <p14:creationId xmlns:p14="http://schemas.microsoft.com/office/powerpoint/2010/main" val="1570715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There are several terms related to stock that we need to understand. </a:t>
            </a:r>
            <a:r>
              <a:rPr lang="en-US" dirty="0" smtClean="0">
                <a:latin typeface="+mn-lt"/>
                <a:ea typeface="Tahoma" panose="020B0604030504040204" pitchFamily="34" charset="0"/>
                <a:cs typeface="Tahoma" panose="020B0604030504040204" pitchFamily="34" charset="0"/>
              </a:rPr>
              <a:t>Authorized </a:t>
            </a:r>
            <a:r>
              <a:rPr lang="en-US" dirty="0">
                <a:latin typeface="+mn-lt"/>
                <a:ea typeface="Tahoma" panose="020B0604030504040204" pitchFamily="34" charset="0"/>
                <a:cs typeface="Tahoma" panose="020B0604030504040204" pitchFamily="34" charset="0"/>
              </a:rPr>
              <a:t>shares are the maximum number of shares of stock that can be sold to the public. </a:t>
            </a:r>
            <a:r>
              <a:rPr lang="en-US" dirty="0" smtClean="0">
                <a:latin typeface="+mn-lt"/>
                <a:ea typeface="Tahoma" panose="020B0604030504040204" pitchFamily="34" charset="0"/>
                <a:cs typeface="Tahoma" panose="020B0604030504040204" pitchFamily="34" charset="0"/>
              </a:rPr>
              <a:t>The </a:t>
            </a:r>
            <a:r>
              <a:rPr lang="en-US" dirty="0">
                <a:latin typeface="+mn-lt"/>
                <a:ea typeface="Tahoma" panose="020B0604030504040204" pitchFamily="34" charset="0"/>
                <a:cs typeface="Tahoma" panose="020B0604030504040204" pitchFamily="34" charset="0"/>
              </a:rPr>
              <a:t>number of authorized shares is identified in the corporation’s charter that is issued by the state of incorporation.</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11</a:t>
            </a:fld>
            <a:endParaRPr lang="en-US" dirty="0"/>
          </a:p>
        </p:txBody>
      </p:sp>
    </p:spTree>
    <p:extLst>
      <p:ext uri="{BB962C8B-B14F-4D97-AF65-F5344CB8AC3E}">
        <p14:creationId xmlns:p14="http://schemas.microsoft.com/office/powerpoint/2010/main" val="2121099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12</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Authorized stock that has been sold to the public is called issued stock. </a:t>
            </a:r>
            <a:r>
              <a:rPr lang="en-US" dirty="0" smtClean="0">
                <a:latin typeface="+mn-lt"/>
                <a:ea typeface="Tahoma" panose="020B0604030504040204" pitchFamily="34" charset="0"/>
                <a:cs typeface="Tahoma" panose="020B0604030504040204" pitchFamily="34" charset="0"/>
              </a:rPr>
              <a:t>Issued </a:t>
            </a:r>
            <a:r>
              <a:rPr lang="en-US" dirty="0">
                <a:latin typeface="+mn-lt"/>
                <a:ea typeface="Tahoma" panose="020B0604030504040204" pitchFamily="34" charset="0"/>
                <a:cs typeface="Tahoma" panose="020B0604030504040204" pitchFamily="34" charset="0"/>
              </a:rPr>
              <a:t>stock can be classified as either outstanding stock or treasury stock.  </a:t>
            </a:r>
            <a:endParaRPr lang="en-US" dirty="0" smtClean="0">
              <a:latin typeface="+mn-lt"/>
              <a:ea typeface="Tahoma" panose="020B0604030504040204" pitchFamily="34" charset="0"/>
              <a:cs typeface="Tahoma" panose="020B0604030504040204" pitchFamily="34" charset="0"/>
            </a:endParaRP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r>
              <a:rPr lang="en-US" dirty="0">
                <a:latin typeface="+mn-lt"/>
                <a:ea typeface="Tahoma" panose="020B0604030504040204" pitchFamily="34" charset="0"/>
                <a:cs typeface="Tahoma" panose="020B0604030504040204" pitchFamily="34" charset="0"/>
              </a:rPr>
              <a:t>Outstanding stock is stock that is currently owned by stockholders.  </a:t>
            </a:r>
            <a:endParaRPr lang="en-US" dirty="0" smtClean="0">
              <a:latin typeface="+mn-lt"/>
              <a:ea typeface="Tahoma" panose="020B0604030504040204" pitchFamily="34" charset="0"/>
              <a:cs typeface="Tahoma" panose="020B0604030504040204" pitchFamily="34" charset="0"/>
            </a:endParaRP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III</a:t>
            </a:r>
          </a:p>
          <a:p>
            <a:pPr eaLnBrk="1" hangingPunct="1"/>
            <a:r>
              <a:rPr lang="en-US" dirty="0">
                <a:latin typeface="+mn-lt"/>
                <a:ea typeface="Tahoma" panose="020B0604030504040204" pitchFamily="34" charset="0"/>
                <a:cs typeface="Tahoma" panose="020B0604030504040204" pitchFamily="34" charset="0"/>
              </a:rPr>
              <a:t>Treasury stock is stock that was once owned by stockholders but the corporation purchased the stock in the stock market</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Now, the corporation is the owner of that stock. </a:t>
            </a:r>
          </a:p>
          <a:p>
            <a:pPr eaLnBrk="1" hangingPunct="1"/>
            <a:endParaRPr lang="en-US" dirty="0"/>
          </a:p>
        </p:txBody>
      </p:sp>
    </p:spTree>
    <p:extLst>
      <p:ext uri="{BB962C8B-B14F-4D97-AF65-F5344CB8AC3E}">
        <p14:creationId xmlns:p14="http://schemas.microsoft.com/office/powerpoint/2010/main" val="1093776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13</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Learning Objective 11-3: </a:t>
            </a:r>
            <a:r>
              <a:rPr lang="en-US" dirty="0">
                <a:solidFill>
                  <a:schemeClr val="tx2"/>
                </a:solidFill>
                <a:latin typeface="+mn-lt"/>
                <a:ea typeface="Tahoma" panose="020B0604030504040204" pitchFamily="34" charset="0"/>
                <a:cs typeface="Tahoma" panose="020B0604030504040204" pitchFamily="34" charset="0"/>
              </a:rPr>
              <a:t>Differentiate between common and preferred stock.</a:t>
            </a:r>
            <a:endParaRPr lang="en-US" dirty="0">
              <a:latin typeface="+mn-lt"/>
            </a:endParaRPr>
          </a:p>
        </p:txBody>
      </p:sp>
    </p:spTree>
    <p:extLst>
      <p:ext uri="{BB962C8B-B14F-4D97-AF65-F5344CB8AC3E}">
        <p14:creationId xmlns:p14="http://schemas.microsoft.com/office/powerpoint/2010/main" val="42685318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14</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Stockholders have several rights. They can buy and sell shares of stock. They receive dividends declared by the board of directors. In the event of liquidation, they share equally in any remaining assets after creditors are paid. They have a right to vote at the stockholders’ meetings, including the right to vote in the election of directors. </a:t>
            </a:r>
          </a:p>
          <a:p>
            <a:pPr eaLnBrk="1" hangingPunct="1"/>
            <a:endParaRPr lang="en-US" dirty="0"/>
          </a:p>
        </p:txBody>
      </p:sp>
    </p:spTree>
    <p:extLst>
      <p:ext uri="{BB962C8B-B14F-4D97-AF65-F5344CB8AC3E}">
        <p14:creationId xmlns:p14="http://schemas.microsoft.com/office/powerpoint/2010/main" val="116913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15</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Preferred stock is a separate class of stock that typically has priority over common stock in dividend distributions and distribution of assets in a liquidation</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Preferred stock usually has a stated dividend that is expressed as a percentage of its par value</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Normally, preferred stock does not have voting rights.</a:t>
            </a:r>
          </a:p>
          <a:p>
            <a:pPr eaLnBrk="1" hangingPunct="1"/>
            <a:endParaRPr lang="en-US" dirty="0"/>
          </a:p>
        </p:txBody>
      </p:sp>
    </p:spTree>
    <p:extLst>
      <p:ext uri="{BB962C8B-B14F-4D97-AF65-F5344CB8AC3E}">
        <p14:creationId xmlns:p14="http://schemas.microsoft.com/office/powerpoint/2010/main" val="3323332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16</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Cumulative preferred stock has the right to be paid both the current and all prior periods’ unpaid dividends before any dividends are paid to common stockholders.  </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When the preferred stock is cumulative and the directors do not declare a dividend to preferred stockholders, the unpaid dividend is called a dividend in arrears and must be disclosed in the financial statements.</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Noncumulative preferred stock has no rights to prior periods’ dividends if they were not declared in those prior periods. Most preferred stock is cumulative.</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Let’s look at an example.</a:t>
            </a:r>
          </a:p>
          <a:p>
            <a:pPr eaLnBrk="1" hangingPunct="1"/>
            <a:endParaRPr lang="en-US" dirty="0"/>
          </a:p>
        </p:txBody>
      </p:sp>
    </p:spTree>
    <p:extLst>
      <p:ext uri="{BB962C8B-B14F-4D97-AF65-F5344CB8AC3E}">
        <p14:creationId xmlns:p14="http://schemas.microsoft.com/office/powerpoint/2010/main" val="32682008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17</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Dillion Incorporated has 10,000 shares of $10 par value preferred stock outstanding with a 4% dividend rate. Dillion did not pay dividends in the two years preceding the current year. </a:t>
            </a:r>
            <a:r>
              <a:rPr lang="en-US" dirty="0" smtClean="0">
                <a:latin typeface="+mn-lt"/>
                <a:ea typeface="Tahoma" panose="020B0604030504040204" pitchFamily="34" charset="0"/>
                <a:cs typeface="Tahoma" panose="020B0604030504040204" pitchFamily="34" charset="0"/>
              </a:rPr>
              <a:t>In </a:t>
            </a:r>
            <a:r>
              <a:rPr lang="en-US" dirty="0">
                <a:latin typeface="+mn-lt"/>
                <a:ea typeface="Tahoma" panose="020B0604030504040204" pitchFamily="34" charset="0"/>
                <a:cs typeface="Tahoma" panose="020B0604030504040204" pitchFamily="34" charset="0"/>
              </a:rPr>
              <a:t>the current year, the directors declared and paid cash dividends of $22,000.</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Let’s see how the $22,000 dividend is distributed to the two classes of stock.</a:t>
            </a:r>
          </a:p>
          <a:p>
            <a:pPr eaLnBrk="1" hangingPunct="1"/>
            <a:endParaRPr lang="en-US" dirty="0"/>
          </a:p>
        </p:txBody>
      </p:sp>
    </p:spTree>
    <p:extLst>
      <p:ext uri="{BB962C8B-B14F-4D97-AF65-F5344CB8AC3E}">
        <p14:creationId xmlns:p14="http://schemas.microsoft.com/office/powerpoint/2010/main" val="1838900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18</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The distribution depends on whether the preferred stock is cumulative or noncumulative. </a:t>
            </a:r>
            <a:r>
              <a:rPr lang="en-US" dirty="0" smtClean="0">
                <a:latin typeface="+mn-lt"/>
                <a:ea typeface="Tahoma" panose="020B0604030504040204" pitchFamily="34" charset="0"/>
                <a:cs typeface="Tahoma" panose="020B0604030504040204" pitchFamily="34" charset="0"/>
              </a:rPr>
              <a:t>First</a:t>
            </a:r>
            <a:r>
              <a:rPr lang="en-US" dirty="0">
                <a:latin typeface="+mn-lt"/>
                <a:ea typeface="Tahoma" panose="020B0604030504040204" pitchFamily="34" charset="0"/>
                <a:cs typeface="Tahoma" panose="020B0604030504040204" pitchFamily="34" charset="0"/>
              </a:rPr>
              <a:t>, let’s assume the preferred stock is cumulative</a:t>
            </a:r>
            <a:r>
              <a:rPr lang="en-US" dirty="0" smtClean="0">
                <a:latin typeface="+mn-lt"/>
                <a:ea typeface="Tahoma" panose="020B0604030504040204" pitchFamily="34" charset="0"/>
                <a:cs typeface="Tahoma" panose="020B0604030504040204" pitchFamily="34" charset="0"/>
              </a:rPr>
              <a:t>.</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r>
              <a:rPr lang="en-US" dirty="0">
                <a:latin typeface="+mn-lt"/>
                <a:ea typeface="Tahoma" panose="020B0604030504040204" pitchFamily="34" charset="0"/>
                <a:cs typeface="Tahoma" panose="020B0604030504040204" pitchFamily="34" charset="0"/>
              </a:rPr>
              <a:t>The cumulative preferred stockholders first get a distribution of $4,000 for the dividends in arrears from each of the last two years. </a:t>
            </a:r>
            <a:r>
              <a:rPr lang="en-US" dirty="0" smtClean="0">
                <a:latin typeface="+mn-lt"/>
                <a:ea typeface="Tahoma" panose="020B0604030504040204" pitchFamily="34" charset="0"/>
                <a:cs typeface="Tahoma" panose="020B0604030504040204" pitchFamily="34" charset="0"/>
              </a:rPr>
              <a:t>The </a:t>
            </a:r>
            <a:r>
              <a:rPr lang="en-US" dirty="0">
                <a:latin typeface="+mn-lt"/>
                <a:ea typeface="Tahoma" panose="020B0604030504040204" pitchFamily="34" charset="0"/>
                <a:cs typeface="Tahoma" panose="020B0604030504040204" pitchFamily="34" charset="0"/>
              </a:rPr>
              <a:t>$4,000 dividend each year is calculated as follows: </a:t>
            </a:r>
            <a:r>
              <a:rPr lang="en-US" dirty="0" smtClean="0">
                <a:latin typeface="+mn-lt"/>
                <a:ea typeface="Tahoma" panose="020B0604030504040204" pitchFamily="34" charset="0"/>
                <a:cs typeface="Tahoma" panose="020B0604030504040204" pitchFamily="34" charset="0"/>
              </a:rPr>
              <a:t>$</a:t>
            </a:r>
            <a:r>
              <a:rPr lang="en-US" dirty="0">
                <a:latin typeface="+mn-lt"/>
                <a:ea typeface="Tahoma" panose="020B0604030504040204" pitchFamily="34" charset="0"/>
                <a:cs typeface="Tahoma" panose="020B0604030504040204" pitchFamily="34" charset="0"/>
              </a:rPr>
              <a:t>10 par value times 4% times 10,000 shares.</a:t>
            </a:r>
          </a:p>
          <a:p>
            <a:pPr eaLnBrk="1" hangingPunct="1"/>
            <a:r>
              <a:rPr lang="en-US" dirty="0">
                <a:latin typeface="+mn-lt"/>
                <a:ea typeface="Tahoma" panose="020B0604030504040204" pitchFamily="34" charset="0"/>
                <a:cs typeface="Tahoma" panose="020B0604030504040204" pitchFamily="34" charset="0"/>
              </a:rPr>
              <a:t>The cumulative preferred stockholders also get a $4,000 dividend for the current year</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In total, the cumulative preferred stockholders receive $12,000, leaving $10,000 for the common stockholders. </a:t>
            </a:r>
          </a:p>
          <a:p>
            <a:pPr eaLnBrk="1" hangingPunct="1"/>
            <a:endParaRPr lang="en-US" dirty="0"/>
          </a:p>
        </p:txBody>
      </p:sp>
    </p:spTree>
    <p:extLst>
      <p:ext uri="{BB962C8B-B14F-4D97-AF65-F5344CB8AC3E}">
        <p14:creationId xmlns:p14="http://schemas.microsoft.com/office/powerpoint/2010/main" val="1742969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1</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mn-lt"/>
                <a:ea typeface="Tahoma" panose="020B0604030504040204" pitchFamily="34" charset="0"/>
                <a:cs typeface="Tahoma" panose="020B0604030504040204" pitchFamily="34" charset="0"/>
              </a:rPr>
              <a:t>Learning Objective 11-1: </a:t>
            </a:r>
            <a:r>
              <a:rPr lang="en-US" dirty="0">
                <a:latin typeface="+mn-lt"/>
              </a:rPr>
              <a:t>Identify the primary characteristics of sole proprietorships, partnerships, and corporations.</a:t>
            </a:r>
            <a:br>
              <a:rPr lang="en-US" dirty="0">
                <a:latin typeface="+mn-lt"/>
              </a:rPr>
            </a:br>
            <a:endParaRPr lang="en-US" dirty="0">
              <a:latin typeface="+mn-lt"/>
            </a:endParaRPr>
          </a:p>
        </p:txBody>
      </p:sp>
    </p:spTree>
    <p:extLst>
      <p:ext uri="{BB962C8B-B14F-4D97-AF65-F5344CB8AC3E}">
        <p14:creationId xmlns:p14="http://schemas.microsoft.com/office/powerpoint/2010/main" val="380600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19</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Now, lets assume that the preferred stock is noncumulative</a:t>
            </a:r>
            <a:r>
              <a:rPr lang="en-US" dirty="0" smtClean="0">
                <a:latin typeface="+mn-lt"/>
                <a:ea typeface="Tahoma" panose="020B0604030504040204" pitchFamily="34" charset="0"/>
                <a:cs typeface="Tahoma" panose="020B0604030504040204" pitchFamily="34" charset="0"/>
              </a:rPr>
              <a:t>.</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r>
              <a:rPr lang="en-US" dirty="0">
                <a:latin typeface="+mn-lt"/>
                <a:ea typeface="Tahoma" panose="020B0604030504040204" pitchFamily="34" charset="0"/>
                <a:cs typeface="Tahoma" panose="020B0604030504040204" pitchFamily="34" charset="0"/>
              </a:rPr>
              <a:t>Noncumulative preferred stockholders do not receive a dividend for the two years when dividends were not </a:t>
            </a:r>
            <a:r>
              <a:rPr lang="en-US" dirty="0" smtClean="0">
                <a:latin typeface="+mn-lt"/>
                <a:ea typeface="Tahoma" panose="020B0604030504040204" pitchFamily="34" charset="0"/>
                <a:cs typeface="Tahoma" panose="020B0604030504040204" pitchFamily="34" charset="0"/>
              </a:rPr>
              <a:t>paid.</a:t>
            </a:r>
            <a:r>
              <a:rPr lang="en-US" baseline="0" dirty="0" smtClean="0">
                <a:latin typeface="+mn-lt"/>
                <a:ea typeface="Tahoma" panose="020B0604030504040204" pitchFamily="34" charset="0"/>
                <a:cs typeface="Tahoma" panose="020B0604030504040204" pitchFamily="34" charset="0"/>
              </a:rPr>
              <a:t> </a:t>
            </a:r>
            <a:r>
              <a:rPr lang="en-US" dirty="0" smtClean="0">
                <a:latin typeface="+mn-lt"/>
                <a:ea typeface="Tahoma" panose="020B0604030504040204" pitchFamily="34" charset="0"/>
                <a:cs typeface="Tahoma" panose="020B0604030504040204" pitchFamily="34" charset="0"/>
              </a:rPr>
              <a:t>However</a:t>
            </a:r>
            <a:r>
              <a:rPr lang="en-US" dirty="0">
                <a:latin typeface="+mn-lt"/>
                <a:ea typeface="Tahoma" panose="020B0604030504040204" pitchFamily="34" charset="0"/>
                <a:cs typeface="Tahoma" panose="020B0604030504040204" pitchFamily="34" charset="0"/>
              </a:rPr>
              <a:t>, they will receive a $4,000 dividend for the current year before common stockholders receive any </a:t>
            </a:r>
            <a:r>
              <a:rPr lang="en-US" dirty="0" smtClean="0">
                <a:latin typeface="+mn-lt"/>
                <a:ea typeface="Tahoma" panose="020B0604030504040204" pitchFamily="34" charset="0"/>
                <a:cs typeface="Tahoma" panose="020B0604030504040204" pitchFamily="34" charset="0"/>
              </a:rPr>
              <a:t>dividends.</a:t>
            </a:r>
            <a:r>
              <a:rPr lang="en-US" baseline="0" dirty="0" smtClean="0">
                <a:latin typeface="+mn-lt"/>
                <a:ea typeface="Tahoma" panose="020B0604030504040204" pitchFamily="34" charset="0"/>
                <a:cs typeface="Tahoma" panose="020B0604030504040204" pitchFamily="34" charset="0"/>
              </a:rPr>
              <a:t> </a:t>
            </a:r>
            <a:r>
              <a:rPr lang="en-US" dirty="0" smtClean="0">
                <a:latin typeface="+mn-lt"/>
                <a:ea typeface="Tahoma" panose="020B0604030504040204" pitchFamily="34" charset="0"/>
                <a:cs typeface="Tahoma" panose="020B0604030504040204" pitchFamily="34" charset="0"/>
              </a:rPr>
              <a:t>Since </a:t>
            </a:r>
            <a:r>
              <a:rPr lang="en-US" dirty="0">
                <a:latin typeface="+mn-lt"/>
                <a:ea typeface="Tahoma" panose="020B0604030504040204" pitchFamily="34" charset="0"/>
                <a:cs typeface="Tahoma" panose="020B0604030504040204" pitchFamily="34" charset="0"/>
              </a:rPr>
              <a:t>the total amount of dividends is $22,000, the common stockholders receive $18,000.</a:t>
            </a:r>
          </a:p>
          <a:p>
            <a:pPr eaLnBrk="1" hangingPunct="1"/>
            <a:endParaRPr lang="en-US" dirty="0"/>
          </a:p>
        </p:txBody>
      </p:sp>
    </p:spTree>
    <p:extLst>
      <p:ext uri="{BB962C8B-B14F-4D97-AF65-F5344CB8AC3E}">
        <p14:creationId xmlns:p14="http://schemas.microsoft.com/office/powerpoint/2010/main" val="1437216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20</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Learning Objective 11-4: </a:t>
            </a:r>
            <a:r>
              <a:rPr lang="en-US" dirty="0">
                <a:solidFill>
                  <a:schemeClr val="tx2"/>
                </a:solidFill>
                <a:latin typeface="+mn-lt"/>
                <a:ea typeface="Tahoma" panose="020B0604030504040204" pitchFamily="34" charset="0"/>
                <a:cs typeface="Tahoma" panose="020B0604030504040204" pitchFamily="34" charset="0"/>
              </a:rPr>
              <a:t>Show how </a:t>
            </a:r>
            <a:r>
              <a:rPr lang="en-US" dirty="0">
                <a:latin typeface="+mn-lt"/>
              </a:rPr>
              <a:t>issuing different classes of stock affects financial statements.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solidFill>
                <a:schemeClr val="tx2"/>
              </a:solidFill>
              <a:latin typeface="Tahoma" pitchFamily="34" charset="0"/>
              <a:ea typeface="Tahoma" panose="020B0604030504040204" pitchFamily="34" charset="0"/>
              <a:cs typeface="Tahoma" panose="020B060403050404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solidFill>
                <a:schemeClr val="tx2"/>
              </a:solidFill>
              <a:latin typeface="Tahoma" pitchFamily="34" charset="0"/>
              <a:ea typeface="Tahoma" panose="020B0604030504040204" pitchFamily="34" charset="0"/>
              <a:cs typeface="Tahoma" panose="020B0604030504040204" pitchFamily="34" charset="0"/>
            </a:endParaRPr>
          </a:p>
          <a:p>
            <a:pPr eaLnBrk="1" hangingPunct="1"/>
            <a:endParaRPr lang="en-US" dirty="0"/>
          </a:p>
        </p:txBody>
      </p:sp>
    </p:spTree>
    <p:extLst>
      <p:ext uri="{BB962C8B-B14F-4D97-AF65-F5344CB8AC3E}">
        <p14:creationId xmlns:p14="http://schemas.microsoft.com/office/powerpoint/2010/main" val="8361642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F17D9D0E-86EF-4D2E-9B00-0962D634E284}" type="slidenum">
              <a:rPr lang="en-US" smtClean="0">
                <a:cs typeface="Arial" charset="0"/>
              </a:rPr>
              <a:pPr/>
              <a:t>21</a:t>
            </a:fld>
            <a:endParaRPr lang="en-US" dirty="0">
              <a:cs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When par value stock is sold for cash, the Common Stock account is credited for the par value of the stock sold</a:t>
            </a:r>
            <a:r>
              <a:rPr lang="en-US" dirty="0" smtClean="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Remember that par value and market value are not related. </a:t>
            </a:r>
            <a:r>
              <a:rPr lang="en-US" dirty="0" smtClean="0">
                <a:latin typeface="Tahoma" panose="020B0604030504040204" pitchFamily="34" charset="0"/>
                <a:ea typeface="Tahoma" panose="020B0604030504040204" pitchFamily="34" charset="0"/>
                <a:cs typeface="Tahoma" panose="020B0604030504040204" pitchFamily="34" charset="0"/>
              </a:rPr>
              <a:t>The </a:t>
            </a:r>
            <a:r>
              <a:rPr lang="en-US" dirty="0">
                <a:latin typeface="Tahoma" panose="020B0604030504040204" pitchFamily="34" charset="0"/>
                <a:ea typeface="Tahoma" panose="020B0604030504040204" pitchFamily="34" charset="0"/>
                <a:cs typeface="Tahoma" panose="020B0604030504040204" pitchFamily="34" charset="0"/>
              </a:rPr>
              <a:t>difference between the par value of the stock and the market value of the stock is credited to Paid-in Capital in Excess of Par Value.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Let’s record the entry for Nelson, Incorporated for the issue of 100 shares of $10 per share par value stock, sold for $22 per share in cash.</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We debit Cash for the market value of the stock sold: </a:t>
            </a:r>
            <a:r>
              <a:rPr lang="en-US" dirty="0" smtClean="0">
                <a:latin typeface="Tahoma" panose="020B0604030504040204" pitchFamily="34" charset="0"/>
                <a:ea typeface="Tahoma" panose="020B0604030504040204" pitchFamily="34" charset="0"/>
                <a:cs typeface="Tahoma" panose="020B0604030504040204" pitchFamily="34" charset="0"/>
              </a:rPr>
              <a:t>100 </a:t>
            </a:r>
            <a:r>
              <a:rPr lang="en-US" dirty="0">
                <a:latin typeface="Tahoma" panose="020B0604030504040204" pitchFamily="34" charset="0"/>
                <a:ea typeface="Tahoma" panose="020B0604030504040204" pitchFamily="34" charset="0"/>
                <a:cs typeface="Tahoma" panose="020B0604030504040204" pitchFamily="34" charset="0"/>
              </a:rPr>
              <a:t>shares times $22 per share</a:t>
            </a:r>
            <a:r>
              <a:rPr lang="en-US" dirty="0" smtClean="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Next, we credit Common Stock for the total par value of the shares </a:t>
            </a:r>
            <a:r>
              <a:rPr lang="en-US" dirty="0" smtClean="0">
                <a:latin typeface="Tahoma" panose="020B0604030504040204" pitchFamily="34" charset="0"/>
                <a:ea typeface="Tahoma" panose="020B0604030504040204" pitchFamily="34" charset="0"/>
                <a:cs typeface="Tahoma" panose="020B0604030504040204" pitchFamily="34" charset="0"/>
              </a:rPr>
              <a:t>sold:</a:t>
            </a:r>
            <a:r>
              <a:rPr lang="en-US" baseline="0" dirty="0" smtClean="0">
                <a:latin typeface="Tahoma" panose="020B0604030504040204" pitchFamily="34" charset="0"/>
                <a:ea typeface="Tahoma" panose="020B0604030504040204" pitchFamily="34" charset="0"/>
                <a:cs typeface="Tahoma" panose="020B0604030504040204" pitchFamily="34" charset="0"/>
              </a:rPr>
              <a:t> </a:t>
            </a:r>
            <a:r>
              <a:rPr lang="en-US" dirty="0" smtClean="0">
                <a:latin typeface="Tahoma" panose="020B0604030504040204" pitchFamily="34" charset="0"/>
                <a:ea typeface="Tahoma" panose="020B0604030504040204" pitchFamily="34" charset="0"/>
                <a:cs typeface="Tahoma" panose="020B0604030504040204" pitchFamily="34" charset="0"/>
              </a:rPr>
              <a:t>100 </a:t>
            </a:r>
            <a:r>
              <a:rPr lang="en-US" dirty="0">
                <a:latin typeface="Tahoma" panose="020B0604030504040204" pitchFamily="34" charset="0"/>
                <a:ea typeface="Tahoma" panose="020B0604030504040204" pitchFamily="34" charset="0"/>
                <a:cs typeface="Tahoma" panose="020B0604030504040204" pitchFamily="34" charset="0"/>
              </a:rPr>
              <a:t>shares times $10 per share. And last, we credit Paid-in Capital in Excess of Par Value for the excess of market value over par: $1,200.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373947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F17D9D0E-86EF-4D2E-9B00-0962D634E284}" type="slidenum">
              <a:rPr lang="en-US" smtClean="0">
                <a:cs typeface="Arial" charset="0"/>
              </a:rPr>
              <a:pPr/>
              <a:t>22</a:t>
            </a:fld>
            <a:endParaRPr lang="en-US" dirty="0">
              <a:cs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Assume that Nelson has another class </a:t>
            </a:r>
            <a:r>
              <a:rPr lang="en-US" dirty="0" smtClean="0">
                <a:latin typeface="+mn-lt"/>
                <a:ea typeface="Tahoma" panose="020B0604030504040204" pitchFamily="34" charset="0"/>
                <a:cs typeface="Tahoma" panose="020B0604030504040204" pitchFamily="34" charset="0"/>
              </a:rPr>
              <a:t>of </a:t>
            </a:r>
            <a:r>
              <a:rPr lang="en-US" dirty="0">
                <a:latin typeface="+mn-lt"/>
                <a:ea typeface="Tahoma" panose="020B0604030504040204" pitchFamily="34" charset="0"/>
                <a:cs typeface="Tahoma" panose="020B0604030504040204" pitchFamily="34" charset="0"/>
              </a:rPr>
              <a:t>common stock, $20 par value Class B. The company issues 150 shares of Class B common stock at $25 per share.</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Let’s record this transaction.</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a:t>
            </a:r>
            <a:r>
              <a:rPr lang="en-US" dirty="0" smtClean="0">
                <a:latin typeface="+mn-lt"/>
                <a:ea typeface="Tahoma" panose="020B0604030504040204" pitchFamily="34" charset="0"/>
                <a:cs typeface="Tahoma" panose="020B0604030504040204" pitchFamily="34" charset="0"/>
              </a:rPr>
              <a:t>II</a:t>
            </a:r>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We debit Cash for the market value of the stock sold: </a:t>
            </a:r>
            <a:r>
              <a:rPr lang="en-US" dirty="0" smtClean="0">
                <a:latin typeface="+mn-lt"/>
                <a:ea typeface="Tahoma" panose="020B0604030504040204" pitchFamily="34" charset="0"/>
                <a:cs typeface="Tahoma" panose="020B0604030504040204" pitchFamily="34" charset="0"/>
              </a:rPr>
              <a:t>150 </a:t>
            </a:r>
            <a:r>
              <a:rPr lang="en-US" dirty="0">
                <a:latin typeface="+mn-lt"/>
                <a:ea typeface="Tahoma" panose="020B0604030504040204" pitchFamily="34" charset="0"/>
                <a:cs typeface="Tahoma" panose="020B0604030504040204" pitchFamily="34" charset="0"/>
              </a:rPr>
              <a:t>shares times $25 per share. </a:t>
            </a:r>
            <a:r>
              <a:rPr lang="en-US" dirty="0" smtClean="0">
                <a:latin typeface="+mn-lt"/>
                <a:ea typeface="Tahoma" panose="020B0604030504040204" pitchFamily="34" charset="0"/>
                <a:cs typeface="Tahoma" panose="020B0604030504040204" pitchFamily="34" charset="0"/>
              </a:rPr>
              <a:t>Next</a:t>
            </a:r>
            <a:r>
              <a:rPr lang="en-US" dirty="0">
                <a:latin typeface="+mn-lt"/>
                <a:ea typeface="Tahoma" panose="020B0604030504040204" pitchFamily="34" charset="0"/>
                <a:cs typeface="Tahoma" panose="020B0604030504040204" pitchFamily="34" charset="0"/>
              </a:rPr>
              <a:t>, we credit Common Stock, Class B for the total par value of the shares sold: 150 shares times $20 per share. And last, we credit Paid-in Capital in Excess of Par Value, Class B, for the excess of market value over par: $750. </a:t>
            </a:r>
          </a:p>
          <a:p>
            <a:pPr eaLnBrk="1" hangingPunct="1"/>
            <a:r>
              <a:rPr lang="en-US" dirty="0">
                <a:latin typeface="+mn-lt"/>
                <a:ea typeface="Tahoma" panose="020B0604030504040204" pitchFamily="34" charset="0"/>
                <a:cs typeface="Tahoma" panose="020B0604030504040204" pitchFamily="34" charset="0"/>
              </a:rPr>
              <a:t>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596219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F17D9D0E-86EF-4D2E-9B00-0962D634E284}" type="slidenum">
              <a:rPr lang="en-US" smtClean="0">
                <a:cs typeface="Arial" charset="0"/>
              </a:rPr>
              <a:pPr/>
              <a:t>23</a:t>
            </a:fld>
            <a:endParaRPr lang="en-US" dirty="0">
              <a:cs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Assume that Nelson issues $100 shares of 7% cumulative preferred stock with a stated value of $10 per share at a price of $22 dollars per share.</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Let’s record this transaction.</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We debit Cash for the market value of the stock sold: 100 shares times $22 per share</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Next, we credit Preferred Stock for the total stated value of the shares sold: 100 shares times $10 per share. And last, we credit Paid-in Capital in Excess of Par Value for the excess of market value over par: $1,200. </a:t>
            </a:r>
          </a:p>
          <a:p>
            <a:pPr eaLnBrk="1" hangingPunct="1"/>
            <a:r>
              <a:rPr lang="en-US" dirty="0">
                <a:latin typeface="+mn-lt"/>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8491607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F17D9D0E-86EF-4D2E-9B00-0962D634E284}" type="slidenum">
              <a:rPr lang="en-US" smtClean="0">
                <a:cs typeface="Arial" charset="0"/>
              </a:rPr>
              <a:pPr/>
              <a:t>24</a:t>
            </a:fld>
            <a:endParaRPr lang="en-US" dirty="0">
              <a:cs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Assume that Nelson issues 100 shares of no par common stock at a price of $22 per share.</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Let’s record this transaction.</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We debit Cash and credit Common Stock, No Par for the market value of the stock sold</a:t>
            </a:r>
            <a:r>
              <a:rPr lang="en-US" dirty="0" smtClean="0">
                <a:latin typeface="+mn-lt"/>
                <a:ea typeface="Tahoma" panose="020B0604030504040204" pitchFamily="34" charset="0"/>
                <a:cs typeface="Tahoma" panose="020B0604030504040204" pitchFamily="34" charset="0"/>
              </a:rPr>
              <a:t>:</a:t>
            </a:r>
            <a:r>
              <a:rPr lang="en-US" baseline="0" dirty="0" smtClean="0">
                <a:latin typeface="+mn-lt"/>
                <a:ea typeface="Tahoma" panose="020B0604030504040204" pitchFamily="34" charset="0"/>
                <a:cs typeface="Tahoma" panose="020B0604030504040204" pitchFamily="34" charset="0"/>
              </a:rPr>
              <a:t> </a:t>
            </a:r>
            <a:r>
              <a:rPr lang="en-US" dirty="0" smtClean="0">
                <a:latin typeface="+mn-lt"/>
                <a:ea typeface="Tahoma" panose="020B0604030504040204" pitchFamily="34" charset="0"/>
                <a:cs typeface="Tahoma" panose="020B0604030504040204" pitchFamily="34" charset="0"/>
              </a:rPr>
              <a:t>100 </a:t>
            </a:r>
            <a:r>
              <a:rPr lang="en-US" dirty="0">
                <a:latin typeface="+mn-lt"/>
                <a:ea typeface="Tahoma" panose="020B0604030504040204" pitchFamily="34" charset="0"/>
                <a:cs typeface="Tahoma" panose="020B0604030504040204" pitchFamily="34" charset="0"/>
              </a:rPr>
              <a:t>shares times $22 per share. </a:t>
            </a:r>
            <a:r>
              <a:rPr lang="en-US" dirty="0" smtClean="0">
                <a:latin typeface="+mn-lt"/>
                <a:ea typeface="Tahoma" panose="020B0604030504040204" pitchFamily="34" charset="0"/>
                <a:cs typeface="Tahoma" panose="020B0604030504040204" pitchFamily="34" charset="0"/>
              </a:rPr>
              <a:t>Since </a:t>
            </a:r>
            <a:r>
              <a:rPr lang="en-US" dirty="0">
                <a:latin typeface="+mn-lt"/>
                <a:ea typeface="Tahoma" panose="020B0604030504040204" pitchFamily="34" charset="0"/>
                <a:cs typeface="Tahoma" panose="020B0604030504040204" pitchFamily="34" charset="0"/>
              </a:rPr>
              <a:t>the stock has no par value and no stated value, all of the cash proceeds are entered into the Common Stock, No Par account.</a:t>
            </a:r>
          </a:p>
        </p:txBody>
      </p:sp>
    </p:spTree>
    <p:extLst>
      <p:ext uri="{BB962C8B-B14F-4D97-AF65-F5344CB8AC3E}">
        <p14:creationId xmlns:p14="http://schemas.microsoft.com/office/powerpoint/2010/main" val="6168914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F17D9D0E-86EF-4D2E-9B00-0962D634E284}" type="slidenum">
              <a:rPr lang="en-US" smtClean="0">
                <a:cs typeface="Arial" charset="0"/>
              </a:rPr>
              <a:pPr/>
              <a:t>25</a:t>
            </a:fld>
            <a:endParaRPr lang="en-US" dirty="0">
              <a:cs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On your screen, you see the balance sheet for Nelson, Incorporated immediately after the stock issues in the preceding examples. </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Additionally,</a:t>
            </a:r>
            <a:r>
              <a:rPr lang="en-US" baseline="0" dirty="0">
                <a:latin typeface="+mn-lt"/>
                <a:ea typeface="Tahoma" panose="020B0604030504040204" pitchFamily="34" charset="0"/>
                <a:cs typeface="Tahoma" panose="020B0604030504040204" pitchFamily="34" charset="0"/>
              </a:rPr>
              <a:t> d</a:t>
            </a:r>
            <a:r>
              <a:rPr lang="en-US" dirty="0">
                <a:latin typeface="+mn-lt"/>
                <a:ea typeface="Tahoma" panose="020B0604030504040204" pitchFamily="34" charset="0"/>
                <a:cs typeface="Tahoma" panose="020B0604030504040204" pitchFamily="34" charset="0"/>
              </a:rPr>
              <a:t>uring the year Nelson earned and retained $5,000</a:t>
            </a:r>
            <a:r>
              <a:rPr lang="en-US" baseline="0" dirty="0">
                <a:latin typeface="+mn-lt"/>
                <a:ea typeface="Tahoma" panose="020B0604030504040204" pitchFamily="34" charset="0"/>
                <a:cs typeface="Tahoma" panose="020B0604030504040204" pitchFamily="34" charset="0"/>
              </a:rPr>
              <a:t> cash from </a:t>
            </a:r>
            <a:r>
              <a:rPr lang="en-US" baseline="0" dirty="0" smtClean="0">
                <a:latin typeface="+mn-lt"/>
                <a:ea typeface="Tahoma" panose="020B0604030504040204" pitchFamily="34" charset="0"/>
                <a:cs typeface="Tahoma" panose="020B0604030504040204" pitchFamily="34" charset="0"/>
              </a:rPr>
              <a:t>operations. </a:t>
            </a:r>
            <a:r>
              <a:rPr lang="en-US" dirty="0" smtClean="0">
                <a:latin typeface="+mn-lt"/>
                <a:ea typeface="Tahoma" panose="020B0604030504040204" pitchFamily="34" charset="0"/>
                <a:cs typeface="Tahoma" panose="020B0604030504040204" pitchFamily="34" charset="0"/>
              </a:rPr>
              <a:t>You </a:t>
            </a:r>
            <a:r>
              <a:rPr lang="en-US" dirty="0">
                <a:latin typeface="+mn-lt"/>
                <a:ea typeface="Tahoma" panose="020B0604030504040204" pitchFamily="34" charset="0"/>
                <a:cs typeface="Tahoma" panose="020B0604030504040204" pitchFamily="34" charset="0"/>
              </a:rPr>
              <a:t>might want to review the examples to assure yourself that you have a firm grasp of the accounts and the dollar balances in the paid-in capital portion of stockholders’ equity.</a:t>
            </a:r>
          </a:p>
        </p:txBody>
      </p:sp>
    </p:spTree>
    <p:extLst>
      <p:ext uri="{BB962C8B-B14F-4D97-AF65-F5344CB8AC3E}">
        <p14:creationId xmlns:p14="http://schemas.microsoft.com/office/powerpoint/2010/main" val="563558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26</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mn-lt"/>
                <a:ea typeface="Tahoma" panose="020B0604030504040204" pitchFamily="34" charset="0"/>
                <a:cs typeface="Tahoma" panose="020B0604030504040204" pitchFamily="34" charset="0"/>
              </a:rPr>
              <a:t>Learning Objective 11-5: Show how treasury stock transactions affect</a:t>
            </a:r>
            <a:r>
              <a:rPr lang="en-US" dirty="0">
                <a:solidFill>
                  <a:schemeClr val="tx2"/>
                </a:solidFill>
                <a:latin typeface="+mn-lt"/>
                <a:ea typeface="Tahoma" panose="020B0604030504040204" pitchFamily="34" charset="0"/>
                <a:cs typeface="Tahoma" panose="020B0604030504040204" pitchFamily="34" charset="0"/>
              </a:rPr>
              <a:t> financial statements.</a:t>
            </a:r>
          </a:p>
          <a:p>
            <a:pPr eaLnBrk="1" hangingPunct="1"/>
            <a:endParaRPr lang="en-US" dirty="0"/>
          </a:p>
        </p:txBody>
      </p:sp>
    </p:spTree>
    <p:extLst>
      <p:ext uri="{BB962C8B-B14F-4D97-AF65-F5344CB8AC3E}">
        <p14:creationId xmlns:p14="http://schemas.microsoft.com/office/powerpoint/2010/main" val="27450310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27</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Sometimes corporations buy their own stock back in the market. The repurchased shares are called treasury stock and are recorded at the cost to acquire them. </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Treasury stock has no voting or dividend rights. Treasury stock is a contra equity account and is subtracted from the equity section on the balance sheet. </a:t>
            </a:r>
          </a:p>
          <a:p>
            <a:pPr eaLnBrk="1" hangingPunct="1"/>
            <a:endParaRPr lang="en-US" dirty="0"/>
          </a:p>
        </p:txBody>
      </p:sp>
    </p:spTree>
    <p:extLst>
      <p:ext uri="{BB962C8B-B14F-4D97-AF65-F5344CB8AC3E}">
        <p14:creationId xmlns:p14="http://schemas.microsoft.com/office/powerpoint/2010/main" val="15807820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Can you think of reasons why a company might buy its own stock?</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Companies repurchase their own shares to:</a:t>
            </a:r>
          </a:p>
          <a:p>
            <a:pPr eaLnBrk="1" hangingPunct="1">
              <a:buFontTx/>
              <a:buChar char="•"/>
            </a:pPr>
            <a:r>
              <a:rPr lang="en-US" dirty="0">
                <a:latin typeface="+mn-lt"/>
                <a:ea typeface="Tahoma" panose="020B0604030504040204" pitchFamily="34" charset="0"/>
                <a:cs typeface="Tahoma" panose="020B0604030504040204" pitchFamily="34" charset="0"/>
              </a:rPr>
              <a:t> Use them for employee stock option plans.</a:t>
            </a:r>
          </a:p>
          <a:p>
            <a:pPr eaLnBrk="1" hangingPunct="1">
              <a:buFontTx/>
              <a:buChar char="•"/>
            </a:pPr>
            <a:r>
              <a:rPr lang="en-US" dirty="0">
                <a:latin typeface="+mn-lt"/>
                <a:ea typeface="Tahoma" panose="020B0604030504040204" pitchFamily="34" charset="0"/>
                <a:cs typeface="Tahoma" panose="020B0604030504040204" pitchFamily="34" charset="0"/>
              </a:rPr>
              <a:t> Increase their shares needed to use in the acquisition of another company. </a:t>
            </a:r>
          </a:p>
          <a:p>
            <a:pPr eaLnBrk="1" hangingPunct="1">
              <a:buFontTx/>
              <a:buChar char="•"/>
            </a:pPr>
            <a:r>
              <a:rPr lang="en-US" dirty="0">
                <a:latin typeface="+mn-lt"/>
                <a:ea typeface="Tahoma" panose="020B0604030504040204" pitchFamily="34" charset="0"/>
                <a:cs typeface="Tahoma" panose="020B0604030504040204" pitchFamily="34" charset="0"/>
              </a:rPr>
              <a:t> Increase earnings per share.</a:t>
            </a:r>
          </a:p>
          <a:p>
            <a:pPr eaLnBrk="1" hangingPunct="1">
              <a:buFontTx/>
              <a:buChar char="•"/>
            </a:pPr>
            <a:r>
              <a:rPr lang="en-US" dirty="0">
                <a:latin typeface="+mn-lt"/>
                <a:ea typeface="Tahoma" panose="020B0604030504040204" pitchFamily="34" charset="0"/>
                <a:cs typeface="Tahoma" panose="020B0604030504040204" pitchFamily="34" charset="0"/>
              </a:rPr>
              <a:t> Support the stock price.</a:t>
            </a:r>
          </a:p>
          <a:p>
            <a:pPr eaLnBrk="1" hangingPunct="1">
              <a:buFontTx/>
              <a:buChar char="•"/>
            </a:pPr>
            <a:r>
              <a:rPr lang="en-US" dirty="0">
                <a:latin typeface="+mn-lt"/>
                <a:ea typeface="Tahoma" panose="020B0604030504040204" pitchFamily="34" charset="0"/>
                <a:cs typeface="Tahoma" panose="020B0604030504040204" pitchFamily="34" charset="0"/>
              </a:rPr>
              <a:t> Make less shares available in the market for a hostile takeover.</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Let’s look at an example.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28</a:t>
            </a:fld>
            <a:endParaRPr lang="en-US" dirty="0"/>
          </a:p>
        </p:txBody>
      </p:sp>
    </p:spTree>
    <p:extLst>
      <p:ext uri="{BB962C8B-B14F-4D97-AF65-F5344CB8AC3E}">
        <p14:creationId xmlns:p14="http://schemas.microsoft.com/office/powerpoint/2010/main" val="3423736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mn-lt"/>
                <a:ea typeface="Tahoma" panose="020B0604030504040204" pitchFamily="34" charset="0"/>
                <a:cs typeface="Tahoma" panose="020B0604030504040204" pitchFamily="34" charset="0"/>
              </a:rPr>
              <a:t>There are three basic forms of business organizations:</a:t>
            </a:r>
          </a:p>
          <a:p>
            <a:pPr eaLnBrk="1" hangingPunct="1"/>
            <a:endParaRPr lang="en-US" dirty="0">
              <a:latin typeface="+mn-lt"/>
              <a:ea typeface="Tahoma" panose="020B0604030504040204" pitchFamily="34" charset="0"/>
              <a:cs typeface="Tahoma" panose="020B0604030504040204" pitchFamily="34" charset="0"/>
            </a:endParaRPr>
          </a:p>
          <a:p>
            <a:pPr eaLnBrk="1" hangingPunct="1">
              <a:buFontTx/>
              <a:buChar char="•"/>
            </a:pPr>
            <a:r>
              <a:rPr lang="en-US" dirty="0">
                <a:latin typeface="+mn-lt"/>
                <a:ea typeface="Tahoma" panose="020B0604030504040204" pitchFamily="34" charset="0"/>
                <a:cs typeface="Tahoma" panose="020B0604030504040204" pitchFamily="34" charset="0"/>
              </a:rPr>
              <a:t> A sole proprietorship is owned by a single individual.</a:t>
            </a:r>
          </a:p>
          <a:p>
            <a:pPr eaLnBrk="1" hangingPunct="1">
              <a:buFontTx/>
              <a:buChar char="•"/>
            </a:pPr>
            <a:endParaRPr lang="en-US" dirty="0">
              <a:latin typeface="+mn-lt"/>
              <a:ea typeface="Tahoma" panose="020B0604030504040204" pitchFamily="34" charset="0"/>
              <a:cs typeface="Tahoma" panose="020B0604030504040204" pitchFamily="34" charset="0"/>
            </a:endParaRPr>
          </a:p>
          <a:p>
            <a:pPr eaLnBrk="1" hangingPunct="1">
              <a:buFontTx/>
              <a:buChar char="•"/>
            </a:pPr>
            <a:r>
              <a:rPr lang="en-US" dirty="0">
                <a:latin typeface="+mn-lt"/>
                <a:ea typeface="Tahoma" panose="020B0604030504040204" pitchFamily="34" charset="0"/>
                <a:cs typeface="Tahoma" panose="020B0604030504040204" pitchFamily="34" charset="0"/>
              </a:rPr>
              <a:t> A partnership is owned by two or more individuals. </a:t>
            </a:r>
            <a:r>
              <a:rPr lang="en-US" dirty="0" smtClean="0">
                <a:latin typeface="+mn-lt"/>
                <a:ea typeface="Tahoma" panose="020B0604030504040204" pitchFamily="34" charset="0"/>
                <a:cs typeface="Tahoma" panose="020B0604030504040204" pitchFamily="34" charset="0"/>
              </a:rPr>
              <a:t>Partnerships </a:t>
            </a:r>
            <a:r>
              <a:rPr lang="en-US" dirty="0">
                <a:latin typeface="+mn-lt"/>
                <a:ea typeface="Tahoma" panose="020B0604030504040204" pitchFamily="34" charset="0"/>
                <a:cs typeface="Tahoma" panose="020B0604030504040204" pitchFamily="34" charset="0"/>
              </a:rPr>
              <a:t>require clear agreements about authority, risks, and the sharing of profits and losses.</a:t>
            </a:r>
          </a:p>
          <a:p>
            <a:pPr eaLnBrk="1" hangingPunct="1">
              <a:buFontTx/>
              <a:buChar char="•"/>
            </a:pPr>
            <a:endParaRPr lang="en-US" dirty="0">
              <a:latin typeface="+mn-lt"/>
              <a:ea typeface="Tahoma" panose="020B0604030504040204" pitchFamily="34" charset="0"/>
              <a:cs typeface="Tahoma" panose="020B0604030504040204" pitchFamily="34" charset="0"/>
            </a:endParaRPr>
          </a:p>
          <a:p>
            <a:pPr eaLnBrk="1" hangingPunct="1">
              <a:buFontTx/>
              <a:buChar char="•"/>
            </a:pPr>
            <a:r>
              <a:rPr lang="en-US" dirty="0">
                <a:latin typeface="+mn-lt"/>
                <a:ea typeface="Tahoma" panose="020B0604030504040204" pitchFamily="34" charset="0"/>
                <a:cs typeface="Tahoma" panose="020B0604030504040204" pitchFamily="34" charset="0"/>
              </a:rPr>
              <a:t> A corporation is a separate legal entity created by the authority of a state government. Each state has separate laws governing establishing corporations.</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a:t>
            </a:fld>
            <a:endParaRPr lang="en-US" dirty="0"/>
          </a:p>
        </p:txBody>
      </p:sp>
    </p:spTree>
    <p:extLst>
      <p:ext uri="{BB962C8B-B14F-4D97-AF65-F5344CB8AC3E}">
        <p14:creationId xmlns:p14="http://schemas.microsoft.com/office/powerpoint/2010/main" val="17313542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Assume that Nelson paid $20 per share to repurchase 50 shares of the $10 par value stock that it originally issued at a price of $22 per share.</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Let’s record this transaction.</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We debit Treasury Stock and credit Cash for the cost of the repurchased shares: 50 shares times $20 per share.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29</a:t>
            </a:fld>
            <a:endParaRPr lang="en-US" dirty="0"/>
          </a:p>
        </p:txBody>
      </p:sp>
    </p:spTree>
    <p:extLst>
      <p:ext uri="{BB962C8B-B14F-4D97-AF65-F5344CB8AC3E}">
        <p14:creationId xmlns:p14="http://schemas.microsoft.com/office/powerpoint/2010/main" val="37613066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Assume Nelson resells 30 shares of the treasury stock for $25 per share. </a:t>
            </a:r>
            <a:r>
              <a:rPr lang="en-US" dirty="0" smtClean="0">
                <a:latin typeface="+mn-lt"/>
                <a:ea typeface="Tahoma" panose="020B0604030504040204" pitchFamily="34" charset="0"/>
                <a:cs typeface="Tahoma" panose="020B0604030504040204" pitchFamily="34" charset="0"/>
              </a:rPr>
              <a:t>Remember </a:t>
            </a:r>
            <a:r>
              <a:rPr lang="en-US" dirty="0">
                <a:latin typeface="+mn-lt"/>
                <a:ea typeface="Tahoma" panose="020B0604030504040204" pitchFamily="34" charset="0"/>
                <a:cs typeface="Tahoma" panose="020B0604030504040204" pitchFamily="34" charset="0"/>
              </a:rPr>
              <a:t>that the original cost of the treasury stock was $20 per share.</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Let’s record this transaction.</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This entry would include a debit to Cash for $750. </a:t>
            </a:r>
            <a:r>
              <a:rPr lang="en-US" dirty="0" smtClean="0">
                <a:latin typeface="+mn-lt"/>
                <a:ea typeface="Tahoma" panose="020B0604030504040204" pitchFamily="34" charset="0"/>
                <a:cs typeface="Tahoma" panose="020B0604030504040204" pitchFamily="34" charset="0"/>
              </a:rPr>
              <a:t>The </a:t>
            </a:r>
            <a:r>
              <a:rPr lang="en-US" dirty="0">
                <a:latin typeface="+mn-lt"/>
                <a:ea typeface="Tahoma" panose="020B0604030504040204" pitchFamily="34" charset="0"/>
                <a:cs typeface="Tahoma" panose="020B0604030504040204" pitchFamily="34" charset="0"/>
              </a:rPr>
              <a:t>credit to Treasury Stock is for $600</a:t>
            </a:r>
            <a:r>
              <a:rPr lang="en-US" dirty="0" smtClean="0">
                <a:latin typeface="+mn-lt"/>
                <a:ea typeface="Tahoma" panose="020B0604030504040204" pitchFamily="34" charset="0"/>
                <a:cs typeface="Tahoma" panose="020B0604030504040204" pitchFamily="34" charset="0"/>
              </a:rPr>
              <a:t>.</a:t>
            </a:r>
            <a:r>
              <a:rPr lang="en-US" baseline="0" dirty="0" smtClean="0">
                <a:latin typeface="+mn-lt"/>
                <a:ea typeface="Tahoma" panose="020B0604030504040204" pitchFamily="34" charset="0"/>
                <a:cs typeface="Tahoma" panose="020B0604030504040204" pitchFamily="34" charset="0"/>
              </a:rPr>
              <a:t> </a:t>
            </a:r>
            <a:r>
              <a:rPr lang="en-US" dirty="0" smtClean="0">
                <a:latin typeface="+mn-lt"/>
                <a:ea typeface="Tahoma" panose="020B0604030504040204" pitchFamily="34" charset="0"/>
                <a:cs typeface="Tahoma" panose="020B0604030504040204" pitchFamily="34" charset="0"/>
              </a:rPr>
              <a:t>This </a:t>
            </a:r>
            <a:r>
              <a:rPr lang="en-US" dirty="0">
                <a:latin typeface="+mn-lt"/>
                <a:ea typeface="Tahoma" panose="020B0604030504040204" pitchFamily="34" charset="0"/>
                <a:cs typeface="Tahoma" panose="020B0604030504040204" pitchFamily="34" charset="0"/>
              </a:rPr>
              <a:t>is the original cost of $20 per share times the 30 shares sold. </a:t>
            </a:r>
            <a:r>
              <a:rPr lang="en-US" dirty="0" smtClean="0">
                <a:latin typeface="+mn-lt"/>
                <a:ea typeface="Tahoma" panose="020B0604030504040204" pitchFamily="34" charset="0"/>
                <a:cs typeface="Tahoma" panose="020B0604030504040204" pitchFamily="34" charset="0"/>
              </a:rPr>
              <a:t>The </a:t>
            </a:r>
            <a:r>
              <a:rPr lang="en-US" dirty="0">
                <a:latin typeface="+mn-lt"/>
                <a:ea typeface="Tahoma" panose="020B0604030504040204" pitchFamily="34" charset="0"/>
                <a:cs typeface="Tahoma" panose="020B0604030504040204" pitchFamily="34" charset="0"/>
              </a:rPr>
              <a:t>difference between the selling price and the cost of the treasury stock is credited to Paid-in Capital in Excess of Cost of Treasury Stock. </a:t>
            </a:r>
            <a:r>
              <a:rPr lang="en-US" dirty="0" smtClean="0">
                <a:latin typeface="+mn-lt"/>
                <a:ea typeface="Tahoma" panose="020B0604030504040204" pitchFamily="34" charset="0"/>
                <a:cs typeface="Tahoma" panose="020B0604030504040204" pitchFamily="34" charset="0"/>
              </a:rPr>
              <a:t>In </a:t>
            </a:r>
            <a:r>
              <a:rPr lang="en-US" dirty="0">
                <a:latin typeface="+mn-lt"/>
                <a:ea typeface="Tahoma" panose="020B0604030504040204" pitchFamily="34" charset="0"/>
                <a:cs typeface="Tahoma" panose="020B0604030504040204" pitchFamily="34" charset="0"/>
              </a:rPr>
              <a:t>this example that amount is $150. No gain or loss is recognized on the sale of treasury stock.</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30</a:t>
            </a:fld>
            <a:endParaRPr lang="en-US" dirty="0"/>
          </a:p>
        </p:txBody>
      </p:sp>
    </p:spTree>
    <p:extLst>
      <p:ext uri="{BB962C8B-B14F-4D97-AF65-F5344CB8AC3E}">
        <p14:creationId xmlns:p14="http://schemas.microsoft.com/office/powerpoint/2010/main" val="22797981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31</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mn-lt"/>
                <a:ea typeface="Tahoma" panose="020B0604030504040204" pitchFamily="34" charset="0"/>
                <a:cs typeface="Tahoma" panose="020B0604030504040204" pitchFamily="34" charset="0"/>
              </a:rPr>
              <a:t>Learning Objective 11-6: Show </a:t>
            </a:r>
            <a:r>
              <a:rPr lang="en-US" dirty="0">
                <a:latin typeface="+mn-lt"/>
              </a:rPr>
              <a:t>how declaring and paying cash dividends affect financial statements.</a:t>
            </a:r>
            <a:br>
              <a:rPr lang="en-US" dirty="0">
                <a:latin typeface="+mn-lt"/>
              </a:rPr>
            </a:br>
            <a:endParaRPr lang="en-US" dirty="0">
              <a:latin typeface="+mn-lt"/>
            </a:endParaRPr>
          </a:p>
        </p:txBody>
      </p:sp>
    </p:spTree>
    <p:extLst>
      <p:ext uri="{BB962C8B-B14F-4D97-AF65-F5344CB8AC3E}">
        <p14:creationId xmlns:p14="http://schemas.microsoft.com/office/powerpoint/2010/main" val="7124388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32</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Stockholders receive a return on their investment in two ways</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through increases in the market value of the stock and </a:t>
            </a:r>
            <a:r>
              <a:rPr lang="en-US" dirty="0" smtClean="0">
                <a:latin typeface="+mn-lt"/>
                <a:ea typeface="Tahoma" panose="020B0604030504040204" pitchFamily="34" charset="0"/>
                <a:cs typeface="Tahoma" panose="020B0604030504040204" pitchFamily="34" charset="0"/>
              </a:rPr>
              <a:t>through </a:t>
            </a:r>
            <a:r>
              <a:rPr lang="en-US" dirty="0">
                <a:latin typeface="+mn-lt"/>
                <a:ea typeface="Tahoma" panose="020B0604030504040204" pitchFamily="34" charset="0"/>
                <a:cs typeface="Tahoma" panose="020B0604030504040204" pitchFamily="34" charset="0"/>
              </a:rPr>
              <a:t>cash dividends</a:t>
            </a:r>
            <a:r>
              <a:rPr lang="en-US" dirty="0" smtClean="0">
                <a:latin typeface="+mn-lt"/>
                <a:ea typeface="Tahoma" panose="020B0604030504040204" pitchFamily="34" charset="0"/>
                <a:cs typeface="Tahoma" panose="020B0604030504040204" pitchFamily="34" charset="0"/>
              </a:rPr>
              <a:t>.</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Cash dividends are declared by the board of directors</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There is no legal obligation to declare a cash dividend, but once declared, there is a legal obligation to pay the dividend. Most corporations that pay cash dividends pay them quarterly</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To pay a cash dividend, a corporation must have two things:</a:t>
            </a:r>
          </a:p>
          <a:p>
            <a:pPr eaLnBrk="1" hangingPunct="1"/>
            <a:r>
              <a:rPr lang="en-US" dirty="0">
                <a:latin typeface="+mn-lt"/>
                <a:ea typeface="Tahoma" panose="020B0604030504040204" pitchFamily="34" charset="0"/>
                <a:cs typeface="Tahoma" panose="020B0604030504040204" pitchFamily="34" charset="0"/>
                <a:sym typeface="Wingdings" pitchFamily="2" charset="2"/>
              </a:rPr>
              <a:t>(1) </a:t>
            </a:r>
            <a:r>
              <a:rPr lang="en-US" dirty="0">
                <a:latin typeface="+mn-lt"/>
                <a:ea typeface="Tahoma" panose="020B0604030504040204" pitchFamily="34" charset="0"/>
                <a:cs typeface="Tahoma" panose="020B0604030504040204" pitchFamily="34" charset="0"/>
              </a:rPr>
              <a:t>Sufficient retained earnings to absorb the dividend without going negative.  </a:t>
            </a:r>
          </a:p>
          <a:p>
            <a:pPr eaLnBrk="1" hangingPunct="1"/>
            <a:r>
              <a:rPr lang="en-US" dirty="0">
                <a:latin typeface="+mn-lt"/>
                <a:ea typeface="Tahoma" panose="020B0604030504040204" pitchFamily="34" charset="0"/>
                <a:cs typeface="Tahoma" panose="020B0604030504040204" pitchFamily="34" charset="0"/>
                <a:sym typeface="Wingdings" pitchFamily="2" charset="2"/>
              </a:rPr>
              <a:t>(2) </a:t>
            </a:r>
            <a:r>
              <a:rPr lang="en-US" dirty="0">
                <a:latin typeface="+mn-lt"/>
                <a:ea typeface="Tahoma" panose="020B0604030504040204" pitchFamily="34" charset="0"/>
                <a:cs typeface="Tahoma" panose="020B0604030504040204" pitchFamily="34" charset="0"/>
              </a:rPr>
              <a:t>Enough cash to pay the dividend.</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There are three important dates to remember when discussing dividends</a:t>
            </a:r>
            <a:r>
              <a:rPr lang="en-US" dirty="0" smtClean="0">
                <a:latin typeface="+mn-lt"/>
                <a:ea typeface="Tahoma" panose="020B0604030504040204" pitchFamily="34" charset="0"/>
                <a:cs typeface="Tahoma" panose="020B0604030504040204" pitchFamily="34" charset="0"/>
              </a:rPr>
              <a:t>:</a:t>
            </a:r>
            <a:endParaRPr lang="en-US" dirty="0">
              <a:latin typeface="+mn-lt"/>
              <a:ea typeface="Tahoma" panose="020B0604030504040204" pitchFamily="34" charset="0"/>
              <a:cs typeface="Tahoma" panose="020B0604030504040204" pitchFamily="34" charset="0"/>
              <a:sym typeface="Wingdings" pitchFamily="2" charset="2"/>
            </a:endParaRPr>
          </a:p>
          <a:p>
            <a:pPr eaLnBrk="1" hangingPunct="1"/>
            <a:r>
              <a:rPr lang="en-US" dirty="0">
                <a:latin typeface="+mn-lt"/>
                <a:ea typeface="Tahoma" panose="020B0604030504040204" pitchFamily="34" charset="0"/>
                <a:cs typeface="Tahoma" panose="020B0604030504040204" pitchFamily="34" charset="0"/>
                <a:sym typeface="Wingdings" pitchFamily="2" charset="2"/>
              </a:rPr>
              <a:t>(1) </a:t>
            </a:r>
            <a:r>
              <a:rPr lang="en-US" dirty="0">
                <a:latin typeface="+mn-lt"/>
                <a:ea typeface="Tahoma" panose="020B0604030504040204" pitchFamily="34" charset="0"/>
                <a:cs typeface="Tahoma" panose="020B0604030504040204" pitchFamily="34" charset="0"/>
              </a:rPr>
              <a:t>The date of declaration is the date the directors declare the </a:t>
            </a:r>
            <a:r>
              <a:rPr lang="en-US" dirty="0" smtClean="0">
                <a:latin typeface="+mn-lt"/>
                <a:ea typeface="Tahoma" panose="020B0604030504040204" pitchFamily="34" charset="0"/>
                <a:cs typeface="Tahoma" panose="020B0604030504040204" pitchFamily="34" charset="0"/>
              </a:rPr>
              <a:t>dividend.</a:t>
            </a:r>
            <a:r>
              <a:rPr lang="en-US" baseline="0" dirty="0" smtClean="0">
                <a:latin typeface="+mn-lt"/>
                <a:ea typeface="Tahoma" panose="020B0604030504040204" pitchFamily="34" charset="0"/>
                <a:cs typeface="Tahoma" panose="020B0604030504040204" pitchFamily="34" charset="0"/>
              </a:rPr>
              <a:t> </a:t>
            </a:r>
            <a:r>
              <a:rPr lang="en-US" dirty="0" smtClean="0">
                <a:latin typeface="+mn-lt"/>
                <a:ea typeface="Tahoma" panose="020B0604030504040204" pitchFamily="34" charset="0"/>
                <a:cs typeface="Tahoma" panose="020B0604030504040204" pitchFamily="34" charset="0"/>
              </a:rPr>
              <a:t>At </a:t>
            </a:r>
            <a:r>
              <a:rPr lang="en-US" dirty="0">
                <a:latin typeface="+mn-lt"/>
                <a:ea typeface="Tahoma" panose="020B0604030504040204" pitchFamily="34" charset="0"/>
                <a:cs typeface="Tahoma" panose="020B0604030504040204" pitchFamily="34" charset="0"/>
              </a:rPr>
              <a:t>this time a liability is created and must be recorded.</a:t>
            </a:r>
          </a:p>
          <a:p>
            <a:pPr eaLnBrk="1" hangingPunct="1"/>
            <a:r>
              <a:rPr lang="en-US" dirty="0">
                <a:latin typeface="+mn-lt"/>
                <a:ea typeface="Tahoma" panose="020B0604030504040204" pitchFamily="34" charset="0"/>
                <a:cs typeface="Tahoma" panose="020B0604030504040204" pitchFamily="34" charset="0"/>
                <a:sym typeface="Wingdings" pitchFamily="2" charset="2"/>
              </a:rPr>
              <a:t>(2) </a:t>
            </a:r>
            <a:r>
              <a:rPr lang="en-US" dirty="0">
                <a:latin typeface="+mn-lt"/>
                <a:ea typeface="Tahoma" panose="020B0604030504040204" pitchFamily="34" charset="0"/>
                <a:cs typeface="Tahoma" panose="020B0604030504040204" pitchFamily="34" charset="0"/>
              </a:rPr>
              <a:t>The date of record is important because you must own the stock on this date to receive the dividend. </a:t>
            </a:r>
            <a:r>
              <a:rPr lang="en-US" dirty="0" smtClean="0">
                <a:latin typeface="+mn-lt"/>
                <a:ea typeface="Tahoma" panose="020B0604030504040204" pitchFamily="34" charset="0"/>
                <a:cs typeface="Tahoma" panose="020B0604030504040204" pitchFamily="34" charset="0"/>
              </a:rPr>
              <a:t>No </a:t>
            </a:r>
            <a:r>
              <a:rPr lang="en-US" dirty="0">
                <a:latin typeface="+mn-lt"/>
                <a:ea typeface="Tahoma" panose="020B0604030504040204" pitchFamily="34" charset="0"/>
                <a:cs typeface="Tahoma" panose="020B0604030504040204" pitchFamily="34" charset="0"/>
              </a:rPr>
              <a:t>entry is required in the accounting records on this date.  </a:t>
            </a:r>
          </a:p>
          <a:p>
            <a:pPr eaLnBrk="1" hangingPunct="1"/>
            <a:r>
              <a:rPr lang="en-US" dirty="0">
                <a:latin typeface="+mn-lt"/>
                <a:ea typeface="Tahoma" panose="020B0604030504040204" pitchFamily="34" charset="0"/>
                <a:cs typeface="Tahoma" panose="020B0604030504040204" pitchFamily="34" charset="0"/>
                <a:sym typeface="Wingdings" pitchFamily="2" charset="2"/>
              </a:rPr>
              <a:t>(3) </a:t>
            </a:r>
            <a:r>
              <a:rPr lang="en-US" dirty="0">
                <a:latin typeface="+mn-lt"/>
                <a:ea typeface="Tahoma" panose="020B0604030504040204" pitchFamily="34" charset="0"/>
                <a:cs typeface="Tahoma" panose="020B0604030504040204" pitchFamily="34" charset="0"/>
              </a:rPr>
              <a:t>The date of payment is the date the corporation pays the dividend to the stockholders who owned the stock on the record date.</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Let’s look at an example.</a:t>
            </a:r>
          </a:p>
          <a:p>
            <a:pPr eaLnBrk="1" hangingPunct="1"/>
            <a:endParaRPr lang="en-US" dirty="0"/>
          </a:p>
        </p:txBody>
      </p:sp>
    </p:spTree>
    <p:extLst>
      <p:ext uri="{BB962C8B-B14F-4D97-AF65-F5344CB8AC3E}">
        <p14:creationId xmlns:p14="http://schemas.microsoft.com/office/powerpoint/2010/main" val="34008136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F17D9D0E-86EF-4D2E-9B00-0962D634E284}" type="slidenum">
              <a:rPr lang="en-US" smtClean="0">
                <a:cs typeface="Arial" charset="0"/>
              </a:rPr>
              <a:pPr/>
              <a:t>33</a:t>
            </a:fld>
            <a:endParaRPr lang="en-US" dirty="0">
              <a:cs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On October 15, Year 2, Nelson’s board of directors declared a cash dividend on the 100 outstanding shares of its 7%, $10 par preferred stock. The dividend will be paid on December 15 to stockholders of record on November 15</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Let’s record the entries.</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The entry on October 15 includes a debit to Dividends and a credit </a:t>
            </a:r>
            <a:r>
              <a:rPr lang="en-US" dirty="0" smtClean="0">
                <a:latin typeface="+mn-lt"/>
                <a:ea typeface="Tahoma" panose="020B0604030504040204" pitchFamily="34" charset="0"/>
                <a:cs typeface="Tahoma" panose="020B0604030504040204" pitchFamily="34" charset="0"/>
              </a:rPr>
              <a:t>to </a:t>
            </a:r>
            <a:r>
              <a:rPr lang="en-US" dirty="0">
                <a:latin typeface="+mn-lt"/>
                <a:ea typeface="Tahoma" panose="020B0604030504040204" pitchFamily="34" charset="0"/>
                <a:cs typeface="Tahoma" panose="020B0604030504040204" pitchFamily="34" charset="0"/>
              </a:rPr>
              <a:t>Dividends Payable for $70. Dividends is a temporary account that will be closed to Retained Earnings at the end of the accounting period.</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654479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F17D9D0E-86EF-4D2E-9B00-0962D634E284}" type="slidenum">
              <a:rPr lang="en-US" smtClean="0">
                <a:cs typeface="Arial" charset="0"/>
              </a:rPr>
              <a:pPr/>
              <a:t>34</a:t>
            </a:fld>
            <a:endParaRPr lang="en-US" dirty="0">
              <a:cs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On November 15, the date of record, we need to know who owns the stock, but an accounting entry is not needed.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371566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F17D9D0E-86EF-4D2E-9B00-0962D634E284}" type="slidenum">
              <a:rPr lang="en-US" smtClean="0">
                <a:cs typeface="Arial" charset="0"/>
              </a:rPr>
              <a:pPr/>
              <a:t>35</a:t>
            </a:fld>
            <a:endParaRPr lang="en-US" dirty="0">
              <a:cs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On December 15, the payment date, Nelson would debit Dividends Payable and credit Cash for the $70 dividend.</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62748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36</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mn-lt"/>
                <a:ea typeface="Tahoma" panose="020B0604030504040204" pitchFamily="34" charset="0"/>
                <a:cs typeface="Tahoma" panose="020B0604030504040204" pitchFamily="34" charset="0"/>
              </a:rPr>
              <a:t>Learning Objective 11-7: </a:t>
            </a:r>
            <a:r>
              <a:rPr lang="en-US" dirty="0">
                <a:latin typeface="+mn-lt"/>
              </a:rPr>
              <a:t>Show how stock dividends and stock splits affect financial statements.</a:t>
            </a:r>
            <a:br>
              <a:rPr lang="en-US" dirty="0">
                <a:latin typeface="+mn-lt"/>
              </a:rPr>
            </a:br>
            <a:endParaRPr lang="en-US" dirty="0">
              <a:latin typeface="+mn-lt"/>
            </a:endParaRPr>
          </a:p>
        </p:txBody>
      </p:sp>
    </p:spTree>
    <p:extLst>
      <p:ext uri="{BB962C8B-B14F-4D97-AF65-F5344CB8AC3E}">
        <p14:creationId xmlns:p14="http://schemas.microsoft.com/office/powerpoint/2010/main" val="10852279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37</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A stock dividend is a distribution of additional shares of stock to stockholders. All stockholders retain the same percentage ownership. </a:t>
            </a:r>
            <a:r>
              <a:rPr lang="en-US" dirty="0" smtClean="0">
                <a:latin typeface="+mn-lt"/>
                <a:ea typeface="Tahoma" panose="020B0604030504040204" pitchFamily="34" charset="0"/>
                <a:cs typeface="Tahoma" panose="020B0604030504040204" pitchFamily="34" charset="0"/>
              </a:rPr>
              <a:t>The </a:t>
            </a:r>
            <a:r>
              <a:rPr lang="en-US" dirty="0">
                <a:latin typeface="+mn-lt"/>
                <a:ea typeface="Tahoma" panose="020B0604030504040204" pitchFamily="34" charset="0"/>
                <a:cs typeface="Tahoma" panose="020B0604030504040204" pitchFamily="34" charset="0"/>
              </a:rPr>
              <a:t>stockholders have more shares of stock representing the same ownership as they had before the stock dividend</a:t>
            </a:r>
            <a:r>
              <a:rPr lang="en-US" dirty="0" smtClean="0">
                <a:latin typeface="+mn-lt"/>
                <a:ea typeface="Tahoma" panose="020B0604030504040204" pitchFamily="34" charset="0"/>
                <a:cs typeface="Tahoma" panose="020B0604030504040204" pitchFamily="34" charset="0"/>
              </a:rPr>
              <a:t>.</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 Part II</a:t>
            </a:r>
          </a:p>
          <a:p>
            <a:pPr eaLnBrk="1" hangingPunct="1"/>
            <a:r>
              <a:rPr lang="en-US" dirty="0">
                <a:latin typeface="+mn-lt"/>
                <a:ea typeface="Tahoma" panose="020B0604030504040204" pitchFamily="34" charset="0"/>
                <a:cs typeface="Tahoma" panose="020B0604030504040204" pitchFamily="34" charset="0"/>
              </a:rPr>
              <a:t>There is no change in total stockholders’ equity. </a:t>
            </a:r>
            <a:endParaRPr lang="en-US" dirty="0" smtClean="0">
              <a:latin typeface="+mn-lt"/>
              <a:ea typeface="Tahoma" panose="020B0604030504040204" pitchFamily="34" charset="0"/>
              <a:cs typeface="Tahoma" panose="020B0604030504040204" pitchFamily="34" charset="0"/>
            </a:endParaRP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III</a:t>
            </a:r>
          </a:p>
          <a:p>
            <a:pPr eaLnBrk="1" hangingPunct="1"/>
            <a:r>
              <a:rPr lang="en-US" dirty="0">
                <a:latin typeface="+mn-lt"/>
                <a:ea typeface="Tahoma" panose="020B0604030504040204" pitchFamily="34" charset="0"/>
                <a:cs typeface="Tahoma" panose="020B0604030504040204" pitchFamily="34" charset="0"/>
              </a:rPr>
              <a:t>Par value per share does not change.</a:t>
            </a:r>
          </a:p>
          <a:p>
            <a:pPr eaLnBrk="1" hangingPunct="1"/>
            <a:r>
              <a:rPr lang="en-US" dirty="0">
                <a:latin typeface="+mn-lt"/>
                <a:ea typeface="Tahoma" panose="020B0604030504040204" pitchFamily="34" charset="0"/>
                <a:cs typeface="Tahoma" panose="020B0604030504040204" pitchFamily="34" charset="0"/>
              </a:rPr>
              <a:t>Let’s look at an example. </a:t>
            </a:r>
          </a:p>
          <a:p>
            <a:pPr eaLnBrk="1" hangingPunct="1"/>
            <a:endParaRPr lang="en-US" dirty="0"/>
          </a:p>
        </p:txBody>
      </p:sp>
    </p:spTree>
    <p:extLst>
      <p:ext uri="{BB962C8B-B14F-4D97-AF65-F5344CB8AC3E}">
        <p14:creationId xmlns:p14="http://schemas.microsoft.com/office/powerpoint/2010/main" val="38215186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F17D9D0E-86EF-4D2E-9B00-0962D634E284}" type="slidenum">
              <a:rPr lang="en-US" smtClean="0">
                <a:cs typeface="Arial" charset="0"/>
              </a:rPr>
              <a:pPr/>
              <a:t>38</a:t>
            </a:fld>
            <a:endParaRPr lang="en-US" dirty="0">
              <a:cs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Nelson’s board of directors decided to issue a 10% stock dividend on the 150 outstanding shares of its $20 par value, Class B common stock. </a:t>
            </a:r>
            <a:r>
              <a:rPr lang="en-US" dirty="0" smtClean="0">
                <a:latin typeface="+mn-lt"/>
                <a:ea typeface="Tahoma" panose="020B0604030504040204" pitchFamily="34" charset="0"/>
                <a:cs typeface="Tahoma" panose="020B0604030504040204" pitchFamily="34" charset="0"/>
              </a:rPr>
              <a:t>Market </a:t>
            </a:r>
            <a:r>
              <a:rPr lang="en-US" dirty="0">
                <a:latin typeface="+mn-lt"/>
                <a:ea typeface="Tahoma" panose="020B0604030504040204" pitchFamily="34" charset="0"/>
                <a:cs typeface="Tahoma" panose="020B0604030504040204" pitchFamily="34" charset="0"/>
              </a:rPr>
              <a:t>value at the time of the stock dividend was $30 per share. </a:t>
            </a:r>
            <a:r>
              <a:rPr lang="en-US" dirty="0" smtClean="0">
                <a:latin typeface="+mn-lt"/>
                <a:ea typeface="Tahoma" panose="020B0604030504040204" pitchFamily="34" charset="0"/>
                <a:cs typeface="Tahoma" panose="020B0604030504040204" pitchFamily="34" charset="0"/>
              </a:rPr>
              <a:t>Let’s </a:t>
            </a:r>
            <a:r>
              <a:rPr lang="en-US" dirty="0">
                <a:latin typeface="+mn-lt"/>
                <a:ea typeface="Tahoma" panose="020B0604030504040204" pitchFamily="34" charset="0"/>
                <a:cs typeface="Tahoma" panose="020B0604030504040204" pitchFamily="34" charset="0"/>
              </a:rPr>
              <a:t>record the entry.</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r>
              <a:rPr lang="en-US" dirty="0">
                <a:latin typeface="+mn-lt"/>
                <a:ea typeface="Tahoma" panose="020B0604030504040204" pitchFamily="34" charset="0"/>
                <a:cs typeface="Tahoma" panose="020B0604030504040204" pitchFamily="34" charset="0"/>
              </a:rPr>
              <a:t>The 10% stock dividend results in an additional 15 shares of stock. We debit Retained Earnings for $450, 15 shares times the market value of $30 per share. We credit Common Stock, Class B for $300, 15 shares times the par value of $20 per share. </a:t>
            </a:r>
            <a:r>
              <a:rPr lang="en-US" dirty="0" smtClean="0">
                <a:latin typeface="+mn-lt"/>
                <a:ea typeface="Tahoma" panose="020B0604030504040204" pitchFamily="34" charset="0"/>
                <a:cs typeface="Tahoma" panose="020B0604030504040204" pitchFamily="34" charset="0"/>
              </a:rPr>
              <a:t>We </a:t>
            </a:r>
            <a:r>
              <a:rPr lang="en-US" dirty="0">
                <a:latin typeface="+mn-lt"/>
                <a:ea typeface="Tahoma" panose="020B0604030504040204" pitchFamily="34" charset="0"/>
                <a:cs typeface="Tahoma" panose="020B0604030504040204" pitchFamily="34" charset="0"/>
              </a:rPr>
              <a:t>credit Paid-in-Capital in Excess of Par for the remaining $150.</a:t>
            </a:r>
          </a:p>
        </p:txBody>
      </p:sp>
    </p:spTree>
    <p:extLst>
      <p:ext uri="{BB962C8B-B14F-4D97-AF65-F5344CB8AC3E}">
        <p14:creationId xmlns:p14="http://schemas.microsoft.com/office/powerpoint/2010/main" val="1189296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mn-lt"/>
                <a:ea typeface="Tahoma" panose="020B0604030504040204" pitchFamily="34" charset="0"/>
                <a:cs typeface="Tahoma" panose="020B0604030504040204" pitchFamily="34" charset="0"/>
              </a:rPr>
              <a:t>Corporations are subject to many more laws and regulations than are sole proprietorships and partnerships. </a:t>
            </a:r>
            <a:r>
              <a:rPr lang="en-US" dirty="0" smtClean="0">
                <a:latin typeface="+mn-lt"/>
                <a:ea typeface="Tahoma" panose="020B0604030504040204" pitchFamily="34" charset="0"/>
                <a:cs typeface="Tahoma" panose="020B0604030504040204" pitchFamily="34" charset="0"/>
              </a:rPr>
              <a:t>Large</a:t>
            </a:r>
            <a:r>
              <a:rPr lang="en-US" dirty="0">
                <a:latin typeface="+mn-lt"/>
                <a:ea typeface="Tahoma" panose="020B0604030504040204" pitchFamily="34" charset="0"/>
                <a:cs typeface="Tahoma" panose="020B0604030504040204" pitchFamily="34" charset="0"/>
              </a:rPr>
              <a:t>, publicly traded corporations are much more heavily regulated than smaller, closely-held corporations. </a:t>
            </a:r>
            <a:r>
              <a:rPr lang="en-US" dirty="0" smtClean="0">
                <a:latin typeface="+mn-lt"/>
                <a:ea typeface="Tahoma" panose="020B0604030504040204" pitchFamily="34" charset="0"/>
                <a:cs typeface="Tahoma" panose="020B0604030504040204" pitchFamily="34" charset="0"/>
              </a:rPr>
              <a:t>They </a:t>
            </a:r>
            <a:r>
              <a:rPr lang="en-US" dirty="0">
                <a:latin typeface="+mn-lt"/>
                <a:ea typeface="Tahoma" panose="020B0604030504040204" pitchFamily="34" charset="0"/>
                <a:cs typeface="Tahoma" panose="020B0604030504040204" pitchFamily="34" charset="0"/>
              </a:rPr>
              <a:t>are subject to the provisions of the Securities and Exchange Commission Acts of 1933 and 1934, the Sarbanes-Oxley Act of 2002, and various exchange listing requirements. </a:t>
            </a:r>
          </a:p>
          <a:p>
            <a:pPr eaLnBrk="1" hangingPunct="1"/>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a:t>
            </a:fld>
            <a:endParaRPr lang="en-US" dirty="0"/>
          </a:p>
        </p:txBody>
      </p:sp>
    </p:spTree>
    <p:extLst>
      <p:ext uri="{BB962C8B-B14F-4D97-AF65-F5344CB8AC3E}">
        <p14:creationId xmlns:p14="http://schemas.microsoft.com/office/powerpoint/2010/main" val="3810723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39</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indent="0">
              <a:lnSpc>
                <a:spcPct val="95000"/>
              </a:lnSpc>
              <a:spcBef>
                <a:spcPct val="60000"/>
              </a:spcBef>
              <a:buClr>
                <a:schemeClr val="tx1"/>
              </a:buClr>
              <a:buSzPct val="125000"/>
              <a:buFont typeface="Wingdings" pitchFamily="2" charset="2"/>
              <a:buNone/>
              <a:defRPr/>
            </a:pPr>
            <a:r>
              <a:rPr lang="en-US" sz="1200" dirty="0">
                <a:solidFill>
                  <a:schemeClr val="accent6">
                    <a:lumMod val="40000"/>
                    <a:lumOff val="60000"/>
                  </a:schemeClr>
                </a:solidFill>
                <a:latin typeface="+mn-lt"/>
                <a:cs typeface="+mn-cs"/>
              </a:rPr>
              <a:t>Stock splits replace existing shares with a greater number of new shares.</a:t>
            </a:r>
          </a:p>
          <a:p>
            <a:pPr marL="0" indent="0">
              <a:lnSpc>
                <a:spcPct val="95000"/>
              </a:lnSpc>
              <a:spcBef>
                <a:spcPct val="60000"/>
              </a:spcBef>
              <a:buClr>
                <a:schemeClr val="tx1"/>
              </a:buClr>
              <a:buSzPct val="125000"/>
              <a:buFont typeface="Wingdings" pitchFamily="2" charset="2"/>
              <a:buNone/>
              <a:defRPr/>
            </a:pPr>
            <a:endParaRPr lang="en-US" sz="1200" dirty="0">
              <a:solidFill>
                <a:schemeClr val="accent6">
                  <a:lumMod val="40000"/>
                  <a:lumOff val="60000"/>
                </a:schemeClr>
              </a:solidFill>
              <a:latin typeface="+mn-lt"/>
              <a:cs typeface="+mn-cs"/>
            </a:endParaRPr>
          </a:p>
          <a:p>
            <a:pPr marL="0" indent="0">
              <a:lnSpc>
                <a:spcPct val="95000"/>
              </a:lnSpc>
              <a:spcBef>
                <a:spcPct val="60000"/>
              </a:spcBef>
              <a:buClr>
                <a:schemeClr val="tx1"/>
              </a:buClr>
              <a:buSzPct val="125000"/>
              <a:buFont typeface="Wingdings" pitchFamily="2" charset="2"/>
              <a:buNone/>
              <a:defRPr/>
            </a:pPr>
            <a:r>
              <a:rPr lang="en-US" sz="1200" dirty="0">
                <a:solidFill>
                  <a:schemeClr val="accent6">
                    <a:lumMod val="40000"/>
                    <a:lumOff val="60000"/>
                  </a:schemeClr>
                </a:solidFill>
                <a:latin typeface="+mn-lt"/>
                <a:cs typeface="+mn-cs"/>
              </a:rPr>
              <a:t>Companies use stock splits to reduce market price per share of their outstanding stock.</a:t>
            </a:r>
          </a:p>
          <a:p>
            <a:pPr marL="0" indent="0">
              <a:lnSpc>
                <a:spcPct val="95000"/>
              </a:lnSpc>
              <a:spcBef>
                <a:spcPct val="60000"/>
              </a:spcBef>
              <a:buClr>
                <a:schemeClr val="tx1"/>
              </a:buClr>
              <a:buSzPct val="125000"/>
              <a:buFont typeface="Wingdings" pitchFamily="2" charset="2"/>
              <a:buNone/>
              <a:defRPr/>
            </a:pPr>
            <a:endParaRPr lang="en-US" sz="1200" dirty="0">
              <a:solidFill>
                <a:schemeClr val="accent6">
                  <a:lumMod val="40000"/>
                  <a:lumOff val="60000"/>
                </a:schemeClr>
              </a:solidFill>
              <a:latin typeface="+mn-lt"/>
              <a:cs typeface="+mn-cs"/>
            </a:endParaRPr>
          </a:p>
          <a:p>
            <a:pPr marL="0" indent="0">
              <a:lnSpc>
                <a:spcPct val="95000"/>
              </a:lnSpc>
              <a:spcBef>
                <a:spcPct val="60000"/>
              </a:spcBef>
              <a:buClr>
                <a:schemeClr val="tx1"/>
              </a:buClr>
              <a:buSzPct val="125000"/>
              <a:buFont typeface="Wingdings" pitchFamily="2" charset="2"/>
              <a:buNone/>
              <a:defRPr/>
            </a:pPr>
            <a:r>
              <a:rPr lang="en-US" sz="1200" dirty="0">
                <a:solidFill>
                  <a:schemeClr val="accent6">
                    <a:lumMod val="40000"/>
                    <a:lumOff val="60000"/>
                  </a:schemeClr>
                </a:solidFill>
                <a:latin typeface="+mn-lt"/>
                <a:cs typeface="+mn-cs"/>
              </a:rPr>
              <a:t>The number of outstanding shares increase and par value is decreased proportionately.</a:t>
            </a:r>
          </a:p>
          <a:p>
            <a:pPr marL="0" indent="0">
              <a:lnSpc>
                <a:spcPct val="95000"/>
              </a:lnSpc>
              <a:spcBef>
                <a:spcPct val="60000"/>
              </a:spcBef>
              <a:buClr>
                <a:schemeClr val="tx1"/>
              </a:buClr>
              <a:buSzPct val="125000"/>
              <a:buFont typeface="Wingdings" pitchFamily="2" charset="2"/>
              <a:buNone/>
              <a:defRPr/>
            </a:pPr>
            <a:endParaRPr lang="en-US" sz="1200" dirty="0">
              <a:solidFill>
                <a:schemeClr val="accent6">
                  <a:lumMod val="40000"/>
                  <a:lumOff val="60000"/>
                </a:schemeClr>
              </a:solidFill>
              <a:latin typeface="+mn-lt"/>
              <a:cs typeface="+mn-cs"/>
            </a:endParaRPr>
          </a:p>
          <a:p>
            <a:pPr marL="0" indent="0">
              <a:lnSpc>
                <a:spcPct val="95000"/>
              </a:lnSpc>
              <a:spcBef>
                <a:spcPct val="60000"/>
              </a:spcBef>
              <a:buClr>
                <a:schemeClr val="tx1"/>
              </a:buClr>
              <a:buSzPct val="125000"/>
              <a:buFont typeface="Wingdings" pitchFamily="2" charset="2"/>
              <a:buNone/>
              <a:defRPr/>
            </a:pPr>
            <a:r>
              <a:rPr lang="en-US" sz="1200" dirty="0">
                <a:solidFill>
                  <a:schemeClr val="accent6">
                    <a:lumMod val="40000"/>
                    <a:lumOff val="60000"/>
                  </a:schemeClr>
                </a:solidFill>
                <a:latin typeface="+mn-lt"/>
                <a:cs typeface="+mn-cs"/>
              </a:rPr>
              <a:t>Retained earnings is not affected.</a:t>
            </a:r>
          </a:p>
          <a:p>
            <a:pPr eaLnBrk="1" hangingPunct="1"/>
            <a:endParaRPr lang="en-US" dirty="0"/>
          </a:p>
        </p:txBody>
      </p:sp>
    </p:spTree>
    <p:extLst>
      <p:ext uri="{BB962C8B-B14F-4D97-AF65-F5344CB8AC3E}">
        <p14:creationId xmlns:p14="http://schemas.microsoft.com/office/powerpoint/2010/main" val="31506526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40</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Before the two-for-one split, Nelson had 165 shares of its $20 per share Class B common stock outstanding.</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Let’s see what happens as a result of the 2-for-1 split.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latin typeface="+mn-lt"/>
              <a:ea typeface="Tahoma" panose="020B0604030504040204" pitchFamily="34" charset="0"/>
              <a:cs typeface="Tahoma" panose="020B060403050404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After the two-for-one split, the number of shares outstanding doubled from 165 to 330. </a:t>
            </a:r>
            <a:r>
              <a:rPr lang="en-US" dirty="0" smtClean="0">
                <a:latin typeface="+mn-lt"/>
                <a:ea typeface="Tahoma" panose="020B0604030504040204" pitchFamily="34" charset="0"/>
                <a:cs typeface="Tahoma" panose="020B0604030504040204" pitchFamily="34" charset="0"/>
              </a:rPr>
              <a:t>The </a:t>
            </a:r>
            <a:r>
              <a:rPr lang="en-US" dirty="0">
                <a:latin typeface="+mn-lt"/>
                <a:ea typeface="Tahoma" panose="020B0604030504040204" pitchFamily="34" charset="0"/>
                <a:cs typeface="Tahoma" panose="020B0604030504040204" pitchFamily="34" charset="0"/>
              </a:rPr>
              <a:t>par value was cut in half, from $20 to $10. </a:t>
            </a:r>
            <a:r>
              <a:rPr lang="en-US" dirty="0" smtClean="0">
                <a:latin typeface="+mn-lt"/>
                <a:ea typeface="Tahoma" panose="020B0604030504040204" pitchFamily="34" charset="0"/>
                <a:cs typeface="Tahoma" panose="020B0604030504040204" pitchFamily="34" charset="0"/>
              </a:rPr>
              <a:t>There </a:t>
            </a:r>
            <a:r>
              <a:rPr lang="en-US" dirty="0">
                <a:latin typeface="+mn-lt"/>
                <a:ea typeface="Tahoma" panose="020B0604030504040204" pitchFamily="34" charset="0"/>
                <a:cs typeface="Tahoma" panose="020B0604030504040204" pitchFamily="34" charset="0"/>
              </a:rPr>
              <a:t>is no change in total par value of the shares outstanding. Notice that an accounting entry is not required, and that retained earnings is not reduced. </a:t>
            </a:r>
          </a:p>
          <a:p>
            <a:pPr eaLnBrk="1" hangingPunct="1"/>
            <a:endParaRPr lang="en-US" dirty="0"/>
          </a:p>
        </p:txBody>
      </p:sp>
    </p:spTree>
    <p:extLst>
      <p:ext uri="{BB962C8B-B14F-4D97-AF65-F5344CB8AC3E}">
        <p14:creationId xmlns:p14="http://schemas.microsoft.com/office/powerpoint/2010/main" val="20508084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41</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mn-lt"/>
                <a:ea typeface="Tahoma" panose="020B0604030504040204" pitchFamily="34" charset="0"/>
                <a:cs typeface="Tahoma" panose="020B0604030504040204" pitchFamily="34" charset="0"/>
              </a:rPr>
              <a:t>Learning Objective 11-8: </a:t>
            </a:r>
            <a:r>
              <a:rPr lang="en-US" dirty="0">
                <a:latin typeface="+mn-lt"/>
              </a:rPr>
              <a:t>Show how appropriation of retained earnings affects financial statements.</a:t>
            </a:r>
            <a:br>
              <a:rPr lang="en-US" dirty="0">
                <a:latin typeface="+mn-lt"/>
              </a:rPr>
            </a:br>
            <a:endParaRPr lang="en-US" dirty="0">
              <a:latin typeface="+mn-lt"/>
            </a:endParaRPr>
          </a:p>
        </p:txBody>
      </p:sp>
    </p:spTree>
    <p:extLst>
      <p:ext uri="{BB962C8B-B14F-4D97-AF65-F5344CB8AC3E}">
        <p14:creationId xmlns:p14="http://schemas.microsoft.com/office/powerpoint/2010/main" val="35935626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F17D9D0E-86EF-4D2E-9B00-0962D634E284}" type="slidenum">
              <a:rPr lang="en-US" smtClean="0">
                <a:cs typeface="Arial" charset="0"/>
              </a:rPr>
              <a:pPr/>
              <a:t>42</a:t>
            </a:fld>
            <a:endParaRPr lang="en-US" dirty="0">
              <a:cs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Directors can voluntarily limit the use of retained earnings. This is called an appropriation. </a:t>
            </a:r>
            <a:r>
              <a:rPr lang="en-US" dirty="0" smtClean="0">
                <a:latin typeface="+mn-lt"/>
                <a:ea typeface="Tahoma" panose="020B0604030504040204" pitchFamily="34" charset="0"/>
                <a:cs typeface="Tahoma" panose="020B0604030504040204" pitchFamily="34" charset="0"/>
              </a:rPr>
              <a:t>When </a:t>
            </a:r>
            <a:r>
              <a:rPr lang="en-US" dirty="0">
                <a:latin typeface="+mn-lt"/>
                <a:ea typeface="Tahoma" panose="020B0604030504040204" pitchFamily="34" charset="0"/>
                <a:cs typeface="Tahoma" panose="020B0604030504040204" pitchFamily="34" charset="0"/>
              </a:rPr>
              <a:t>there is an appropriation of retained earnings, it is separately reported in the financial statements and disclosed to inform users of special activities that require funds</a:t>
            </a:r>
            <a:r>
              <a:rPr lang="en-US" dirty="0" smtClean="0">
                <a:latin typeface="+mn-lt"/>
                <a:ea typeface="Tahoma" panose="020B0604030504040204" pitchFamily="34" charset="0"/>
                <a:cs typeface="Tahoma" panose="020B0604030504040204" pitchFamily="34" charset="0"/>
              </a:rPr>
              <a:t>.</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Assume that Nelson’s board of directors appropriated $1,000 of retained earnings for future expansion. </a:t>
            </a:r>
            <a:r>
              <a:rPr lang="en-US" dirty="0" smtClean="0">
                <a:latin typeface="+mn-lt"/>
                <a:ea typeface="Tahoma" panose="020B0604030504040204" pitchFamily="34" charset="0"/>
                <a:cs typeface="Tahoma" panose="020B0604030504040204" pitchFamily="34" charset="0"/>
              </a:rPr>
              <a:t>Let’s </a:t>
            </a:r>
            <a:r>
              <a:rPr lang="en-US" dirty="0">
                <a:latin typeface="+mn-lt"/>
                <a:ea typeface="Tahoma" panose="020B0604030504040204" pitchFamily="34" charset="0"/>
                <a:cs typeface="Tahoma" panose="020B0604030504040204" pitchFamily="34" charset="0"/>
              </a:rPr>
              <a:t>record the entry.</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r>
              <a:rPr lang="en-US" dirty="0">
                <a:latin typeface="+mn-lt"/>
                <a:ea typeface="Tahoma" panose="020B0604030504040204" pitchFamily="34" charset="0"/>
                <a:cs typeface="Tahoma" panose="020B0604030504040204" pitchFamily="34" charset="0"/>
              </a:rPr>
              <a:t>We debit Retained Earnings and credit Appropriated Retained Earnings for $1,000.</a:t>
            </a:r>
          </a:p>
          <a:p>
            <a:pPr eaLnBrk="1" hangingPunct="1"/>
            <a:r>
              <a:rPr lang="en-US" dirty="0"/>
              <a:t> </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659565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43</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On your screen, you see the balance sheet for Nelson, Incorporated at the end of the year after the dividends, splits, treasury stock transactions, and appropriation of retained earnings in the preceding examples. </a:t>
            </a:r>
            <a:r>
              <a:rPr lang="en-US" dirty="0" smtClean="0">
                <a:latin typeface="+mn-lt"/>
                <a:ea typeface="Tahoma" panose="020B0604030504040204" pitchFamily="34" charset="0"/>
                <a:cs typeface="Tahoma" panose="020B0604030504040204" pitchFamily="34" charset="0"/>
              </a:rPr>
              <a:t>You </a:t>
            </a:r>
            <a:r>
              <a:rPr lang="en-US" dirty="0">
                <a:latin typeface="+mn-lt"/>
                <a:ea typeface="Tahoma" panose="020B0604030504040204" pitchFamily="34" charset="0"/>
                <a:cs typeface="Tahoma" panose="020B0604030504040204" pitchFamily="34" charset="0"/>
              </a:rPr>
              <a:t>might want to review the examples to assure yourself that you have a firm grasp of the accounts and the dollar balances in the paid-in capital portion of stockholders’ equity</a:t>
            </a:r>
            <a:r>
              <a:rPr lang="en-US" dirty="0" smtClean="0">
                <a:latin typeface="+mn-lt"/>
                <a:ea typeface="Tahoma" panose="020B0604030504040204" pitchFamily="34" charset="0"/>
                <a:cs typeface="Tahoma" panose="020B0604030504040204" pitchFamily="34" charset="0"/>
              </a:rPr>
              <a:t>.</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r>
              <a:rPr lang="en-US" dirty="0">
                <a:latin typeface="+mn-lt"/>
                <a:ea typeface="Tahoma" panose="020B0604030504040204" pitchFamily="34" charset="0"/>
                <a:cs typeface="Tahoma" panose="020B0604030504040204" pitchFamily="34" charset="0"/>
              </a:rPr>
              <a:t>Nelson’s net income for the year was $6,000. To obtain the ending balance in Retained Earnings, we add the net income to the beginning balance of Retained Earnings and subtract the dividends, both cash and stock dividends ($5,000 </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$70 </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$450 </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$6,000 </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$10,480).</a:t>
            </a:r>
          </a:p>
          <a:p>
            <a:pPr eaLnBrk="1" hangingPunct="1"/>
            <a:endParaRPr lang="en-US" dirty="0"/>
          </a:p>
        </p:txBody>
      </p:sp>
    </p:spTree>
    <p:extLst>
      <p:ext uri="{BB962C8B-B14F-4D97-AF65-F5344CB8AC3E}">
        <p14:creationId xmlns:p14="http://schemas.microsoft.com/office/powerpoint/2010/main" val="42206311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44</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mn-lt"/>
                <a:ea typeface="Tahoma" panose="020B0604030504040204" pitchFamily="34" charset="0"/>
                <a:cs typeface="Tahoma" panose="020B0604030504040204" pitchFamily="34" charset="0"/>
              </a:rPr>
              <a:t>Learning Objective 11-9: </a:t>
            </a:r>
            <a:r>
              <a:rPr lang="en-US" dirty="0">
                <a:latin typeface="+mn-lt"/>
              </a:rPr>
              <a:t>Show how accounting information is used </a:t>
            </a:r>
            <a:r>
              <a:rPr lang="en-US" dirty="0" smtClean="0">
                <a:latin typeface="+mn-lt"/>
              </a:rPr>
              <a:t>to</a:t>
            </a:r>
            <a:r>
              <a:rPr lang="en-US" baseline="0" dirty="0" smtClean="0">
                <a:latin typeface="+mn-lt"/>
              </a:rPr>
              <a:t> make</a:t>
            </a:r>
            <a:r>
              <a:rPr lang="en-US" dirty="0" smtClean="0">
                <a:latin typeface="+mn-lt"/>
              </a:rPr>
              <a:t> </a:t>
            </a:r>
            <a:r>
              <a:rPr lang="en-US" dirty="0">
                <a:latin typeface="+mn-lt"/>
              </a:rPr>
              <a:t>stock investment decisions.</a:t>
            </a:r>
            <a:br>
              <a:rPr lang="en-US" dirty="0">
                <a:latin typeface="+mn-lt"/>
              </a:rPr>
            </a:br>
            <a:endParaRPr lang="en-US" dirty="0">
              <a:solidFill>
                <a:schemeClr val="tx2"/>
              </a:solidFill>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21208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45</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Stockholders receive a return on their investment in two </a:t>
            </a:r>
            <a:r>
              <a:rPr lang="en-US" dirty="0" smtClean="0">
                <a:latin typeface="+mn-lt"/>
                <a:ea typeface="Tahoma" panose="020B0604030504040204" pitchFamily="34" charset="0"/>
                <a:cs typeface="Tahoma" panose="020B0604030504040204" pitchFamily="34" charset="0"/>
              </a:rPr>
              <a:t>ways:</a:t>
            </a:r>
            <a:r>
              <a:rPr lang="en-US" baseline="0" dirty="0" smtClean="0">
                <a:latin typeface="+mn-lt"/>
                <a:ea typeface="Tahoma" panose="020B0604030504040204" pitchFamily="34" charset="0"/>
                <a:cs typeface="Tahoma" panose="020B0604030504040204" pitchFamily="34" charset="0"/>
              </a:rPr>
              <a:t> </a:t>
            </a:r>
            <a:r>
              <a:rPr lang="en-US" dirty="0" smtClean="0">
                <a:latin typeface="+mn-lt"/>
                <a:ea typeface="Tahoma" panose="020B0604030504040204" pitchFamily="34" charset="0"/>
                <a:cs typeface="Tahoma" panose="020B0604030504040204" pitchFamily="34" charset="0"/>
              </a:rPr>
              <a:t>through </a:t>
            </a:r>
            <a:r>
              <a:rPr lang="en-US" dirty="0">
                <a:latin typeface="+mn-lt"/>
                <a:ea typeface="Tahoma" panose="020B0604030504040204" pitchFamily="34" charset="0"/>
                <a:cs typeface="Tahoma" panose="020B0604030504040204" pitchFamily="34" charset="0"/>
              </a:rPr>
              <a:t>increases in the market value of the stock and </a:t>
            </a:r>
            <a:r>
              <a:rPr lang="en-US" dirty="0" smtClean="0">
                <a:latin typeface="+mn-lt"/>
                <a:ea typeface="Tahoma" panose="020B0604030504040204" pitchFamily="34" charset="0"/>
                <a:cs typeface="Tahoma" panose="020B0604030504040204" pitchFamily="34" charset="0"/>
              </a:rPr>
              <a:t>through </a:t>
            </a:r>
            <a:r>
              <a:rPr lang="en-US" dirty="0">
                <a:latin typeface="+mn-lt"/>
                <a:ea typeface="Tahoma" panose="020B0604030504040204" pitchFamily="34" charset="0"/>
                <a:cs typeface="Tahoma" panose="020B0604030504040204" pitchFamily="34" charset="0"/>
              </a:rPr>
              <a:t>cash dividends. </a:t>
            </a:r>
            <a:r>
              <a:rPr lang="en-US" dirty="0" smtClean="0">
                <a:latin typeface="+mn-lt"/>
                <a:ea typeface="Tahoma" panose="020B0604030504040204" pitchFamily="34" charset="0"/>
                <a:cs typeface="Tahoma" panose="020B0604030504040204" pitchFamily="34" charset="0"/>
              </a:rPr>
              <a:t>Earnings </a:t>
            </a:r>
            <a:r>
              <a:rPr lang="en-US" dirty="0">
                <a:latin typeface="+mn-lt"/>
                <a:ea typeface="Tahoma" panose="020B0604030504040204" pitchFamily="34" charset="0"/>
                <a:cs typeface="Tahoma" panose="020B0604030504040204" pitchFamily="34" charset="0"/>
              </a:rPr>
              <a:t>growth is the key to dividend payments and to share price appreciation. </a:t>
            </a:r>
            <a:r>
              <a:rPr lang="en-US" dirty="0" smtClean="0">
                <a:latin typeface="+mn-lt"/>
                <a:ea typeface="Tahoma" panose="020B0604030504040204" pitchFamily="34" charset="0"/>
                <a:cs typeface="Tahoma" panose="020B0604030504040204" pitchFamily="34" charset="0"/>
              </a:rPr>
              <a:t>Financial </a:t>
            </a:r>
            <a:r>
              <a:rPr lang="en-US" dirty="0">
                <a:latin typeface="+mn-lt"/>
                <a:ea typeface="Tahoma" panose="020B0604030504040204" pitchFamily="34" charset="0"/>
                <a:cs typeface="Tahoma" panose="020B0604030504040204" pitchFamily="34" charset="0"/>
              </a:rPr>
              <a:t>statements provide historical information on earnings, dividends, and in most cases yearly highs and lows for share prices.</a:t>
            </a:r>
          </a:p>
          <a:p>
            <a:pPr eaLnBrk="1" hangingPunct="1"/>
            <a:endParaRPr lang="en-US" dirty="0"/>
          </a:p>
        </p:txBody>
      </p:sp>
    </p:spTree>
    <p:extLst>
      <p:ext uri="{BB962C8B-B14F-4D97-AF65-F5344CB8AC3E}">
        <p14:creationId xmlns:p14="http://schemas.microsoft.com/office/powerpoint/2010/main" val="23433806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46</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r>
              <a:rPr lang="en-US" dirty="0">
                <a:latin typeface="+mn-lt"/>
                <a:ea typeface="Tahoma" panose="020B0604030504040204" pitchFamily="34" charset="0"/>
                <a:cs typeface="Tahoma" panose="020B0604030504040204" pitchFamily="34" charset="0"/>
              </a:rPr>
              <a:t>Increases in a company’s stock price occur when investors believe the company’s earnings will grow.</a:t>
            </a:r>
          </a:p>
          <a:p>
            <a:endParaRPr lang="en-US" dirty="0">
              <a:latin typeface="+mn-lt"/>
              <a:ea typeface="Tahoma" panose="020B0604030504040204" pitchFamily="34" charset="0"/>
              <a:cs typeface="Tahoma" panose="020B0604030504040204" pitchFamily="34" charset="0"/>
            </a:endParaRPr>
          </a:p>
          <a:p>
            <a:r>
              <a:rPr lang="en-US" dirty="0">
                <a:latin typeface="+mn-lt"/>
                <a:ea typeface="Tahoma" panose="020B0604030504040204" pitchFamily="34" charset="0"/>
                <a:cs typeface="Tahoma" panose="020B0604030504040204" pitchFamily="34" charset="0"/>
              </a:rPr>
              <a:t>The price-earnings ratio, frequently called the P/E ratio, is the most commonly reported measure of a company’s value. The P/E ratio is a company’s market price per share of stock divided by the company’s annual earnings per share (EPS). Caution must be used when interpreting P/E ratios. A company can have a high P/E ratio due to very low earnings, rather than high optimism by investors.</a:t>
            </a:r>
          </a:p>
          <a:p>
            <a:endParaRPr lang="en-US" dirty="0">
              <a:latin typeface="+mn-lt"/>
              <a:ea typeface="Tahoma" panose="020B0604030504040204" pitchFamily="34" charset="0"/>
              <a:cs typeface="Tahoma" panose="020B0604030504040204" pitchFamily="34" charset="0"/>
            </a:endParaRPr>
          </a:p>
          <a:p>
            <a:r>
              <a:rPr lang="en-US" dirty="0">
                <a:latin typeface="+mn-lt"/>
                <a:ea typeface="Tahoma" panose="020B0604030504040204" pitchFamily="34" charset="0"/>
                <a:cs typeface="Tahoma" panose="020B0604030504040204" pitchFamily="34" charset="0"/>
              </a:rPr>
              <a:t>Be aware that P/E ratios reported in the financial press are often based on projected EPS, rather than its historical earnings. Sometimes P/E ratios based on historical earnings are referred to as being based on trailing earnings. In this course, compute the P/E ratio using the company’s most recent, actual earnings amount rather than its forecasted earnings.</a:t>
            </a:r>
          </a:p>
          <a:p>
            <a:pPr eaLnBrk="1" hangingPunct="1"/>
            <a:endParaRPr lang="en-US" dirty="0"/>
          </a:p>
        </p:txBody>
      </p:sp>
    </p:spTree>
    <p:extLst>
      <p:ext uri="{BB962C8B-B14F-4D97-AF65-F5344CB8AC3E}">
        <p14:creationId xmlns:p14="http://schemas.microsoft.com/office/powerpoint/2010/main" val="28699845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mn-lt"/>
                <a:ea typeface="Tahoma" panose="020B0604030504040204" pitchFamily="34" charset="0"/>
                <a:cs typeface="Tahoma" panose="020B0604030504040204" pitchFamily="34" charset="0"/>
              </a:rPr>
              <a:t>End of Chapter 11. </a:t>
            </a:r>
            <a:r>
              <a:rPr lang="en-US" dirty="0">
                <a:latin typeface="+mn-lt"/>
              </a:rPr>
              <a:t>In this chapter, we learned about various aspects of a corporation. </a:t>
            </a:r>
            <a:r>
              <a:rPr lang="en-US" dirty="0" smtClean="0">
                <a:latin typeface="+mn-lt"/>
              </a:rPr>
              <a:t>We </a:t>
            </a:r>
            <a:r>
              <a:rPr lang="en-US" dirty="0">
                <a:latin typeface="+mn-lt"/>
              </a:rPr>
              <a:t>learned about accounting issues related to the issuance and repurchase of common stock, and about the differences between common stock and preferred stock. We examined the accounting issues concerning cash dividends, stock dividends, and stock splits.  </a:t>
            </a:r>
          </a:p>
          <a:p>
            <a:pPr eaLnBrk="1" hangingPunct="1"/>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47</a:t>
            </a:fld>
            <a:endParaRPr lang="en-US" dirty="0"/>
          </a:p>
        </p:txBody>
      </p:sp>
    </p:spTree>
    <p:extLst>
      <p:ext uri="{BB962C8B-B14F-4D97-AF65-F5344CB8AC3E}">
        <p14:creationId xmlns:p14="http://schemas.microsoft.com/office/powerpoint/2010/main" val="3833546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4</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Corporations have both advantages and disadvantages when compared to sole proprietorships and partnerships. </a:t>
            </a:r>
            <a:endParaRPr lang="en-US" dirty="0" smtClean="0">
              <a:latin typeface="+mn-lt"/>
              <a:ea typeface="Tahoma" panose="020B0604030504040204" pitchFamily="34" charset="0"/>
              <a:cs typeface="Tahoma" panose="020B0604030504040204" pitchFamily="34" charset="0"/>
            </a:endParaRPr>
          </a:p>
          <a:p>
            <a:pPr eaLnBrk="1" hangingPunct="1"/>
            <a:endParaRPr lang="en-US" dirty="0" smtClean="0">
              <a:latin typeface="+mn-lt"/>
              <a:ea typeface="Tahoma" panose="020B0604030504040204" pitchFamily="34" charset="0"/>
              <a:cs typeface="Tahoma" panose="020B0604030504040204" pitchFamily="34" charset="0"/>
            </a:endParaRPr>
          </a:p>
          <a:p>
            <a:pPr eaLnBrk="1" hangingPunct="1"/>
            <a:r>
              <a:rPr lang="en-US" dirty="0" smtClean="0">
                <a:latin typeface="+mn-lt"/>
                <a:ea typeface="Tahoma" panose="020B0604030504040204" pitchFamily="34" charset="0"/>
                <a:cs typeface="Tahoma" panose="020B0604030504040204" pitchFamily="34" charset="0"/>
              </a:rPr>
              <a:t>Some </a:t>
            </a:r>
            <a:r>
              <a:rPr lang="en-US" dirty="0">
                <a:latin typeface="+mn-lt"/>
                <a:ea typeface="Tahoma" panose="020B0604030504040204" pitchFamily="34" charset="0"/>
                <a:cs typeface="Tahoma" panose="020B0604030504040204" pitchFamily="34" charset="0"/>
              </a:rPr>
              <a:t>of the advantages are:</a:t>
            </a:r>
          </a:p>
          <a:p>
            <a:pPr eaLnBrk="1" hangingPunct="1">
              <a:buFontTx/>
              <a:buChar char="•"/>
            </a:pPr>
            <a:r>
              <a:rPr lang="en-US" dirty="0">
                <a:latin typeface="+mn-lt"/>
                <a:ea typeface="Tahoma" panose="020B0604030504040204" pitchFamily="34" charset="0"/>
                <a:cs typeface="Tahoma" panose="020B0604030504040204" pitchFamily="34" charset="0"/>
              </a:rPr>
              <a:t> Corporations are a separate legal entity.</a:t>
            </a:r>
          </a:p>
          <a:p>
            <a:pPr eaLnBrk="1" hangingPunct="1">
              <a:buFontTx/>
              <a:buChar char="•"/>
            </a:pPr>
            <a:r>
              <a:rPr lang="en-US" dirty="0">
                <a:latin typeface="+mn-lt"/>
                <a:ea typeface="Tahoma" panose="020B0604030504040204" pitchFamily="34" charset="0"/>
                <a:cs typeface="Tahoma" panose="020B0604030504040204" pitchFamily="34" charset="0"/>
              </a:rPr>
              <a:t> Corporations provide limited liability for stockholders.</a:t>
            </a:r>
          </a:p>
          <a:p>
            <a:pPr eaLnBrk="1" hangingPunct="1">
              <a:buFontTx/>
              <a:buChar char="•"/>
            </a:pPr>
            <a:r>
              <a:rPr lang="en-US" dirty="0">
                <a:latin typeface="+mn-lt"/>
                <a:ea typeface="Tahoma" panose="020B0604030504040204" pitchFamily="34" charset="0"/>
                <a:cs typeface="Tahoma" panose="020B0604030504040204" pitchFamily="34" charset="0"/>
              </a:rPr>
              <a:t> Corporations have a continuous life.</a:t>
            </a:r>
          </a:p>
          <a:p>
            <a:pPr eaLnBrk="1" hangingPunct="1">
              <a:buFontTx/>
              <a:buChar char="•"/>
            </a:pPr>
            <a:r>
              <a:rPr lang="en-US" dirty="0">
                <a:latin typeface="+mn-lt"/>
                <a:ea typeface="Tahoma" panose="020B0604030504040204" pitchFamily="34" charset="0"/>
                <a:cs typeface="Tahoma" panose="020B0604030504040204" pitchFamily="34" charset="0"/>
              </a:rPr>
              <a:t> Corporate ownership is easily transferable.</a:t>
            </a:r>
          </a:p>
          <a:p>
            <a:pPr eaLnBrk="1" hangingPunct="1">
              <a:buFontTx/>
              <a:buChar char="•"/>
            </a:pPr>
            <a:r>
              <a:rPr lang="en-US" dirty="0">
                <a:latin typeface="+mn-lt"/>
                <a:ea typeface="Tahoma" panose="020B0604030504040204" pitchFamily="34" charset="0"/>
                <a:cs typeface="Tahoma" panose="020B0604030504040204" pitchFamily="34" charset="0"/>
              </a:rPr>
              <a:t> Corporations have greater ability to raise capital</a:t>
            </a:r>
            <a:r>
              <a:rPr lang="en-US" dirty="0" smtClean="0">
                <a:latin typeface="+mn-lt"/>
                <a:ea typeface="Tahoma" panose="020B0604030504040204" pitchFamily="34" charset="0"/>
                <a:cs typeface="Tahoma" panose="020B0604030504040204" pitchFamily="34" charset="0"/>
              </a:rPr>
              <a:t>.</a:t>
            </a:r>
          </a:p>
          <a:p>
            <a:pPr eaLnBrk="1" hangingPunct="1">
              <a:buFontTx/>
              <a:buChar char="•"/>
            </a:pPr>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Some of the disadvantages are:</a:t>
            </a:r>
          </a:p>
          <a:p>
            <a:pPr eaLnBrk="1" hangingPunct="1">
              <a:buFontTx/>
              <a:buChar char="•"/>
            </a:pPr>
            <a:r>
              <a:rPr lang="en-US" dirty="0">
                <a:latin typeface="+mn-lt"/>
                <a:ea typeface="Tahoma" panose="020B0604030504040204" pitchFamily="34" charset="0"/>
                <a:cs typeface="Tahoma" panose="020B0604030504040204" pitchFamily="34" charset="0"/>
              </a:rPr>
              <a:t> Additional governmental regulation.</a:t>
            </a:r>
          </a:p>
          <a:p>
            <a:pPr eaLnBrk="1" hangingPunct="1">
              <a:buFontTx/>
              <a:buChar char="•"/>
            </a:pPr>
            <a:r>
              <a:rPr lang="en-US" dirty="0">
                <a:latin typeface="+mn-lt"/>
                <a:ea typeface="Tahoma" panose="020B0604030504040204" pitchFamily="34" charset="0"/>
                <a:cs typeface="Tahoma" panose="020B0604030504040204" pitchFamily="34" charset="0"/>
              </a:rPr>
              <a:t> Corporate double taxation.</a:t>
            </a:r>
          </a:p>
          <a:p>
            <a:pPr eaLnBrk="1" hangingPunct="1"/>
            <a:endParaRPr lang="en-US" dirty="0"/>
          </a:p>
        </p:txBody>
      </p:sp>
    </p:spTree>
    <p:extLst>
      <p:ext uri="{BB962C8B-B14F-4D97-AF65-F5344CB8AC3E}">
        <p14:creationId xmlns:p14="http://schemas.microsoft.com/office/powerpoint/2010/main" val="2248631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5</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Ultimate control of a corporation rests with the stockholders. At their annual meeting, stockholders elect the board of directors and vote on important management issues facing the company</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The members of the board of directors hire the executive officers of the corporation. Finally, officers of the corporation empower others to hire needed employees. </a:t>
            </a:r>
            <a:r>
              <a:rPr lang="en-US" dirty="0" smtClean="0">
                <a:latin typeface="+mn-lt"/>
                <a:ea typeface="Tahoma" panose="020B0604030504040204" pitchFamily="34" charset="0"/>
                <a:cs typeface="Tahoma" panose="020B0604030504040204" pitchFamily="34" charset="0"/>
              </a:rPr>
              <a:t>Employees</a:t>
            </a:r>
            <a:r>
              <a:rPr lang="en-US" dirty="0">
                <a:latin typeface="+mn-lt"/>
                <a:ea typeface="Tahoma" panose="020B0604030504040204" pitchFamily="34" charset="0"/>
                <a:cs typeface="Tahoma" panose="020B0604030504040204" pitchFamily="34" charset="0"/>
              </a:rPr>
              <a:t>, officers, and members of the board of directors may also be owners of the corporation.</a:t>
            </a:r>
          </a:p>
          <a:p>
            <a:pPr eaLnBrk="1" hangingPunct="1"/>
            <a:endParaRPr lang="en-US" dirty="0"/>
          </a:p>
        </p:txBody>
      </p:sp>
    </p:spTree>
    <p:extLst>
      <p:ext uri="{BB962C8B-B14F-4D97-AF65-F5344CB8AC3E}">
        <p14:creationId xmlns:p14="http://schemas.microsoft.com/office/powerpoint/2010/main" val="3205706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6</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The ownership interest (equity) in a business is composed of owner/investor contributions and earnings that are retained and reinvested in the business</a:t>
            </a:r>
            <a:r>
              <a:rPr lang="en-US" dirty="0" smtClean="0">
                <a:latin typeface="+mn-lt"/>
                <a:ea typeface="Tahoma" panose="020B0604030504040204" pitchFamily="34" charset="0"/>
                <a:cs typeface="Tahoma" panose="020B0604030504040204" pitchFamily="34" charset="0"/>
              </a:rPr>
              <a:t>.</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marL="171450" indent="-171450" eaLnBrk="1" hangingPunct="1">
              <a:buFont typeface="Arial"/>
              <a:buChar char="•"/>
            </a:pPr>
            <a:r>
              <a:rPr lang="en-US" dirty="0">
                <a:latin typeface="+mn-lt"/>
                <a:ea typeface="Tahoma" panose="020B0604030504040204" pitchFamily="34" charset="0"/>
                <a:cs typeface="Tahoma" panose="020B0604030504040204" pitchFamily="34" charset="0"/>
              </a:rPr>
              <a:t>The ownership interest in a sole proprietorship is represented by a single capital account for the owner, combining both owner contributions and retained earnings.</a:t>
            </a:r>
          </a:p>
          <a:p>
            <a:pPr marL="171450" indent="-171450" eaLnBrk="1" hangingPunct="1">
              <a:buFont typeface="Arial"/>
              <a:buChar char="•"/>
            </a:pPr>
            <a:r>
              <a:rPr lang="en-US" dirty="0">
                <a:latin typeface="+mn-lt"/>
                <a:ea typeface="Tahoma" panose="020B0604030504040204" pitchFamily="34" charset="0"/>
                <a:cs typeface="Tahoma" panose="020B0604030504040204" pitchFamily="34" charset="0"/>
              </a:rPr>
              <a:t>The ownership interest for a partnership is represented by separate capital accounts for each partner. </a:t>
            </a:r>
            <a:r>
              <a:rPr lang="en-US" dirty="0" smtClean="0">
                <a:latin typeface="+mn-lt"/>
                <a:ea typeface="Tahoma" panose="020B0604030504040204" pitchFamily="34" charset="0"/>
                <a:cs typeface="Tahoma" panose="020B0604030504040204" pitchFamily="34" charset="0"/>
              </a:rPr>
              <a:t>The </a:t>
            </a:r>
            <a:r>
              <a:rPr lang="en-US" dirty="0">
                <a:latin typeface="+mn-lt"/>
                <a:ea typeface="Tahoma" panose="020B0604030504040204" pitchFamily="34" charset="0"/>
                <a:cs typeface="Tahoma" panose="020B0604030504040204" pitchFamily="34" charset="0"/>
              </a:rPr>
              <a:t>capital accounts combine both owner contributions and retained earnings.</a:t>
            </a:r>
          </a:p>
          <a:p>
            <a:pPr marL="171450" indent="-171450" eaLnBrk="1" hangingPunct="1">
              <a:buFont typeface="Arial"/>
              <a:buChar char="•"/>
            </a:pPr>
            <a:r>
              <a:rPr lang="en-US" dirty="0">
                <a:latin typeface="+mn-lt"/>
                <a:ea typeface="Tahoma" panose="020B0604030504040204" pitchFamily="34" charset="0"/>
                <a:cs typeface="Tahoma" panose="020B0604030504040204" pitchFamily="34" charset="0"/>
              </a:rPr>
              <a:t>The ownership interest for a corporation is represented by one group of accounts for owner investments and a separate account for the retained earnings.</a:t>
            </a:r>
          </a:p>
          <a:p>
            <a:pPr marL="171450" indent="-171450" eaLnBrk="1" hangingPunct="1">
              <a:buFont typeface="Arial"/>
              <a:buChar char="•"/>
            </a:pPr>
            <a:r>
              <a:rPr lang="en-US" dirty="0">
                <a:latin typeface="+mn-lt"/>
                <a:ea typeface="Tahoma" panose="020B0604030504040204" pitchFamily="34" charset="0"/>
                <a:cs typeface="Tahoma" panose="020B0604030504040204" pitchFamily="34" charset="0"/>
              </a:rPr>
              <a:t>Distributions of cash to owners, </a:t>
            </a:r>
            <a:r>
              <a:rPr lang="en-US" dirty="0" smtClean="0">
                <a:latin typeface="+mn-lt"/>
                <a:ea typeface="Tahoma" panose="020B0604030504040204" pitchFamily="34" charset="0"/>
                <a:cs typeface="Tahoma" panose="020B0604030504040204" pitchFamily="34" charset="0"/>
              </a:rPr>
              <a:t>provided </a:t>
            </a:r>
            <a:r>
              <a:rPr lang="en-US" dirty="0">
                <a:latin typeface="+mn-lt"/>
                <a:ea typeface="Tahoma" panose="020B0604030504040204" pitchFamily="34" charset="0"/>
                <a:cs typeface="Tahoma" panose="020B0604030504040204" pitchFamily="34" charset="0"/>
              </a:rPr>
              <a:t>by the profitable business operations, are called withdrawals for sole proprietorships and partnerships, and dividends for a corporation. </a:t>
            </a:r>
          </a:p>
          <a:p>
            <a:pPr eaLnBrk="1" hangingPunct="1"/>
            <a:endParaRPr lang="en-US" dirty="0"/>
          </a:p>
        </p:txBody>
      </p:sp>
    </p:spTree>
    <p:extLst>
      <p:ext uri="{BB962C8B-B14F-4D97-AF65-F5344CB8AC3E}">
        <p14:creationId xmlns:p14="http://schemas.microsoft.com/office/powerpoint/2010/main" val="2800588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7</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Learning Objective 11-2: Identify the characteristics of capital stock.</a:t>
            </a:r>
            <a:endParaRPr lang="en-US" dirty="0">
              <a:solidFill>
                <a:schemeClr val="tx2"/>
              </a:solidFill>
              <a:latin typeface="+mn-lt"/>
              <a:ea typeface="Tahoma" panose="020B0604030504040204" pitchFamily="34" charset="0"/>
              <a:cs typeface="Tahoma" panose="020B0604030504040204" pitchFamily="34" charset="0"/>
            </a:endParaRPr>
          </a:p>
          <a:p>
            <a:pPr eaLnBrk="1" hangingPunct="1"/>
            <a:endParaRPr lang="en-US" dirty="0"/>
          </a:p>
        </p:txBody>
      </p:sp>
    </p:spTree>
    <p:extLst>
      <p:ext uri="{BB962C8B-B14F-4D97-AF65-F5344CB8AC3E}">
        <p14:creationId xmlns:p14="http://schemas.microsoft.com/office/powerpoint/2010/main" val="2916088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8</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Common stock normally has a par value, which is usually a very small amount, typically less than one dollar per share</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In states that require a par value per share, the par value is also the legal capital that must remain invested in the business.</a:t>
            </a:r>
          </a:p>
          <a:p>
            <a:pPr eaLnBrk="1" hangingPunct="1"/>
            <a:endParaRPr lang="en-US" dirty="0"/>
          </a:p>
        </p:txBody>
      </p:sp>
    </p:spTree>
    <p:extLst>
      <p:ext uri="{BB962C8B-B14F-4D97-AF65-F5344CB8AC3E}">
        <p14:creationId xmlns:p14="http://schemas.microsoft.com/office/powerpoint/2010/main" val="859553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mp; Subtitle Left">
    <p:spTree>
      <p:nvGrpSpPr>
        <p:cNvPr id="1" name=""/>
        <p:cNvGrpSpPr/>
        <p:nvPr/>
      </p:nvGrpSpPr>
      <p:grpSpPr>
        <a:xfrm>
          <a:off x="0" y="0"/>
          <a:ext cx="0" cy="0"/>
          <a:chOff x="0" y="0"/>
          <a:chExt cx="0" cy="0"/>
        </a:xfrm>
      </p:grpSpPr>
      <p:sp>
        <p:nvSpPr>
          <p:cNvPr id="8" name="Title Background"/>
          <p:cNvSpPr/>
          <p:nvPr/>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7" name="Text"/>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1560280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219200"/>
            <a:ext cx="8229600" cy="4724399"/>
          </a:xfrm>
          <a:prstGeom prst="rect">
            <a:avLst/>
          </a:prstGeom>
        </p:spPr>
        <p:txBody>
          <a:bodyPr/>
          <a:lstStyle>
            <a:lvl1pPr>
              <a:spcAft>
                <a:spcPts val="800"/>
              </a:spcAft>
              <a:defRPr lang="en-US" sz="2600" b="0" kern="1200" dirty="0">
                <a:solidFill>
                  <a:schemeClr val="tx1"/>
                </a:solidFill>
                <a:latin typeface="+mn-lt"/>
                <a:ea typeface="Verdana" panose="020B0604030504040204" pitchFamily="34" charset="0"/>
                <a:cs typeface="Verdana" panose="020B0604030504040204" pitchFamily="34" charset="0"/>
              </a:defRPr>
            </a:lvl1pPr>
            <a:lvl2pPr>
              <a:spcAft>
                <a:spcPts val="800"/>
              </a:spcAft>
              <a:defRPr lang="en-US" sz="2000" b="0" kern="1200" dirty="0">
                <a:solidFill>
                  <a:schemeClr val="tx1"/>
                </a:solidFill>
                <a:latin typeface="+mn-lt"/>
                <a:ea typeface="Verdana" panose="020B0604030504040204" pitchFamily="34" charset="0"/>
                <a:cs typeface="Verdana" panose="020B0604030504040204" pitchFamily="34" charset="0"/>
              </a:defRPr>
            </a:lvl2pPr>
            <a:lvl3pPr>
              <a:spcAft>
                <a:spcPts val="800"/>
              </a:spcAft>
              <a:defRPr lang="en-US" sz="1800" b="0" kern="1200" dirty="0">
                <a:solidFill>
                  <a:schemeClr val="tx1"/>
                </a:solidFill>
                <a:latin typeface="+mn-lt"/>
                <a:ea typeface="Verdana" panose="020B0604030504040204" pitchFamily="34" charset="0"/>
                <a:cs typeface="Verdana" panose="020B0604030504040204" pitchFamily="34" charset="0"/>
              </a:defRPr>
            </a:lvl3pPr>
            <a:lvl4pPr>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4pPr>
            <a:lvl5pPr>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5pPr>
          </a:lstStyle>
          <a:p>
            <a:pPr lvl="0"/>
            <a:r>
              <a:rPr lang="en-US" dirty="0"/>
              <a:t>Click to edit Master text </a:t>
            </a:r>
            <a:r>
              <a:rPr lang="en-US" dirty="0" smtClean="0"/>
              <a:t>styles</a:t>
            </a:r>
          </a:p>
          <a:p>
            <a:pPr lvl="1"/>
            <a:r>
              <a:rPr lang="en-US" dirty="0" smtClean="0"/>
              <a:t>Second level</a:t>
            </a:r>
          </a:p>
          <a:p>
            <a:pPr lvl="2"/>
            <a:r>
              <a:rPr lang="en-US" dirty="0" smtClean="0"/>
              <a:t>Third </a:t>
            </a:r>
            <a:r>
              <a:rPr lang="en-US" dirty="0"/>
              <a:t>level</a:t>
            </a:r>
          </a:p>
          <a:p>
            <a:pPr lvl="3"/>
            <a:r>
              <a:rPr lang="en-US" dirty="0"/>
              <a:t>Fourth level</a:t>
            </a:r>
          </a:p>
          <a:p>
            <a:pPr lvl="4"/>
            <a:r>
              <a:rPr lang="en-US" dirty="0"/>
              <a:t>Fifth level</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2207239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219200"/>
            <a:ext cx="8229600" cy="4724399"/>
          </a:xfrm>
          <a:prstGeom prst="rect">
            <a:avLst/>
          </a:prstGeom>
        </p:spPr>
        <p:txBody>
          <a:bodyPr/>
          <a:lstStyle>
            <a:lvl1pPr marL="342900" indent="-342900">
              <a:spcAft>
                <a:spcPts val="800"/>
              </a:spcAft>
              <a:defRPr lang="en-US" sz="2600" b="0" kern="1200" dirty="0">
                <a:solidFill>
                  <a:schemeClr val="tx1"/>
                </a:solidFill>
                <a:latin typeface="+mn-lt"/>
                <a:ea typeface="Verdana" panose="020B0604030504040204" pitchFamily="34" charset="0"/>
                <a:cs typeface="Verdana" panose="020B0604030504040204" pitchFamily="34" charset="0"/>
              </a:defRPr>
            </a:lvl1pPr>
            <a:lvl2pPr marL="742950" indent="-285750">
              <a:spcAft>
                <a:spcPts val="800"/>
              </a:spcAft>
              <a:defRPr lang="en-US" sz="2000" b="0" kern="1200" dirty="0">
                <a:solidFill>
                  <a:schemeClr val="tx1"/>
                </a:solidFill>
                <a:latin typeface="+mn-lt"/>
                <a:ea typeface="Verdana" panose="020B0604030504040204" pitchFamily="34" charset="0"/>
                <a:cs typeface="Verdana" panose="020B0604030504040204" pitchFamily="34" charset="0"/>
              </a:defRPr>
            </a:lvl2pPr>
            <a:lvl3pPr marL="1143000" indent="-228600">
              <a:spcAft>
                <a:spcPts val="800"/>
              </a:spcAft>
              <a:defRPr lang="en-US" sz="1800" b="0" kern="1200" dirty="0">
                <a:solidFill>
                  <a:schemeClr val="tx1"/>
                </a:solidFill>
                <a:latin typeface="+mn-lt"/>
                <a:ea typeface="Verdana" panose="020B0604030504040204" pitchFamily="34" charset="0"/>
                <a:cs typeface="Verdana" panose="020B0604030504040204" pitchFamily="34" charset="0"/>
              </a:defRPr>
            </a:lvl3pPr>
            <a:lvl4pPr marL="1600200" indent="-228600">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4pPr>
            <a:lvl5pPr marL="2057400" indent="-228600">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5pPr>
          </a:lstStyle>
          <a:p>
            <a:pPr marL="342900" lvl="0" indent="-342900" algn="l" defTabSz="457200" rtl="0" eaLnBrk="1" latinLnBrk="0" hangingPunct="1">
              <a:spcBef>
                <a:spcPct val="20000"/>
              </a:spcBef>
              <a:spcAft>
                <a:spcPts val="800"/>
              </a:spcAft>
              <a:buFont typeface="Arial"/>
              <a:buChar char="•"/>
            </a:pPr>
            <a:r>
              <a:rPr lang="en-US" dirty="0"/>
              <a:t>Click to edit Master text styles</a:t>
            </a:r>
          </a:p>
          <a:p>
            <a:pPr marL="742950" lvl="1" indent="-285750" algn="l" defTabSz="457200" rtl="0" eaLnBrk="1" latinLnBrk="0" hangingPunct="1">
              <a:spcBef>
                <a:spcPct val="20000"/>
              </a:spcBef>
              <a:spcAft>
                <a:spcPts val="800"/>
              </a:spcAft>
              <a:buFont typeface="Arial"/>
              <a:buChar char="–"/>
            </a:pPr>
            <a:r>
              <a:rPr lang="en-US" dirty="0"/>
              <a:t>Second level</a:t>
            </a:r>
          </a:p>
          <a:p>
            <a:pPr marL="1143000" lvl="2" indent="-228600" algn="l" defTabSz="457200" rtl="0" eaLnBrk="1" latinLnBrk="0" hangingPunct="1">
              <a:spcBef>
                <a:spcPct val="20000"/>
              </a:spcBef>
              <a:spcAft>
                <a:spcPts val="800"/>
              </a:spcAft>
              <a:buFont typeface="Arial"/>
              <a:buChar char="•"/>
            </a:pPr>
            <a:r>
              <a:rPr lang="en-US" dirty="0"/>
              <a:t>Third level</a:t>
            </a:r>
          </a:p>
          <a:p>
            <a:pPr marL="1600200" lvl="3" indent="-228600" algn="l" defTabSz="457200" rtl="0" eaLnBrk="1" latinLnBrk="0" hangingPunct="1">
              <a:spcBef>
                <a:spcPct val="20000"/>
              </a:spcBef>
              <a:spcAft>
                <a:spcPts val="800"/>
              </a:spcAft>
              <a:buFont typeface="Arial"/>
              <a:buChar char="–"/>
            </a:pPr>
            <a:r>
              <a:rPr lang="en-US" dirty="0"/>
              <a:t>Fourth level</a:t>
            </a:r>
          </a:p>
          <a:p>
            <a:pPr marL="2057400" lvl="4" indent="-228600" algn="l" defTabSz="457200" rtl="0" eaLnBrk="1" latinLnBrk="0" hangingPunct="1">
              <a:spcBef>
                <a:spcPct val="20000"/>
              </a:spcBef>
              <a:spcAft>
                <a:spcPts val="800"/>
              </a:spcAft>
              <a:buFont typeface="Arial"/>
              <a:buChar char="»"/>
            </a:pPr>
            <a:r>
              <a:rPr lang="en-US" dirty="0"/>
              <a:t>Fifth level</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40629429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919662"/>
            <a:ext cx="5486400" cy="566738"/>
          </a:xfrm>
          <a:prstGeom prst="rect">
            <a:avLst/>
          </a:prstGeom>
        </p:spPr>
        <p:txBody>
          <a:bodyPr anchor="b"/>
          <a:lstStyle>
            <a:lvl1pPr algn="l" defTabSz="457200" rtl="0" eaLnBrk="1" latinLnBrk="0" hangingPunct="1">
              <a:spcBef>
                <a:spcPct val="0"/>
              </a:spcBef>
              <a:buNone/>
              <a:defRPr lang="en-US" sz="32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4" name="Text Placeholder 1"/>
          <p:cNvSpPr>
            <a:spLocks noGrp="1"/>
          </p:cNvSpPr>
          <p:nvPr>
            <p:ph type="body" sz="half" idx="2"/>
          </p:nvPr>
        </p:nvSpPr>
        <p:spPr>
          <a:xfrm>
            <a:off x="1828800" y="5562600"/>
            <a:ext cx="5486400" cy="609600"/>
          </a:xfrm>
          <a:prstGeom prst="rect">
            <a:avLst/>
          </a:prstGeom>
        </p:spPr>
        <p:txBody>
          <a:bodyPr/>
          <a:lstStyle>
            <a:lvl1pPr marL="0" indent="0">
              <a:buNone/>
              <a:defRPr lang="en-US" sz="1800" b="0" kern="1200" dirty="0">
                <a:solidFill>
                  <a:schemeClr val="tx1"/>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Picture Placeholder 1"/>
          <p:cNvSpPr>
            <a:spLocks noGrp="1"/>
          </p:cNvSpPr>
          <p:nvPr>
            <p:ph type="pic" idx="1"/>
          </p:nvPr>
        </p:nvSpPr>
        <p:spPr>
          <a:xfrm>
            <a:off x="1124744" y="152400"/>
            <a:ext cx="6894512" cy="4541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2"/>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6" hasCustomPrompt="1"/>
          </p:nvPr>
        </p:nvSpPr>
        <p:spPr>
          <a:xfrm>
            <a:off x="3886200" y="470065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8"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1913702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6" name="Media Placeholder 5"/>
          <p:cNvSpPr>
            <a:spLocks noGrp="1"/>
          </p:cNvSpPr>
          <p:nvPr>
            <p:ph type="media" sz="quarter" idx="11"/>
          </p:nvPr>
        </p:nvSpPr>
        <p:spPr>
          <a:xfrm>
            <a:off x="0" y="1295400"/>
            <a:ext cx="9144000" cy="4648200"/>
          </a:xfrm>
          <a:prstGeom prst="rect">
            <a:avLst/>
          </a:prstGeom>
        </p:spPr>
        <p:txBody>
          <a:bodyPr/>
          <a:lstStyle/>
          <a:p>
            <a:r>
              <a:rPr lang="en-US" dirty="0"/>
              <a:t>Click icon to add media</a:t>
            </a:r>
          </a:p>
        </p:txBody>
      </p:sp>
      <p:sp>
        <p:nvSpPr>
          <p:cNvPr id="9" name="TextBox 8"/>
          <p:cNvSpPr txBox="1"/>
          <p:nvPr/>
        </p:nvSpPr>
        <p:spPr>
          <a:xfrm>
            <a:off x="2933700" y="5943600"/>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
        <p:nvSpPr>
          <p:cNvPr id="8"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15565507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extLst mod="1">
    <p:ext uri="{DCECCB84-F9BA-43D5-87BE-67443E8EF086}">
      <p15:sldGuideLst xmlns=""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4"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2320980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685800" y="1798638"/>
            <a:ext cx="8229600" cy="4525962"/>
          </a:xfrm>
          <a:prstGeom prst="rect">
            <a:avLst/>
          </a:prstGeom>
        </p:spPr>
        <p:txBody>
          <a:bodyPr/>
          <a:lstStyle>
            <a:lvl1pPr>
              <a:defRPr lang="en-US" sz="2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1pPr>
            <a:lvl2pPr>
              <a:defRPr lang="en-US" sz="20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2pPr>
            <a:lvl3pPr>
              <a:defRPr lang="en-US" sz="18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3pPr>
            <a:lvl4pPr>
              <a:defRPr lang="en-US" sz="1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4pPr>
            <a:lvl5pPr>
              <a:defRPr lang="en-US" sz="1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28499655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mp; Subtitle Right">
    <p:spTree>
      <p:nvGrpSpPr>
        <p:cNvPr id="1" name=""/>
        <p:cNvGrpSpPr/>
        <p:nvPr/>
      </p:nvGrpSpPr>
      <p:grpSpPr>
        <a:xfrm>
          <a:off x="0" y="0"/>
          <a:ext cx="0" cy="0"/>
          <a:chOff x="0" y="0"/>
          <a:chExt cx="0" cy="0"/>
        </a:xfrm>
      </p:grpSpPr>
      <p:sp>
        <p:nvSpPr>
          <p:cNvPr id="8" name="Title Background"/>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a:t>Click to edit Master title style</a:t>
            </a:r>
            <a:endParaRPr lang="en-US" dirty="0"/>
          </a:p>
        </p:txBody>
      </p:sp>
      <p:sp>
        <p:nvSpPr>
          <p:cNvPr id="7" name="Text"/>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480686602"/>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Only Left">
    <p:spTree>
      <p:nvGrpSpPr>
        <p:cNvPr id="1" name=""/>
        <p:cNvGrpSpPr/>
        <p:nvPr/>
      </p:nvGrpSpPr>
      <p:grpSpPr>
        <a:xfrm>
          <a:off x="0" y="0"/>
          <a:ext cx="0" cy="0"/>
          <a:chOff x="0" y="0"/>
          <a:chExt cx="0" cy="0"/>
        </a:xfrm>
      </p:grpSpPr>
      <p:sp>
        <p:nvSpPr>
          <p:cNvPr id="8" name="Title background"/>
          <p:cNvSpPr/>
          <p:nvPr/>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33682806"/>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Only Right">
    <p:spTree>
      <p:nvGrpSpPr>
        <p:cNvPr id="1" name=""/>
        <p:cNvGrpSpPr/>
        <p:nvPr/>
      </p:nvGrpSpPr>
      <p:grpSpPr>
        <a:xfrm>
          <a:off x="0" y="0"/>
          <a:ext cx="0" cy="0"/>
          <a:chOff x="0" y="0"/>
          <a:chExt cx="0" cy="0"/>
        </a:xfrm>
      </p:grpSpPr>
      <p:sp>
        <p:nvSpPr>
          <p:cNvPr id="8" name="Rectangle 7"/>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2833503217"/>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lor_SimpleTitle&amp;Subtitl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8599204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mp; Subtitle Left">
    <p:spTree>
      <p:nvGrpSpPr>
        <p:cNvPr id="1" name=""/>
        <p:cNvGrpSpPr/>
        <p:nvPr/>
      </p:nvGrpSpPr>
      <p:grpSpPr>
        <a:xfrm>
          <a:off x="0" y="0"/>
          <a:ext cx="0" cy="0"/>
          <a:chOff x="0" y="0"/>
          <a:chExt cx="0" cy="0"/>
        </a:xfrm>
      </p:grpSpPr>
      <p:sp>
        <p:nvSpPr>
          <p:cNvPr id="8" name="Title Background"/>
          <p:cNvSpPr/>
          <p:nvPr/>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lang="en-US" sz="3600" b="1" kern="1200" dirty="0">
                <a:solidFill>
                  <a:schemeClr val="bg1"/>
                </a:solidFill>
                <a:latin typeface="+mj-lt"/>
                <a:ea typeface="+mj-ea"/>
                <a:cs typeface="+mj-cs"/>
              </a:defRPr>
            </a:lvl1pPr>
          </a:lstStyle>
          <a:p>
            <a:r>
              <a:rPr lang="en-US" dirty="0"/>
              <a:t>Click to edit Master title style</a:t>
            </a:r>
          </a:p>
        </p:txBody>
      </p:sp>
      <p:sp>
        <p:nvSpPr>
          <p:cNvPr id="7" name="Text"/>
          <p:cNvSpPr>
            <a:spLocks noGrp="1"/>
          </p:cNvSpPr>
          <p:nvPr>
            <p:ph type="body" sz="quarter" idx="10"/>
          </p:nvPr>
        </p:nvSpPr>
        <p:spPr>
          <a:xfrm>
            <a:off x="228600" y="4114800"/>
            <a:ext cx="5105400" cy="685800"/>
          </a:xfrm>
          <a:prstGeom prst="rect">
            <a:avLst/>
          </a:prstGeom>
        </p:spPr>
        <p:txBody>
          <a:bodyPr/>
          <a:lstStyle>
            <a:lvl1pPr marL="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1pPr>
            <a:lvl2pPr marL="4572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2pPr>
            <a:lvl3pPr marL="9144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3pPr>
            <a:lvl4pPr marL="13716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4pPr>
            <a:lvl5pPr marL="18288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29772179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075564118"/>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1"/>
          <p:cNvSpPr>
            <a:spLocks noGrp="1"/>
          </p:cNvSpPr>
          <p:nvPr>
            <p:ph idx="1"/>
          </p:nvPr>
        </p:nvSpPr>
        <p:spPr>
          <a:xfrm>
            <a:off x="457200" y="1219200"/>
            <a:ext cx="8229600" cy="472439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Tree>
    <p:extLst>
      <p:ext uri="{BB962C8B-B14F-4D97-AF65-F5344CB8AC3E}">
        <p14:creationId xmlns:p14="http://schemas.microsoft.com/office/powerpoint/2010/main" val="799072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1"/>
          <p:cNvSpPr>
            <a:spLocks noGrp="1"/>
          </p:cNvSpPr>
          <p:nvPr>
            <p:ph idx="1"/>
          </p:nvPr>
        </p:nvSpPr>
        <p:spPr>
          <a:xfrm>
            <a:off x="457200" y="1219200"/>
            <a:ext cx="8229600" cy="472439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Tree>
    <p:extLst>
      <p:ext uri="{BB962C8B-B14F-4D97-AF65-F5344CB8AC3E}">
        <p14:creationId xmlns:p14="http://schemas.microsoft.com/office/powerpoint/2010/main" val="994351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919662"/>
            <a:ext cx="5486400" cy="566738"/>
          </a:xfrm>
          <a:prstGeom prst="rect">
            <a:avLst/>
          </a:prstGeom>
        </p:spPr>
        <p:txBody>
          <a:bodyPr anchor="b"/>
          <a:lstStyle>
            <a:lvl1pPr algn="l">
              <a:defRPr sz="2400" b="1">
                <a:solidFill>
                  <a:schemeClr val="bg2"/>
                </a:solidFill>
                <a:latin typeface="+mj-lt"/>
              </a:defRPr>
            </a:lvl1pPr>
          </a:lstStyle>
          <a:p>
            <a:r>
              <a:rPr lang="en-US"/>
              <a:t>Click to edit Master title style</a:t>
            </a:r>
            <a:endParaRPr lang="en-US" dirty="0"/>
          </a:p>
        </p:txBody>
      </p:sp>
      <p:sp>
        <p:nvSpPr>
          <p:cNvPr id="4" name="Text Placeholder 1"/>
          <p:cNvSpPr>
            <a:spLocks noGrp="1"/>
          </p:cNvSpPr>
          <p:nvPr>
            <p:ph type="body" sz="half" idx="2"/>
          </p:nvPr>
        </p:nvSpPr>
        <p:spPr>
          <a:xfrm>
            <a:off x="1828800" y="5562600"/>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124744" y="152400"/>
            <a:ext cx="6894512" cy="4541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2"/>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6" hasCustomPrompt="1"/>
          </p:nvPr>
        </p:nvSpPr>
        <p:spPr>
          <a:xfrm>
            <a:off x="3886200" y="470065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Tree>
    <p:extLst>
      <p:ext uri="{BB962C8B-B14F-4D97-AF65-F5344CB8AC3E}">
        <p14:creationId xmlns:p14="http://schemas.microsoft.com/office/powerpoint/2010/main" val="289579262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1295400"/>
            <a:ext cx="9144000" cy="4648200"/>
          </a:xfrm>
          <a:prstGeom prst="rect">
            <a:avLst/>
          </a:prstGeom>
        </p:spPr>
        <p:txBody>
          <a:bodyPr/>
          <a:lstStyle/>
          <a:p>
            <a:r>
              <a:rPr lang="en-US" dirty="0"/>
              <a:t>Click icon to add media</a:t>
            </a:r>
          </a:p>
        </p:txBody>
      </p:sp>
      <p:sp>
        <p:nvSpPr>
          <p:cNvPr id="9" name="TextBox 8"/>
          <p:cNvSpPr txBox="1"/>
          <p:nvPr/>
        </p:nvSpPr>
        <p:spPr>
          <a:xfrm>
            <a:off x="2933700" y="5943600"/>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Tree>
    <p:extLst>
      <p:ext uri="{BB962C8B-B14F-4D97-AF65-F5344CB8AC3E}">
        <p14:creationId xmlns:p14="http://schemas.microsoft.com/office/powerpoint/2010/main" val="645965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mod="1">
    <p:ext uri="{DCECCB84-F9BA-43D5-87BE-67443E8EF086}">
      <p15:sldGuideLst xmlns=""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a:prstGeom prst="rect">
            <a:avLst/>
          </a:prstGeom>
        </p:spPr>
        <p:txBody>
          <a:bodyPr/>
          <a:lstStyle/>
          <a:p>
            <a:r>
              <a:rPr lang="en-US"/>
              <a:t>Click to edit Master title style</a:t>
            </a:r>
          </a:p>
        </p:txBody>
      </p:sp>
      <p:sp>
        <p:nvSpPr>
          <p:cNvPr id="3" name="Rectangle 6"/>
          <p:cNvSpPr>
            <a:spLocks noGrp="1" noChangeArrowheads="1"/>
          </p:cNvSpPr>
          <p:nvPr>
            <p:ph type="sldNum" sz="quarter" idx="10"/>
          </p:nvPr>
        </p:nvSpPr>
        <p:spPr>
          <a:xfrm>
            <a:off x="8305800" y="6477000"/>
            <a:ext cx="838200" cy="381000"/>
          </a:xfrm>
          <a:prstGeom prst="rect">
            <a:avLst/>
          </a:prstGeom>
        </p:spPr>
        <p:txBody>
          <a:bodyPr/>
          <a:lstStyle>
            <a:lvl1pPr>
              <a:defRPr/>
            </a:lvl1pPr>
          </a:lstStyle>
          <a:p>
            <a:pPr>
              <a:defRPr/>
            </a:pPr>
            <a:r>
              <a:rPr lang="en-US" dirty="0"/>
              <a:t>  </a:t>
            </a:r>
            <a:fld id="{86103F27-AA34-4069-B652-A178AD0674B3}" type="slidenum">
              <a:rPr lang="en-US"/>
              <a:pPr>
                <a:defRPr/>
              </a:pPr>
              <a:t>‹#›</a:t>
            </a:fld>
            <a:endParaRPr lang="en-US" dirty="0"/>
          </a:p>
        </p:txBody>
      </p:sp>
      <p:sp>
        <p:nvSpPr>
          <p:cNvPr id="4" name="Rectangle 6"/>
          <p:cNvSpPr>
            <a:spLocks noGrp="1" noChangeArrowheads="1"/>
          </p:cNvSpPr>
          <p:nvPr>
            <p:ph type="sldNum" sz="quarter" idx="11"/>
          </p:nvPr>
        </p:nvSpPr>
        <p:spPr>
          <a:xfrm>
            <a:off x="8305800" y="6477000"/>
            <a:ext cx="838200" cy="381000"/>
          </a:xfrm>
          <a:prstGeom prst="rect">
            <a:avLst/>
          </a:prstGeom>
        </p:spPr>
        <p:txBody>
          <a:bodyPr/>
          <a:lstStyle>
            <a:lvl1pPr>
              <a:defRPr/>
            </a:lvl1pPr>
          </a:lstStyle>
          <a:p>
            <a:pPr>
              <a:defRPr/>
            </a:pPr>
            <a:r>
              <a:rPr lang="en-US" dirty="0"/>
              <a:t>1-</a:t>
            </a:r>
            <a:fld id="{1837EFBA-6031-446B-9BE3-4ED7B501BA39}"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mp; Subtitle Left">
    <p:spTree>
      <p:nvGrpSpPr>
        <p:cNvPr id="1" name=""/>
        <p:cNvGrpSpPr/>
        <p:nvPr/>
      </p:nvGrpSpPr>
      <p:grpSpPr>
        <a:xfrm>
          <a:off x="0" y="0"/>
          <a:ext cx="0" cy="0"/>
          <a:chOff x="0" y="0"/>
          <a:chExt cx="0" cy="0"/>
        </a:xfrm>
      </p:grpSpPr>
      <p:sp>
        <p:nvSpPr>
          <p:cNvPr id="8" name="Rectangle 7"/>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429000"/>
            <a:ext cx="5105400" cy="609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5152927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mp; Subtitle Right">
    <p:spTree>
      <p:nvGrpSpPr>
        <p:cNvPr id="1" name=""/>
        <p:cNvGrpSpPr/>
        <p:nvPr/>
      </p:nvGrpSpPr>
      <p:grpSpPr>
        <a:xfrm>
          <a:off x="0" y="0"/>
          <a:ext cx="0" cy="0"/>
          <a:chOff x="0" y="0"/>
          <a:chExt cx="0" cy="0"/>
        </a:xfrm>
      </p:grpSpPr>
      <p:sp>
        <p:nvSpPr>
          <p:cNvPr id="8" name="Rectangle 7"/>
          <p:cNvSpPr/>
          <p:nvPr userDrawn="1"/>
        </p:nvSpPr>
        <p:spPr>
          <a:xfrm>
            <a:off x="342900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609600"/>
          </a:xfrm>
          <a:prstGeom prst="rect">
            <a:avLst/>
          </a:prstGeom>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6427578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Only Left">
    <p:spTree>
      <p:nvGrpSpPr>
        <p:cNvPr id="1" name=""/>
        <p:cNvGrpSpPr/>
        <p:nvPr/>
      </p:nvGrpSpPr>
      <p:grpSpPr>
        <a:xfrm>
          <a:off x="0" y="0"/>
          <a:ext cx="0" cy="0"/>
          <a:chOff x="0" y="0"/>
          <a:chExt cx="0" cy="0"/>
        </a:xfrm>
      </p:grpSpPr>
      <p:sp>
        <p:nvSpPr>
          <p:cNvPr id="8" name="Rectangle 7"/>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581400"/>
            <a:ext cx="5105400" cy="1371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8457524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Only Right">
    <p:spTree>
      <p:nvGrpSpPr>
        <p:cNvPr id="1" name=""/>
        <p:cNvGrpSpPr/>
        <p:nvPr/>
      </p:nvGrpSpPr>
      <p:grpSpPr>
        <a:xfrm>
          <a:off x="0" y="0"/>
          <a:ext cx="0" cy="0"/>
          <a:chOff x="0" y="0"/>
          <a:chExt cx="0" cy="0"/>
        </a:xfrm>
      </p:grpSpPr>
      <p:sp>
        <p:nvSpPr>
          <p:cNvPr id="8" name="Rectangle 7"/>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1371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58693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Only Left">
    <p:spTree>
      <p:nvGrpSpPr>
        <p:cNvPr id="1" name=""/>
        <p:cNvGrpSpPr/>
        <p:nvPr/>
      </p:nvGrpSpPr>
      <p:grpSpPr>
        <a:xfrm>
          <a:off x="0" y="0"/>
          <a:ext cx="0" cy="0"/>
          <a:chOff x="0" y="0"/>
          <a:chExt cx="0" cy="0"/>
        </a:xfrm>
      </p:grpSpPr>
      <p:sp>
        <p:nvSpPr>
          <p:cNvPr id="8" name="Title background"/>
          <p:cNvSpPr/>
          <p:nvPr/>
        </p:nvSpPr>
        <p:spPr>
          <a:xfrm>
            <a:off x="0" y="2438400"/>
            <a:ext cx="4876800" cy="22098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152400" y="2590800"/>
            <a:ext cx="4724400" cy="18288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
        <p:nvSpPr>
          <p:cNvPr id="6"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11-</a:t>
            </a:r>
            <a:fld id="{1837EFBA-6031-446B-9BE3-4ED7B501BA39}" type="slidenum">
              <a:rPr lang="en-US" smtClean="0"/>
              <a:pPr>
                <a:defRPr/>
              </a:pPr>
              <a:t>‹#›</a:t>
            </a:fld>
            <a:endParaRPr lang="en-US" dirty="0"/>
          </a:p>
        </p:txBody>
      </p:sp>
      <p:pic>
        <p:nvPicPr>
          <p:cNvPr id="3" name="Picture 2" descr="Edmonds10e19md_nm3.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05400" y="729702"/>
            <a:ext cx="3810000" cy="4985298"/>
          </a:xfrm>
          <a:prstGeom prst="rect">
            <a:avLst/>
          </a:prstGeom>
        </p:spPr>
      </p:pic>
    </p:spTree>
    <p:extLst>
      <p:ext uri="{BB962C8B-B14F-4D97-AF65-F5344CB8AC3E}">
        <p14:creationId xmlns:p14="http://schemas.microsoft.com/office/powerpoint/2010/main" val="1941312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lor_SimpleTitle&amp;Subtitl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917321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41791991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143000"/>
            <a:ext cx="8229600" cy="502919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6" name="Text Placeholder 3"/>
          <p:cNvSpPr>
            <a:spLocks noGrp="1"/>
          </p:cNvSpPr>
          <p:nvPr>
            <p:ph type="body" sz="quarter" idx="12" hasCustomPrompt="1"/>
          </p:nvPr>
        </p:nvSpPr>
        <p:spPr>
          <a:xfrm>
            <a:off x="3810000" y="6172200"/>
            <a:ext cx="1524000" cy="228600"/>
          </a:xfrm>
          <a:prstGeom prst="rect">
            <a:avLst/>
          </a:prstGeom>
        </p:spPr>
        <p:txBody>
          <a:bodyPr/>
          <a:lstStyle>
            <a:lvl1pPr marL="0" indent="0">
              <a:buNone/>
              <a:defRPr sz="800"/>
            </a:lvl1pPr>
          </a:lstStyle>
          <a:p>
            <a:pPr lvl="0"/>
            <a:r>
              <a:rPr lang="en-US" dirty="0"/>
              <a:t>Jump to long image description</a:t>
            </a:r>
          </a:p>
        </p:txBody>
      </p:sp>
    </p:spTree>
    <p:extLst>
      <p:ext uri="{BB962C8B-B14F-4D97-AF65-F5344CB8AC3E}">
        <p14:creationId xmlns:p14="http://schemas.microsoft.com/office/powerpoint/2010/main" val="82429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919662"/>
            <a:ext cx="5486400" cy="566738"/>
          </a:xfrm>
          <a:prstGeom prst="rect">
            <a:avLst/>
          </a:prstGeom>
        </p:spPr>
        <p:txBody>
          <a:bodyPr anchor="b"/>
          <a:lstStyle>
            <a:lvl1pPr algn="l">
              <a:defRPr sz="24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1828800" y="5562600"/>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Picture Placeholder 2"/>
          <p:cNvSpPr>
            <a:spLocks noGrp="1"/>
          </p:cNvSpPr>
          <p:nvPr>
            <p:ph type="pic" idx="1"/>
          </p:nvPr>
        </p:nvSpPr>
        <p:spPr>
          <a:xfrm>
            <a:off x="1124744" y="304800"/>
            <a:ext cx="6894512" cy="4541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7912640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990600"/>
            <a:ext cx="9144000" cy="5105400"/>
          </a:xfrm>
          <a:prstGeom prst="rect">
            <a:avLst/>
          </a:prstGeom>
        </p:spPr>
        <p:txBody>
          <a:bodyPr/>
          <a:lstStyle/>
          <a:p>
            <a:r>
              <a:rPr lang="en-US" dirty="0"/>
              <a:t>Click icon to add media</a:t>
            </a:r>
          </a:p>
        </p:txBody>
      </p:sp>
      <p:sp>
        <p:nvSpPr>
          <p:cNvPr id="9" name="TextBox 8"/>
          <p:cNvSpPr txBox="1"/>
          <p:nvPr userDrawn="1"/>
        </p:nvSpPr>
        <p:spPr>
          <a:xfrm>
            <a:off x="2933700" y="6096000"/>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baseline="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Tree>
    <p:extLst>
      <p:ext uri="{BB962C8B-B14F-4D97-AF65-F5344CB8AC3E}">
        <p14:creationId xmlns:p14="http://schemas.microsoft.com/office/powerpoint/2010/main" val="1473239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243386"/>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85800" y="2743200"/>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37178600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lor_Six Content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a:t>Click to edit Master title style</a:t>
            </a:r>
            <a:endParaRPr lang="en-US" dirty="0"/>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620235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lor_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
        <p:nvSpPr>
          <p:cNvPr id="7" name="Text Placeholder 3"/>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
        <p:nvSpPr>
          <p:cNvPr id="7" name="Text Placeholder 3"/>
          <p:cNvSpPr>
            <a:spLocks noGrp="1"/>
          </p:cNvSpPr>
          <p:nvPr>
            <p:ph type="body" sz="quarter" idx="16" hasCustomPrompt="1"/>
          </p:nvPr>
        </p:nvSpPr>
        <p:spPr>
          <a:xfrm>
            <a:off x="3886200" y="508165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Tree>
    <p:extLst>
      <p:ext uri="{BB962C8B-B14F-4D97-AF65-F5344CB8AC3E}">
        <p14:creationId xmlns:p14="http://schemas.microsoft.com/office/powerpoint/2010/main" val="1326611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lor_Two Content">
    <p:spTree>
      <p:nvGrpSpPr>
        <p:cNvPr id="1" name=""/>
        <p:cNvGrpSpPr/>
        <p:nvPr/>
      </p:nvGrpSpPr>
      <p:grpSpPr>
        <a:xfrm>
          <a:off x="0" y="0"/>
          <a:ext cx="0" cy="0"/>
          <a:chOff x="0" y="0"/>
          <a:chExt cx="0" cy="0"/>
        </a:xfrm>
      </p:grpSpPr>
      <p:sp>
        <p:nvSpPr>
          <p:cNvPr id="7" name="Title 1"/>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
        <p:nvSpPr>
          <p:cNvPr id="8" name="Text Placeholder 3"/>
          <p:cNvSpPr>
            <a:spLocks noGrp="1"/>
          </p:cNvSpPr>
          <p:nvPr>
            <p:ph type="body" sz="quarter" idx="12" hasCustomPrompt="1"/>
          </p:nvPr>
        </p:nvSpPr>
        <p:spPr>
          <a:xfrm>
            <a:off x="3886200" y="652945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Tree>
    <p:extLst>
      <p:ext uri="{BB962C8B-B14F-4D97-AF65-F5344CB8AC3E}">
        <p14:creationId xmlns:p14="http://schemas.microsoft.com/office/powerpoint/2010/main" val="211879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amp; Subtitle Right">
    <p:spTree>
      <p:nvGrpSpPr>
        <p:cNvPr id="1" name=""/>
        <p:cNvGrpSpPr/>
        <p:nvPr/>
      </p:nvGrpSpPr>
      <p:grpSpPr>
        <a:xfrm>
          <a:off x="0" y="0"/>
          <a:ext cx="0" cy="0"/>
          <a:chOff x="0" y="0"/>
          <a:chExt cx="0" cy="0"/>
        </a:xfrm>
      </p:grpSpPr>
      <p:sp>
        <p:nvSpPr>
          <p:cNvPr id="8" name="Title Background"/>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7" name="Text"/>
          <p:cNvSpPr>
            <a:spLocks noGrp="1"/>
          </p:cNvSpPr>
          <p:nvPr>
            <p:ph type="body" sz="quarter" idx="10"/>
          </p:nvPr>
        </p:nvSpPr>
        <p:spPr>
          <a:xfrm>
            <a:off x="3733800" y="4260273"/>
            <a:ext cx="5181600" cy="692727"/>
          </a:xfrm>
          <a:prstGeom prst="rect">
            <a:avLst/>
          </a:prstGeom>
        </p:spPr>
        <p:txBody>
          <a:bodyPr/>
          <a:lstStyle>
            <a:lvl1pPr marL="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1pPr>
            <a:lvl2pPr marL="4572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2pPr>
            <a:lvl3pPr marL="9144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3pPr>
            <a:lvl4pPr marL="13716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615213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Color_Comparison">
    <p:spTree>
      <p:nvGrpSpPr>
        <p:cNvPr id="1" name=""/>
        <p:cNvGrpSpPr/>
        <p:nvPr/>
      </p:nvGrpSpPr>
      <p:grpSpPr>
        <a:xfrm>
          <a:off x="0" y="0"/>
          <a:ext cx="0" cy="0"/>
          <a:chOff x="0" y="0"/>
          <a:chExt cx="0" cy="0"/>
        </a:xfrm>
      </p:grpSpPr>
      <p:sp>
        <p:nvSpPr>
          <p:cNvPr id="9" name="Title 1"/>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600200"/>
            <a:ext cx="4040188"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00200"/>
            <a:ext cx="4041775"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
        <p:nvSpPr>
          <p:cNvPr id="10" name="Text Placeholder 3"/>
          <p:cNvSpPr>
            <a:spLocks noGrp="1"/>
          </p:cNvSpPr>
          <p:nvPr>
            <p:ph type="body" sz="quarter" idx="12" hasCustomPrompt="1"/>
          </p:nvPr>
        </p:nvSpPr>
        <p:spPr>
          <a:xfrm>
            <a:off x="3886200" y="652945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Tree>
    <p:extLst>
      <p:ext uri="{BB962C8B-B14F-4D97-AF65-F5344CB8AC3E}">
        <p14:creationId xmlns:p14="http://schemas.microsoft.com/office/powerpoint/2010/main" val="8740734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lor_Content with Lef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
        <p:nvSpPr>
          <p:cNvPr id="7" name="Text Placeholder 3"/>
          <p:cNvSpPr>
            <a:spLocks noGrp="1"/>
          </p:cNvSpPr>
          <p:nvPr>
            <p:ph type="body" sz="quarter" idx="12" hasCustomPrompt="1"/>
          </p:nvPr>
        </p:nvSpPr>
        <p:spPr>
          <a:xfrm>
            <a:off x="5445125" y="6488875"/>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Tree>
    <p:extLst>
      <p:ext uri="{BB962C8B-B14F-4D97-AF65-F5344CB8AC3E}">
        <p14:creationId xmlns:p14="http://schemas.microsoft.com/office/powerpoint/2010/main" val="29750495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lor_Content with Righ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5720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
        <p:nvSpPr>
          <p:cNvPr id="7" name="Text Placeholder 3"/>
          <p:cNvSpPr>
            <a:spLocks noGrp="1"/>
          </p:cNvSpPr>
          <p:nvPr>
            <p:ph type="body" sz="quarter" idx="12" hasCustomPrompt="1"/>
          </p:nvPr>
        </p:nvSpPr>
        <p:spPr>
          <a:xfrm>
            <a:off x="2327275" y="6488875"/>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Tree>
    <p:extLst>
      <p:ext uri="{BB962C8B-B14F-4D97-AF65-F5344CB8AC3E}">
        <p14:creationId xmlns:p14="http://schemas.microsoft.com/office/powerpoint/2010/main" val="14910042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1066799"/>
            <a:ext cx="9144000" cy="5315957"/>
          </a:xfrm>
          <a:prstGeom prst="rect">
            <a:avLst/>
          </a:prstGeom>
        </p:spPr>
        <p:txBody>
          <a:bodyPr/>
          <a:lstStyle/>
          <a:p>
            <a:r>
              <a:rPr lang="en-US" dirty="0"/>
              <a:t>Click icon to add media</a:t>
            </a:r>
          </a:p>
        </p:txBody>
      </p:sp>
      <p:sp>
        <p:nvSpPr>
          <p:cNvPr id="9" name="TextBox 8"/>
          <p:cNvSpPr txBox="1"/>
          <p:nvPr userDrawn="1"/>
        </p:nvSpPr>
        <p:spPr>
          <a:xfrm>
            <a:off x="2933700" y="6382757"/>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3"/>
          <p:cNvSpPr>
            <a:spLocks noGrp="1"/>
          </p:cNvSpPr>
          <p:nvPr>
            <p:ph type="body" sz="quarter" idx="12"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mp; Subtitle Left">
    <p:spTree>
      <p:nvGrpSpPr>
        <p:cNvPr id="1" name=""/>
        <p:cNvGrpSpPr/>
        <p:nvPr/>
      </p:nvGrpSpPr>
      <p:grpSpPr>
        <a:xfrm>
          <a:off x="0" y="0"/>
          <a:ext cx="0" cy="0"/>
          <a:chOff x="0" y="0"/>
          <a:chExt cx="0" cy="0"/>
        </a:xfrm>
      </p:grpSpPr>
      <p:sp>
        <p:nvSpPr>
          <p:cNvPr id="8" name="Rectangle 7"/>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429000"/>
            <a:ext cx="5105400" cy="609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8102409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mp; Subtitle Right">
    <p:spTree>
      <p:nvGrpSpPr>
        <p:cNvPr id="1" name=""/>
        <p:cNvGrpSpPr/>
        <p:nvPr/>
      </p:nvGrpSpPr>
      <p:grpSpPr>
        <a:xfrm>
          <a:off x="0" y="0"/>
          <a:ext cx="0" cy="0"/>
          <a:chOff x="0" y="0"/>
          <a:chExt cx="0" cy="0"/>
        </a:xfrm>
      </p:grpSpPr>
      <p:sp>
        <p:nvSpPr>
          <p:cNvPr id="8" name="Rectangle 7"/>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609600"/>
          </a:xfrm>
          <a:prstGeom prst="rect">
            <a:avLst/>
          </a:prstGeom>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21665671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Only Left">
    <p:spTree>
      <p:nvGrpSpPr>
        <p:cNvPr id="1" name=""/>
        <p:cNvGrpSpPr/>
        <p:nvPr/>
      </p:nvGrpSpPr>
      <p:grpSpPr>
        <a:xfrm>
          <a:off x="0" y="0"/>
          <a:ext cx="0" cy="0"/>
          <a:chOff x="0" y="0"/>
          <a:chExt cx="0" cy="0"/>
        </a:xfrm>
      </p:grpSpPr>
      <p:sp>
        <p:nvSpPr>
          <p:cNvPr id="8" name="Rectangle 7"/>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581400"/>
            <a:ext cx="5105400" cy="1371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6349853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Only Right">
    <p:spTree>
      <p:nvGrpSpPr>
        <p:cNvPr id="1" name=""/>
        <p:cNvGrpSpPr/>
        <p:nvPr/>
      </p:nvGrpSpPr>
      <p:grpSpPr>
        <a:xfrm>
          <a:off x="0" y="0"/>
          <a:ext cx="0" cy="0"/>
          <a:chOff x="0" y="0"/>
          <a:chExt cx="0" cy="0"/>
        </a:xfrm>
      </p:grpSpPr>
      <p:sp>
        <p:nvSpPr>
          <p:cNvPr id="8" name="Rectangle 7"/>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1371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26330153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276725"/>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85800" y="2776539"/>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2004390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lor_Title Only (Title can be hidden)">
    <p:spTree>
      <p:nvGrpSpPr>
        <p:cNvPr id="1" name=""/>
        <p:cNvGrpSpPr/>
        <p:nvPr/>
      </p:nvGrpSpPr>
      <p:grpSpPr>
        <a:xfrm>
          <a:off x="0" y="0"/>
          <a:ext cx="0" cy="0"/>
          <a:chOff x="0" y="0"/>
          <a:chExt cx="0" cy="0"/>
        </a:xfrm>
      </p:grpSpPr>
      <p:sp>
        <p:nvSpPr>
          <p:cNvPr id="4" name="Title 1"/>
          <p:cNvSpPr>
            <a:spLocks noGrp="1"/>
          </p:cNvSpPr>
          <p:nvPr>
            <p:ph type="title"/>
          </p:nvPr>
        </p:nvSpPr>
        <p:spPr>
          <a:xfrm>
            <a:off x="-20711" y="228600"/>
            <a:ext cx="9185423"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5"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169695176"/>
      </p:ext>
    </p:extLst>
  </p:cSld>
  <p:clrMapOvr>
    <a:masterClrMapping/>
  </p:clrMapOvr>
  <p:extLst mod="1">
    <p:ext uri="{DCECCB84-F9BA-43D5-87BE-67443E8EF086}">
      <p15:sldGuideLst xmlns="" xmlns:p15="http://schemas.microsoft.com/office/powerpoint/2012/main">
        <p15:guide id="1" orient="horz" pos="2160" userDrawn="1">
          <p15:clr>
            <a:srgbClr val="FBAE40"/>
          </p15:clr>
        </p15:guide>
        <p15:guide id="2" pos="528" userDrawn="1">
          <p15:clr>
            <a:srgbClr val="FBAE40"/>
          </p15:clr>
        </p15:guide>
        <p15:guide id="3" pos="518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Only Left">
    <p:spTree>
      <p:nvGrpSpPr>
        <p:cNvPr id="1" name=""/>
        <p:cNvGrpSpPr/>
        <p:nvPr/>
      </p:nvGrpSpPr>
      <p:grpSpPr>
        <a:xfrm>
          <a:off x="0" y="0"/>
          <a:ext cx="0" cy="0"/>
          <a:chOff x="0" y="0"/>
          <a:chExt cx="0" cy="0"/>
        </a:xfrm>
      </p:grpSpPr>
      <p:sp>
        <p:nvSpPr>
          <p:cNvPr id="8" name="Title background"/>
          <p:cNvSpPr/>
          <p:nvPr/>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
        <p:nvSpPr>
          <p:cNvPr id="6"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24077036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126" y="228600"/>
            <a:ext cx="9172252"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143001"/>
            <a:ext cx="8229600" cy="5410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6"/>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846444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extLst mod="1">
    <p:ext uri="{DCECCB84-F9BA-43D5-87BE-67443E8EF086}">
      <p15:sldGuideLst xmlns="" xmlns:p15="http://schemas.microsoft.com/office/powerpoint/2012/main">
        <p15:guide id="1" orient="horz" pos="2160" userDrawn="1">
          <p15:clr>
            <a:srgbClr val="FBAE40"/>
          </p15:clr>
        </p15:guide>
        <p15:guide id="2" pos="528" userDrawn="1">
          <p15:clr>
            <a:srgbClr val="FBAE40"/>
          </p15:clr>
        </p15:guide>
        <p15:guide id="3" pos="5136" userDrawn="1">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lor_Two Content">
    <p:spTree>
      <p:nvGrpSpPr>
        <p:cNvPr id="1" name=""/>
        <p:cNvGrpSpPr/>
        <p:nvPr/>
      </p:nvGrpSpPr>
      <p:grpSpPr>
        <a:xfrm>
          <a:off x="0" y="0"/>
          <a:ext cx="0" cy="0"/>
          <a:chOff x="0" y="0"/>
          <a:chExt cx="0" cy="0"/>
        </a:xfrm>
      </p:grpSpPr>
      <p:sp>
        <p:nvSpPr>
          <p:cNvPr id="6" name="Title 1"/>
          <p:cNvSpPr>
            <a:spLocks noGrp="1"/>
          </p:cNvSpPr>
          <p:nvPr>
            <p:ph type="title"/>
          </p:nvPr>
        </p:nvSpPr>
        <p:spPr>
          <a:xfrm>
            <a:off x="-1493" y="228600"/>
            <a:ext cx="9146987"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143000"/>
            <a:ext cx="4038600" cy="5410201"/>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143000"/>
            <a:ext cx="4038600" cy="5410201"/>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51692159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lor_Comparison">
    <p:spTree>
      <p:nvGrpSpPr>
        <p:cNvPr id="1" name=""/>
        <p:cNvGrpSpPr/>
        <p:nvPr/>
      </p:nvGrpSpPr>
      <p:grpSpPr>
        <a:xfrm>
          <a:off x="0" y="0"/>
          <a:ext cx="0" cy="0"/>
          <a:chOff x="0" y="0"/>
          <a:chExt cx="0" cy="0"/>
        </a:xfrm>
      </p:grpSpPr>
      <p:sp>
        <p:nvSpPr>
          <p:cNvPr id="8" name="Title 1"/>
          <p:cNvSpPr>
            <a:spLocks noGrp="1"/>
          </p:cNvSpPr>
          <p:nvPr>
            <p:ph type="title"/>
          </p:nvPr>
        </p:nvSpPr>
        <p:spPr>
          <a:xfrm>
            <a:off x="-1493" y="228600"/>
            <a:ext cx="9146987"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1143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828800"/>
            <a:ext cx="4040188" cy="472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143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28800"/>
            <a:ext cx="4041775" cy="472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27459831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lor_Content with Lef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1" hasCustomPrompt="1"/>
          </p:nvPr>
        </p:nvSpPr>
        <p:spPr>
          <a:xfrm>
            <a:off x="6096000" y="6678413"/>
            <a:ext cx="3048000" cy="179587"/>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5319931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lor_Content with Righ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5720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p:cNvSpPr>
            <a:spLocks noGrp="1"/>
          </p:cNvSpPr>
          <p:nvPr>
            <p:ph type="body" sz="quarter" idx="11" hasCustomPrompt="1"/>
          </p:nvPr>
        </p:nvSpPr>
        <p:spPr>
          <a:xfrm>
            <a:off x="6096000" y="6678413"/>
            <a:ext cx="3048000" cy="179587"/>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211578590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lor_4-up_Comparison">
    <p:spTree>
      <p:nvGrpSpPr>
        <p:cNvPr id="1" name=""/>
        <p:cNvGrpSpPr/>
        <p:nvPr/>
      </p:nvGrpSpPr>
      <p:grpSpPr>
        <a:xfrm>
          <a:off x="0" y="0"/>
          <a:ext cx="0" cy="0"/>
          <a:chOff x="0" y="0"/>
          <a:chExt cx="0" cy="0"/>
        </a:xfrm>
      </p:grpSpPr>
      <p:sp>
        <p:nvSpPr>
          <p:cNvPr id="9" name="Title 1"/>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6002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002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
        <p:nvSpPr>
          <p:cNvPr id="7" name="Text Placeholder 6"/>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a:t>Click to edit Master text styles</a:t>
            </a:r>
          </a:p>
        </p:txBody>
      </p:sp>
      <p:sp>
        <p:nvSpPr>
          <p:cNvPr id="10" name="Text Placeholder 6"/>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5"/>
          <p:cNvSpPr>
            <a:spLocks noGrp="1"/>
          </p:cNvSpPr>
          <p:nvPr>
            <p:ph sz="quarter" idx="15"/>
          </p:nvPr>
        </p:nvSpPr>
        <p:spPr>
          <a:xfrm>
            <a:off x="4645025" y="41910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841587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lor_Six Content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a:t>Click to edit Master title style</a:t>
            </a:r>
            <a:endParaRPr lang="en-US" dirty="0"/>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063592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a:off x="1028700" y="22860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4"/>
          <p:cNvSpPr>
            <a:spLocks noGrp="1"/>
          </p:cNvSpPr>
          <p:nvPr>
            <p:ph type="body" sz="quarter" idx="11" hasCustomPrompt="1"/>
          </p:nvPr>
        </p:nvSpPr>
        <p:spPr>
          <a:xfrm>
            <a:off x="6096000" y="6678413"/>
            <a:ext cx="3048000" cy="179587"/>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45760258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14126" y="228600"/>
            <a:ext cx="9172252"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990600"/>
            <a:ext cx="9144000" cy="5410200"/>
          </a:xfrm>
          <a:prstGeom prst="rect">
            <a:avLst/>
          </a:prstGeom>
        </p:spPr>
        <p:txBody>
          <a:bodyPr/>
          <a:lstStyle/>
          <a:p>
            <a:r>
              <a:rPr lang="en-US" dirty="0"/>
              <a:t>Click icon to add media</a:t>
            </a:r>
          </a:p>
        </p:txBody>
      </p:sp>
      <p:sp>
        <p:nvSpPr>
          <p:cNvPr id="9" name="TextBox 8"/>
          <p:cNvSpPr txBox="1"/>
          <p:nvPr userDrawn="1"/>
        </p:nvSpPr>
        <p:spPr>
          <a:xfrm>
            <a:off x="2933700" y="6382757"/>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Tree>
    <p:extLst>
      <p:ext uri="{BB962C8B-B14F-4D97-AF65-F5344CB8AC3E}">
        <p14:creationId xmlns:p14="http://schemas.microsoft.com/office/powerpoint/2010/main" val="1394496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amp; Subtitle Left">
    <p:spTree>
      <p:nvGrpSpPr>
        <p:cNvPr id="1" name=""/>
        <p:cNvGrpSpPr/>
        <p:nvPr/>
      </p:nvGrpSpPr>
      <p:grpSpPr>
        <a:xfrm>
          <a:off x="0" y="0"/>
          <a:ext cx="0" cy="0"/>
          <a:chOff x="0" y="0"/>
          <a:chExt cx="0" cy="0"/>
        </a:xfrm>
      </p:grpSpPr>
      <p:sp>
        <p:nvSpPr>
          <p:cNvPr id="8" name="Rectangle 7"/>
          <p:cNvSpPr/>
          <p:nvPr userDrawn="1"/>
        </p:nvSpPr>
        <p:spPr>
          <a:xfrm>
            <a:off x="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4724400"/>
            <a:ext cx="5105400" cy="609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7" name="Text Placeholder 6"/>
          <p:cNvSpPr>
            <a:spLocks noGrp="1"/>
          </p:cNvSpPr>
          <p:nvPr>
            <p:ph type="body" sz="quarter" idx="10"/>
          </p:nvPr>
        </p:nvSpPr>
        <p:spPr>
          <a:xfrm>
            <a:off x="228600" y="54102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rgbClr val="6A6A6A"/>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700087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itle-Only Right">
    <p:spTree>
      <p:nvGrpSpPr>
        <p:cNvPr id="1" name=""/>
        <p:cNvGrpSpPr/>
        <p:nvPr/>
      </p:nvGrpSpPr>
      <p:grpSpPr>
        <a:xfrm>
          <a:off x="0" y="0"/>
          <a:ext cx="0" cy="0"/>
          <a:chOff x="0" y="0"/>
          <a:chExt cx="0" cy="0"/>
        </a:xfrm>
      </p:grpSpPr>
      <p:sp>
        <p:nvSpPr>
          <p:cNvPr id="8" name="Rectangle 7"/>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3516232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mp; Subtitle Right">
    <p:spTree>
      <p:nvGrpSpPr>
        <p:cNvPr id="1" name=""/>
        <p:cNvGrpSpPr/>
        <p:nvPr/>
      </p:nvGrpSpPr>
      <p:grpSpPr>
        <a:xfrm>
          <a:off x="0" y="0"/>
          <a:ext cx="0" cy="0"/>
          <a:chOff x="0" y="0"/>
          <a:chExt cx="0" cy="0"/>
        </a:xfrm>
      </p:grpSpPr>
      <p:sp>
        <p:nvSpPr>
          <p:cNvPr id="8" name="Rectangle 7"/>
          <p:cNvSpPr/>
          <p:nvPr userDrawn="1"/>
        </p:nvSpPr>
        <p:spPr>
          <a:xfrm>
            <a:off x="342900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4724400"/>
            <a:ext cx="5181600" cy="609600"/>
          </a:xfrm>
          <a:prstGeom prst="rect">
            <a:avLst/>
          </a:prstGeom>
          <a:effectLst>
            <a:outerShdw blurRad="50800" dist="38100" dir="5400000" algn="t" rotWithShape="0">
              <a:prstClr val="black">
                <a:alpha val="40000"/>
              </a:prstClr>
            </a:outerShdw>
          </a:effectLst>
        </p:spPr>
        <p:txBody>
          <a:bodyPr/>
          <a:lstStyle>
            <a:lvl1pPr algn="r">
              <a:defRPr sz="3600">
                <a:latin typeface="+mj-lt"/>
              </a:defRPr>
            </a:lvl1pPr>
          </a:lstStyle>
          <a:p>
            <a:r>
              <a:rPr lang="en-US"/>
              <a:t>Click to edit Master title style</a:t>
            </a:r>
            <a:endParaRPr lang="en-US" dirty="0"/>
          </a:p>
        </p:txBody>
      </p:sp>
      <p:sp>
        <p:nvSpPr>
          <p:cNvPr id="7" name="Text Placeholder 6"/>
          <p:cNvSpPr>
            <a:spLocks noGrp="1"/>
          </p:cNvSpPr>
          <p:nvPr>
            <p:ph type="body" sz="quarter" idx="10"/>
          </p:nvPr>
        </p:nvSpPr>
        <p:spPr>
          <a:xfrm>
            <a:off x="3733800" y="5403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rgbClr val="6A6A6A"/>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870283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Only Left">
    <p:spTree>
      <p:nvGrpSpPr>
        <p:cNvPr id="1" name=""/>
        <p:cNvGrpSpPr/>
        <p:nvPr/>
      </p:nvGrpSpPr>
      <p:grpSpPr>
        <a:xfrm>
          <a:off x="0" y="0"/>
          <a:ext cx="0" cy="0"/>
          <a:chOff x="0" y="0"/>
          <a:chExt cx="0" cy="0"/>
        </a:xfrm>
      </p:grpSpPr>
      <p:sp>
        <p:nvSpPr>
          <p:cNvPr id="8" name="Rectangle 7"/>
          <p:cNvSpPr/>
          <p:nvPr userDrawn="1"/>
        </p:nvSpPr>
        <p:spPr>
          <a:xfrm>
            <a:off x="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4724400"/>
            <a:ext cx="5105400" cy="1371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5" name="Text Placeholder 3"/>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rgbClr val="6A6A6A"/>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30068317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Only Right">
    <p:spTree>
      <p:nvGrpSpPr>
        <p:cNvPr id="1" name=""/>
        <p:cNvGrpSpPr/>
        <p:nvPr/>
      </p:nvGrpSpPr>
      <p:grpSpPr>
        <a:xfrm>
          <a:off x="0" y="0"/>
          <a:ext cx="0" cy="0"/>
          <a:chOff x="0" y="0"/>
          <a:chExt cx="0" cy="0"/>
        </a:xfrm>
      </p:grpSpPr>
      <p:sp>
        <p:nvSpPr>
          <p:cNvPr id="8" name="Rectangle 7"/>
          <p:cNvSpPr/>
          <p:nvPr userDrawn="1"/>
        </p:nvSpPr>
        <p:spPr>
          <a:xfrm>
            <a:off x="342900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tx1"/>
              </a:solidFill>
            </a:endParaRPr>
          </a:p>
        </p:txBody>
      </p:sp>
      <p:sp>
        <p:nvSpPr>
          <p:cNvPr id="2" name="Title 1"/>
          <p:cNvSpPr>
            <a:spLocks noGrp="1"/>
          </p:cNvSpPr>
          <p:nvPr>
            <p:ph type="ctrTitle"/>
          </p:nvPr>
        </p:nvSpPr>
        <p:spPr>
          <a:xfrm>
            <a:off x="3733800" y="4724400"/>
            <a:ext cx="5181600" cy="1371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5" name="Text Placeholder 6"/>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rgbClr val="6A6A6A"/>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23823403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amp; Subtitle Left">
    <p:spTree>
      <p:nvGrpSpPr>
        <p:cNvPr id="1" name=""/>
        <p:cNvGrpSpPr/>
        <p:nvPr/>
      </p:nvGrpSpPr>
      <p:grpSpPr>
        <a:xfrm>
          <a:off x="0" y="0"/>
          <a:ext cx="0" cy="0"/>
          <a:chOff x="0" y="0"/>
          <a:chExt cx="0" cy="0"/>
        </a:xfrm>
      </p:grpSpPr>
      <p:sp>
        <p:nvSpPr>
          <p:cNvPr id="8" name="Rectangle 7"/>
          <p:cNvSpPr/>
          <p:nvPr userDrawn="1"/>
        </p:nvSpPr>
        <p:spPr>
          <a:xfrm>
            <a:off x="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4724400"/>
            <a:ext cx="5105400" cy="609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7" name="Text Placeholder 6"/>
          <p:cNvSpPr>
            <a:spLocks noGrp="1"/>
          </p:cNvSpPr>
          <p:nvPr>
            <p:ph type="body" sz="quarter" idx="10"/>
          </p:nvPr>
        </p:nvSpPr>
        <p:spPr>
          <a:xfrm>
            <a:off x="228600" y="54102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6835558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amp; Subtitle Right">
    <p:spTree>
      <p:nvGrpSpPr>
        <p:cNvPr id="1" name=""/>
        <p:cNvGrpSpPr/>
        <p:nvPr/>
      </p:nvGrpSpPr>
      <p:grpSpPr>
        <a:xfrm>
          <a:off x="0" y="0"/>
          <a:ext cx="0" cy="0"/>
          <a:chOff x="0" y="0"/>
          <a:chExt cx="0" cy="0"/>
        </a:xfrm>
      </p:grpSpPr>
      <p:sp>
        <p:nvSpPr>
          <p:cNvPr id="8" name="Rectangle 7"/>
          <p:cNvSpPr/>
          <p:nvPr userDrawn="1"/>
        </p:nvSpPr>
        <p:spPr>
          <a:xfrm>
            <a:off x="342900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4724400"/>
            <a:ext cx="5181600" cy="609600"/>
          </a:xfrm>
          <a:prstGeom prst="rect">
            <a:avLst/>
          </a:prstGeom>
          <a:effectLst>
            <a:outerShdw blurRad="50800" dist="38100" dir="5400000" algn="t" rotWithShape="0">
              <a:prstClr val="black">
                <a:alpha val="40000"/>
              </a:prstClr>
            </a:outerShdw>
          </a:effectLst>
        </p:spPr>
        <p:txBody>
          <a:bodyPr/>
          <a:lstStyle>
            <a:lvl1pPr algn="r">
              <a:defRPr sz="3600">
                <a:latin typeface="+mj-lt"/>
              </a:defRPr>
            </a:lvl1pPr>
          </a:lstStyle>
          <a:p>
            <a:r>
              <a:rPr lang="en-US"/>
              <a:t>Click to edit Master title style</a:t>
            </a:r>
            <a:endParaRPr lang="en-US" dirty="0"/>
          </a:p>
        </p:txBody>
      </p:sp>
      <p:sp>
        <p:nvSpPr>
          <p:cNvPr id="7" name="Text Placeholder 6"/>
          <p:cNvSpPr>
            <a:spLocks noGrp="1"/>
          </p:cNvSpPr>
          <p:nvPr>
            <p:ph type="body" sz="quarter" idx="10"/>
          </p:nvPr>
        </p:nvSpPr>
        <p:spPr>
          <a:xfrm>
            <a:off x="3733800" y="5403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3323430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Only Left">
    <p:spTree>
      <p:nvGrpSpPr>
        <p:cNvPr id="1" name=""/>
        <p:cNvGrpSpPr/>
        <p:nvPr/>
      </p:nvGrpSpPr>
      <p:grpSpPr>
        <a:xfrm>
          <a:off x="0" y="0"/>
          <a:ext cx="0" cy="0"/>
          <a:chOff x="0" y="0"/>
          <a:chExt cx="0" cy="0"/>
        </a:xfrm>
      </p:grpSpPr>
      <p:sp>
        <p:nvSpPr>
          <p:cNvPr id="8" name="Rectangle 7"/>
          <p:cNvSpPr/>
          <p:nvPr userDrawn="1"/>
        </p:nvSpPr>
        <p:spPr>
          <a:xfrm>
            <a:off x="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4724400"/>
            <a:ext cx="5105400" cy="1371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5" name="Text Placeholder 6"/>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55794232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Only Right">
    <p:spTree>
      <p:nvGrpSpPr>
        <p:cNvPr id="1" name=""/>
        <p:cNvGrpSpPr/>
        <p:nvPr/>
      </p:nvGrpSpPr>
      <p:grpSpPr>
        <a:xfrm>
          <a:off x="0" y="0"/>
          <a:ext cx="0" cy="0"/>
          <a:chOff x="0" y="0"/>
          <a:chExt cx="0" cy="0"/>
        </a:xfrm>
      </p:grpSpPr>
      <p:sp>
        <p:nvSpPr>
          <p:cNvPr id="8" name="Rectangle 7"/>
          <p:cNvSpPr/>
          <p:nvPr userDrawn="1"/>
        </p:nvSpPr>
        <p:spPr>
          <a:xfrm>
            <a:off x="342900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tx1"/>
              </a:solidFill>
            </a:endParaRPr>
          </a:p>
        </p:txBody>
      </p:sp>
      <p:sp>
        <p:nvSpPr>
          <p:cNvPr id="2" name="Title 1"/>
          <p:cNvSpPr>
            <a:spLocks noGrp="1"/>
          </p:cNvSpPr>
          <p:nvPr>
            <p:ph type="ctrTitle"/>
          </p:nvPr>
        </p:nvSpPr>
        <p:spPr>
          <a:xfrm>
            <a:off x="3733800" y="4724400"/>
            <a:ext cx="5181600" cy="1371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5" name="Text Placeholder 6"/>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00911674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above text">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38872374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Text above title">
    <p:spTree>
      <p:nvGrpSpPr>
        <p:cNvPr id="1" name=""/>
        <p:cNvGrpSpPr/>
        <p:nvPr/>
      </p:nvGrpSpPr>
      <p:grpSpPr>
        <a:xfrm>
          <a:off x="0" y="0"/>
          <a:ext cx="0" cy="0"/>
          <a:chOff x="0" y="0"/>
          <a:chExt cx="0" cy="0"/>
        </a:xfrm>
      </p:grpSpPr>
      <p:sp>
        <p:nvSpPr>
          <p:cNvPr id="2" name="Title 1"/>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olor_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5" name="Text Placeholder 3"/>
          <p:cNvSpPr>
            <a:spLocks noGrp="1"/>
          </p:cNvSpPr>
          <p:nvPr>
            <p:ph type="body" sz="quarter" idx="11"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a:t>Jump back to slide containing original image</a:t>
            </a:r>
          </a:p>
        </p:txBody>
      </p:sp>
      <p:sp>
        <p:nvSpPr>
          <p:cNvPr id="8" name="Text Placeholder 7"/>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a:t>Click to edit Master text styles</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362200"/>
            <a:ext cx="8686800" cy="1752600"/>
          </a:xfrm>
          <a:prstGeom prst="rect">
            <a:avLst/>
          </a:prstGeom>
        </p:spPr>
        <p:txBody>
          <a:bodyPr/>
          <a:lstStyle>
            <a:lvl1pPr marL="0" indent="0" algn="ctr">
              <a:buNone/>
              <a:defRPr lang="en-US" sz="3600" b="0" kern="1200" dirty="0">
                <a:solidFill>
                  <a:schemeClr val="tx1"/>
                </a:solidFill>
                <a:latin typeface="+mj-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4" name="Title 3"/>
          <p:cNvSpPr>
            <a:spLocks noGrp="1"/>
          </p:cNvSpPr>
          <p:nvPr>
            <p:ph type="title"/>
          </p:nvPr>
        </p:nvSpPr>
        <p:spPr>
          <a:xfrm>
            <a:off x="228600" y="1524000"/>
            <a:ext cx="8686800" cy="594360"/>
          </a:xfrm>
          <a:prstGeom prst="rect">
            <a:avLst/>
          </a:prstGeom>
        </p:spPr>
        <p:txBody>
          <a:bodyPr/>
          <a:lstStyle>
            <a:lvl1pPr>
              <a:defRPr lang="en-US" sz="4400" b="1" kern="1200" dirty="0">
                <a:solidFill>
                  <a:schemeClr val="bg2"/>
                </a:solidFill>
                <a:latin typeface="+mj-lt"/>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24951909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lor_Comparison">
    <p:spTree>
      <p:nvGrpSpPr>
        <p:cNvPr id="1" name=""/>
        <p:cNvGrpSpPr/>
        <p:nvPr/>
      </p:nvGrpSpPr>
      <p:grpSpPr>
        <a:xfrm>
          <a:off x="0" y="0"/>
          <a:ext cx="0" cy="0"/>
          <a:chOff x="0" y="0"/>
          <a:chExt cx="0" cy="0"/>
        </a:xfrm>
      </p:grpSpPr>
      <p:sp>
        <p:nvSpPr>
          <p:cNvPr id="9" name="Title 1"/>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Text Placeholder 10"/>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3" name="Text Placeholder 3"/>
          <p:cNvSpPr>
            <a:spLocks noGrp="1"/>
          </p:cNvSpPr>
          <p:nvPr>
            <p:ph type="body" sz="quarter" idx="13"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a:t>Jump back to slide containing original image</a:t>
            </a:r>
          </a:p>
        </p:txBody>
      </p:sp>
      <p:sp>
        <p:nvSpPr>
          <p:cNvPr id="15" name="Text Placeholder 14"/>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394921454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olor_4-up_Comparison">
    <p:spTree>
      <p:nvGrpSpPr>
        <p:cNvPr id="1" name=""/>
        <p:cNvGrpSpPr/>
        <p:nvPr/>
      </p:nvGrpSpPr>
      <p:grpSpPr>
        <a:xfrm>
          <a:off x="0" y="0"/>
          <a:ext cx="0" cy="0"/>
          <a:chOff x="0" y="0"/>
          <a:chExt cx="0" cy="0"/>
        </a:xfrm>
      </p:grpSpPr>
      <p:sp>
        <p:nvSpPr>
          <p:cNvPr id="9" name="Title 1"/>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Text Placeholder 6"/>
          <p:cNvSpPr>
            <a:spLocks noGrp="1"/>
          </p:cNvSpPr>
          <p:nvPr>
            <p:ph type="body" sz="quarter" idx="12"/>
          </p:nvPr>
        </p:nvSpPr>
        <p:spPr>
          <a:xfrm>
            <a:off x="457200" y="37338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a:t>Click to edit Master text styles</a:t>
            </a:r>
          </a:p>
        </p:txBody>
      </p:sp>
      <p:sp>
        <p:nvSpPr>
          <p:cNvPr id="10" name="Text Placeholder 6"/>
          <p:cNvSpPr>
            <a:spLocks noGrp="1"/>
          </p:cNvSpPr>
          <p:nvPr>
            <p:ph type="body" sz="quarter" idx="13"/>
          </p:nvPr>
        </p:nvSpPr>
        <p:spPr>
          <a:xfrm>
            <a:off x="4648200" y="37338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a:t>Click to edit Master text styles</a:t>
            </a:r>
          </a:p>
        </p:txBody>
      </p:sp>
      <p:sp>
        <p:nvSpPr>
          <p:cNvPr id="18" name="Text Placeholder 3"/>
          <p:cNvSpPr>
            <a:spLocks noGrp="1"/>
          </p:cNvSpPr>
          <p:nvPr>
            <p:ph type="body" sz="quarter" idx="11"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a:t>Jump back to slide containing original image</a:t>
            </a:r>
          </a:p>
        </p:txBody>
      </p:sp>
      <p:sp>
        <p:nvSpPr>
          <p:cNvPr id="20" name="Text Placeholder 19"/>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3" name="Text Placeholder 2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400"/>
            </a:lvl1pPr>
          </a:lstStyle>
          <a:p>
            <a:pPr lvl="0"/>
            <a:r>
              <a:rPr lang="en-US"/>
              <a:t>Click to edit Master text styles</a:t>
            </a:r>
          </a:p>
        </p:txBody>
      </p:sp>
      <p:sp>
        <p:nvSpPr>
          <p:cNvPr id="25" name="Text Placeholder 24"/>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400"/>
            </a:lvl1pPr>
          </a:lstStyle>
          <a:p>
            <a:pPr lvl="0"/>
            <a:r>
              <a:rPr lang="en-US"/>
              <a:t>Click to edit Master text styles</a:t>
            </a:r>
          </a:p>
        </p:txBody>
      </p:sp>
      <p:sp>
        <p:nvSpPr>
          <p:cNvPr id="27" name="Text Placeholder 26"/>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400"/>
            </a:lvl1pPr>
          </a:lstStyle>
          <a:p>
            <a:pPr lvl="0"/>
            <a:r>
              <a:rPr lang="en-US"/>
              <a:t>Click to edit Master text styles</a:t>
            </a:r>
          </a:p>
        </p:txBody>
      </p:sp>
    </p:spTree>
    <p:extLst>
      <p:ext uri="{BB962C8B-B14F-4D97-AF65-F5344CB8AC3E}">
        <p14:creationId xmlns:p14="http://schemas.microsoft.com/office/powerpoint/2010/main" val="3656260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
    <p:spTree>
      <p:nvGrpSpPr>
        <p:cNvPr id="1" name=""/>
        <p:cNvGrpSpPr/>
        <p:nvPr/>
      </p:nvGrpSpPr>
      <p:grpSpPr>
        <a:xfrm>
          <a:off x="0" y="0"/>
          <a:ext cx="0" cy="0"/>
          <a:chOff x="0" y="0"/>
          <a:chExt cx="0" cy="0"/>
        </a:xfrm>
      </p:grpSpPr>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4" name="Title 3"/>
          <p:cNvSpPr>
            <a:spLocks noGrp="1"/>
          </p:cNvSpPr>
          <p:nvPr>
            <p:ph type="title"/>
          </p:nvPr>
        </p:nvSpPr>
        <p:spPr>
          <a:xfrm>
            <a:off x="228600" y="2362200"/>
            <a:ext cx="8686800" cy="1752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42917334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772400" cy="1362075"/>
          </a:xfrm>
          <a:prstGeom prst="rect">
            <a:avLst/>
          </a:prstGeom>
        </p:spPr>
        <p:txBody>
          <a:bodyPr anchor="t"/>
          <a:lstStyle>
            <a:lvl1pPr algn="l">
              <a:defRPr lang="en-US" sz="44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lang="en-US" sz="2000" b="0" kern="1200" dirty="0">
                <a:solidFill>
                  <a:schemeClr val="accent3"/>
                </a:solidFill>
                <a:latin typeface="+mj-lt"/>
                <a:ea typeface="Verdana" panose="020B0604030504040204" pitchFamily="34" charset="0"/>
                <a:cs typeface="Verdana" panose="020B060403050404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775248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theme" Target="../theme/theme1.xml"/><Relationship Id="rId27" Type="http://schemas.openxmlformats.org/officeDocument/2006/relationships/image" Target="../media/image1.png"/><Relationship Id="rId28" Type="http://schemas.openxmlformats.org/officeDocument/2006/relationships/image" Target="../media/image2.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1.png"/><Relationship Id="rId12" Type="http://schemas.openxmlformats.org/officeDocument/2006/relationships/image" Target="../media/image4.gif"/><Relationship Id="rId1" Type="http://schemas.openxmlformats.org/officeDocument/2006/relationships/slideLayout" Target="../slideLayouts/slideLayout26.xml"/><Relationship Id="rId2" Type="http://schemas.openxmlformats.org/officeDocument/2006/relationships/slideLayout" Target="../slideLayouts/slideLayout27.xml"/><Relationship Id="rId3" Type="http://schemas.openxmlformats.org/officeDocument/2006/relationships/slideLayout" Target="../slideLayouts/slideLayout28.xml"/><Relationship Id="rId4" Type="http://schemas.openxmlformats.org/officeDocument/2006/relationships/slideLayout" Target="../slideLayouts/slideLayout29.xml"/><Relationship Id="rId5" Type="http://schemas.openxmlformats.org/officeDocument/2006/relationships/slideLayout" Target="../slideLayouts/slideLayout30.xml"/><Relationship Id="rId6" Type="http://schemas.openxmlformats.org/officeDocument/2006/relationships/slideLayout" Target="../slideLayouts/slideLayout31.xml"/><Relationship Id="rId7" Type="http://schemas.openxmlformats.org/officeDocument/2006/relationships/slideLayout" Target="../slideLayouts/slideLayout32.xml"/><Relationship Id="rId8" Type="http://schemas.openxmlformats.org/officeDocument/2006/relationships/slideLayout" Target="../slideLayouts/slideLayout33.xml"/><Relationship Id="rId9" Type="http://schemas.openxmlformats.org/officeDocument/2006/relationships/slideLayout" Target="../slideLayouts/slideLayout34.xml"/><Relationship Id="rId10"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theme" Target="../theme/theme3.xml"/><Relationship Id="rId1" Type="http://schemas.openxmlformats.org/officeDocument/2006/relationships/slideLayout" Target="../slideLayouts/slideLayout35.xml"/><Relationship Id="rId2" Type="http://schemas.openxmlformats.org/officeDocument/2006/relationships/slideLayout" Target="../slideLayouts/slideLayout36.xml"/><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58.xml"/><Relationship Id="rId12" Type="http://schemas.openxmlformats.org/officeDocument/2006/relationships/theme" Target="../theme/theme4.xml"/><Relationship Id="rId1" Type="http://schemas.openxmlformats.org/officeDocument/2006/relationships/slideLayout" Target="../slideLayouts/slideLayout48.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61.xml"/><Relationship Id="rId4" Type="http://schemas.openxmlformats.org/officeDocument/2006/relationships/slideLayout" Target="../slideLayouts/slideLayout62.xml"/><Relationship Id="rId5" Type="http://schemas.openxmlformats.org/officeDocument/2006/relationships/theme" Target="../theme/theme5.xml"/><Relationship Id="rId1" Type="http://schemas.openxmlformats.org/officeDocument/2006/relationships/slideLayout" Target="../slideLayouts/slideLayout59.xml"/><Relationship Id="rId2" Type="http://schemas.openxmlformats.org/officeDocument/2006/relationships/slideLayout" Target="../slideLayouts/slideLayout6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65.xml"/><Relationship Id="rId4" Type="http://schemas.openxmlformats.org/officeDocument/2006/relationships/slideLayout" Target="../slideLayouts/slideLayout66.xml"/><Relationship Id="rId5" Type="http://schemas.openxmlformats.org/officeDocument/2006/relationships/theme" Target="../theme/theme6.xml"/><Relationship Id="rId1" Type="http://schemas.openxmlformats.org/officeDocument/2006/relationships/slideLayout" Target="../slideLayouts/slideLayout63.xml"/><Relationship Id="rId2"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4" Type="http://schemas.openxmlformats.org/officeDocument/2006/relationships/image" Target="../media/image5.png"/><Relationship Id="rId1" Type="http://schemas.openxmlformats.org/officeDocument/2006/relationships/slideLayout" Target="../slideLayouts/slideLayout67.xml"/><Relationship Id="rId2" Type="http://schemas.openxmlformats.org/officeDocument/2006/relationships/slideLayout" Target="../slideLayouts/slideLayout68.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71.xml"/><Relationship Id="rId4" Type="http://schemas.openxmlformats.org/officeDocument/2006/relationships/theme" Target="../theme/theme8.xml"/><Relationship Id="rId1" Type="http://schemas.openxmlformats.org/officeDocument/2006/relationships/slideLayout" Target="../slideLayouts/slideLayout69.xml"/><Relationship Id="rId2" Type="http://schemas.openxmlformats.org/officeDocument/2006/relationships/slideLayout" Target="../slideLayouts/slideLayout7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Logo: McGraw-Hill Education"/>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ctangle 12"/>
          <p:cNvSpPr/>
          <p:nvPr/>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Picture 11" descr="Tagline: Because learning changes everything.™"/>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
        <p:nvSpPr>
          <p:cNvPr id="14" name="Text Placeholder 2"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11696"/>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mn-lt"/>
                <a:ea typeface="+mn-ea"/>
                <a:cs typeface="+mn-cs"/>
              </a:rPr>
              <a:t>Copyright ©2019 McGraw-Hill Education. All rights reserved. No reproduction or distribution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mn-lt"/>
              <a:ea typeface="+mn-ea"/>
              <a:cs typeface="+mn-cs"/>
            </a:endParaRPr>
          </a:p>
        </p:txBody>
      </p:sp>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672" r:id="rId1"/>
    <p:sldLayoutId id="2147483739" r:id="rId2"/>
    <p:sldLayoutId id="2147483752"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673" r:id="rId16"/>
    <p:sldLayoutId id="2147483674" r:id="rId17"/>
    <p:sldLayoutId id="2147483675" r:id="rId18"/>
    <p:sldLayoutId id="2147483676" r:id="rId19"/>
    <p:sldLayoutId id="2147483677" r:id="rId20"/>
    <p:sldLayoutId id="2147483678" r:id="rId21"/>
    <p:sldLayoutId id="2147483679" r:id="rId22"/>
    <p:sldLayoutId id="2147483680" r:id="rId23"/>
    <p:sldLayoutId id="2147483681" r:id="rId24"/>
    <p:sldLayoutId id="2147483683" r:id="rId2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Logo: McGraw-Hill Education"/>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Picture 1" descr="Tag line: Because learning changes everythi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
        <p:nvSpPr>
          <p:cNvPr id="14" name="Text Placeholder 2"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2" descr="©McGraw-Hill Education"/>
          <p:cNvSpPr txBox="1">
            <a:spLocks/>
          </p:cNvSpPr>
          <p:nvPr/>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Text Placeholder 2" descr="©McGraw-Hill Education&#10;"/>
          <p:cNvSpPr txBox="1">
            <a:spLocks/>
          </p:cNvSpPr>
          <p:nvPr/>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©McGraw-Hill Education.</a:t>
            </a:r>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descr="©McGraw-Hill Education&#10;"/>
          <p:cNvSpPr txBox="1"/>
          <p:nvPr/>
        </p:nvSpPr>
        <p:spPr>
          <a:xfrm>
            <a:off x="0" y="6642556"/>
            <a:ext cx="1295400" cy="215444"/>
          </a:xfrm>
          <a:prstGeom prst="rect">
            <a:avLst/>
          </a:prstGeom>
          <a:noFill/>
        </p:spPr>
        <p:txBody>
          <a:bodyPr wrap="square" rtlCol="0">
            <a:spAutoFit/>
          </a:bodyPr>
          <a:lstStyle/>
          <a:p>
            <a:r>
              <a:rPr lang="en-US" sz="800" dirty="0">
                <a:solidFill>
                  <a:srgbClr val="6A6A6A"/>
                </a:solidFill>
              </a:rPr>
              <a:t>©McGraw-Hill Education</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TextBox 4" descr="©McGraw-Hill Education."/>
          <p:cNvSpPr txBox="1"/>
          <p:nvPr/>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TextBox 7" descr="©McGraw-Hill Education"/>
          <p:cNvSpPr txBox="1"/>
          <p:nvPr/>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733" r:id="rId1"/>
    <p:sldLayoutId id="2147483734"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2" descr="©McGraw-Hill Education"/>
          <p:cNvSpPr txBox="1">
            <a:spLocks/>
          </p:cNvSpPr>
          <p:nvPr/>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1.bin"/><Relationship Id="rId5"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438400"/>
            <a:ext cx="4876800" cy="2209800"/>
          </a:xfrm>
        </p:spPr>
        <p:txBody>
          <a:bodyPr/>
          <a:lstStyle/>
          <a:p>
            <a:r>
              <a:rPr lang="en-US" sz="3400" b="1" dirty="0">
                <a:ea typeface="Tahoma" panose="020B0604030504040204" pitchFamily="34" charset="0"/>
                <a:cs typeface="Tahoma" panose="020B0604030504040204" pitchFamily="34" charset="0"/>
              </a:rPr>
              <a:t>Chapter 11  </a:t>
            </a:r>
            <a:br>
              <a:rPr lang="en-US" sz="3400" b="1" dirty="0">
                <a:ea typeface="Tahoma" panose="020B0604030504040204" pitchFamily="34" charset="0"/>
                <a:cs typeface="Tahoma" panose="020B0604030504040204" pitchFamily="34" charset="0"/>
              </a:rPr>
            </a:br>
            <a:r>
              <a:rPr lang="en-US" sz="3400" b="1" dirty="0">
                <a:ea typeface="Tahoma" panose="020B0604030504040204" pitchFamily="34" charset="0"/>
                <a:cs typeface="Tahoma" panose="020B0604030504040204" pitchFamily="34" charset="0"/>
              </a:rPr>
              <a:t>Proprietorships, Partnerships, and Corporations</a:t>
            </a:r>
            <a:endParaRPr lang="en-US" sz="3400" dirty="0">
              <a:ea typeface="Tahoma" panose="020B0604030504040204" pitchFamily="34" charset="0"/>
              <a:cs typeface="Tahoma" panose="020B0604030504040204" pitchFamily="34" charset="0"/>
            </a:endParaRPr>
          </a:p>
        </p:txBody>
      </p:sp>
      <p:sp>
        <p:nvSpPr>
          <p:cNvPr id="3" name="Text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162327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Other Characteristics of Capital Stock</a:t>
            </a:r>
          </a:p>
        </p:txBody>
      </p:sp>
      <p:sp>
        <p:nvSpPr>
          <p:cNvPr id="2" name="Content Placeholder 1"/>
          <p:cNvSpPr>
            <a:spLocks noGrp="1"/>
          </p:cNvSpPr>
          <p:nvPr>
            <p:ph idx="1"/>
          </p:nvPr>
        </p:nvSpPr>
        <p:spPr/>
        <p:txBody>
          <a:bodyPr/>
          <a:lstStyle/>
          <a:p>
            <a:pPr>
              <a:buClr>
                <a:schemeClr val="tx1"/>
              </a:buClr>
            </a:pPr>
            <a:r>
              <a:rPr lang="en-US" sz="2600" b="1" dirty="0">
                <a:solidFill>
                  <a:schemeClr val="bg2"/>
                </a:solidFill>
              </a:rPr>
              <a:t>No-par </a:t>
            </a:r>
            <a:r>
              <a:rPr lang="en-US" sz="2600" b="1" dirty="0" smtClean="0">
                <a:solidFill>
                  <a:schemeClr val="bg2"/>
                </a:solidFill>
              </a:rPr>
              <a:t>Stock</a:t>
            </a:r>
            <a:r>
              <a:rPr lang="en-US" sz="2600" dirty="0" smtClean="0"/>
              <a:t>: States </a:t>
            </a:r>
            <a:r>
              <a:rPr lang="en-US" sz="2600" dirty="0"/>
              <a:t>do not require a par value to be stated in the charter.</a:t>
            </a:r>
          </a:p>
          <a:p>
            <a:endParaRPr lang="en-US" dirty="0"/>
          </a:p>
        </p:txBody>
      </p:sp>
      <p:sp>
        <p:nvSpPr>
          <p:cNvPr id="4" name="Text Placeholder 3"/>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9</a:t>
            </a:fld>
            <a:endParaRPr lang="en-US" dirty="0">
              <a:solidFill>
                <a:schemeClr val="bg1"/>
              </a:solidFill>
              <a:cs typeface="Arial" charset="0"/>
            </a:endParaRPr>
          </a:p>
        </p:txBody>
      </p:sp>
    </p:spTree>
    <p:extLst>
      <p:ext uri="{BB962C8B-B14F-4D97-AF65-F5344CB8AC3E}">
        <p14:creationId xmlns:p14="http://schemas.microsoft.com/office/powerpoint/2010/main" val="3341724283"/>
      </p:ext>
    </p:extLst>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Par versus Market Value	</a:t>
            </a:r>
          </a:p>
        </p:txBody>
      </p:sp>
      <p:sp>
        <p:nvSpPr>
          <p:cNvPr id="3" name="Content Placeholder 2"/>
          <p:cNvSpPr>
            <a:spLocks noGrp="1"/>
          </p:cNvSpPr>
          <p:nvPr>
            <p:ph idx="1"/>
          </p:nvPr>
        </p:nvSpPr>
        <p:spPr/>
        <p:txBody>
          <a:bodyPr/>
          <a:lstStyle/>
          <a:p>
            <a:pPr>
              <a:buClr>
                <a:schemeClr val="tx1"/>
              </a:buClr>
            </a:pPr>
            <a:r>
              <a:rPr lang="en-US" sz="2600" b="1" dirty="0">
                <a:solidFill>
                  <a:srgbClr val="C30C20"/>
                </a:solidFill>
              </a:rPr>
              <a:t>Par value </a:t>
            </a:r>
            <a:r>
              <a:rPr lang="en-US" sz="2600" dirty="0"/>
              <a:t>is an arbitrary amount assigned to each share of stock when it is authorized</a:t>
            </a:r>
            <a:r>
              <a:rPr lang="en-US" sz="2600" dirty="0" smtClean="0"/>
              <a:t>.</a:t>
            </a:r>
          </a:p>
          <a:p>
            <a:pPr>
              <a:buClr>
                <a:schemeClr val="tx1"/>
              </a:buClr>
            </a:pPr>
            <a:r>
              <a:rPr lang="en-US" sz="2600" b="1" dirty="0">
                <a:solidFill>
                  <a:schemeClr val="bg2"/>
                </a:solidFill>
              </a:rPr>
              <a:t>Market price </a:t>
            </a:r>
            <a:r>
              <a:rPr lang="en-US" sz="2600" dirty="0"/>
              <a:t>is the amount that each share of stock will sell for in the market</a:t>
            </a:r>
            <a:r>
              <a:rPr lang="en-US" sz="2600" dirty="0" smtClean="0"/>
              <a:t>.</a:t>
            </a:r>
            <a:endParaRPr lang="en-US" sz="2600" dirty="0"/>
          </a:p>
          <a:p>
            <a:pPr>
              <a:buClr>
                <a:schemeClr val="tx1"/>
              </a:buClr>
            </a:pPr>
            <a:r>
              <a:rPr lang="en-US" sz="2600" dirty="0"/>
              <a:t>However, </a:t>
            </a:r>
            <a:r>
              <a:rPr lang="en-US" sz="2600" dirty="0" smtClean="0"/>
              <a:t>par </a:t>
            </a:r>
            <a:r>
              <a:rPr lang="en-US" sz="2600" dirty="0"/>
              <a:t>v</a:t>
            </a:r>
            <a:r>
              <a:rPr lang="en-US" sz="2600" dirty="0" smtClean="0"/>
              <a:t>alue </a:t>
            </a:r>
            <a:r>
              <a:rPr lang="en-US" sz="2600" dirty="0"/>
              <a:t>does </a:t>
            </a:r>
            <a:r>
              <a:rPr lang="en-US" sz="2600" i="1" dirty="0" smtClean="0"/>
              <a:t>not</a:t>
            </a:r>
            <a:r>
              <a:rPr lang="en-US" sz="2600" dirty="0" smtClean="0"/>
              <a:t> </a:t>
            </a:r>
            <a:r>
              <a:rPr lang="en-US" sz="2600" dirty="0"/>
              <a:t>equal </a:t>
            </a:r>
            <a:r>
              <a:rPr lang="en-US" sz="2600" dirty="0" smtClean="0"/>
              <a:t>market </a:t>
            </a:r>
            <a:r>
              <a:rPr lang="en-US" sz="2600" dirty="0"/>
              <a:t>v</a:t>
            </a:r>
            <a:r>
              <a:rPr lang="en-US" sz="2600" dirty="0" smtClean="0"/>
              <a:t>alue</a:t>
            </a:r>
            <a:r>
              <a:rPr lang="en-US" sz="2600" dirty="0"/>
              <a:t>.</a:t>
            </a:r>
          </a:p>
          <a:p>
            <a:endParaRPr lang="en-US" dirty="0"/>
          </a:p>
        </p:txBody>
      </p:sp>
      <p:sp>
        <p:nvSpPr>
          <p:cNvPr id="7" name="Text Placeholder 6"/>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10</a:t>
            </a:fld>
            <a:endParaRPr lang="en-US" dirty="0">
              <a:solidFill>
                <a:schemeClr val="bg1"/>
              </a:solidFill>
              <a:cs typeface="Arial" charset="0"/>
            </a:endParaRPr>
          </a:p>
        </p:txBody>
      </p:sp>
    </p:spTree>
    <p:extLst>
      <p:ext uri="{BB962C8B-B14F-4D97-AF65-F5344CB8AC3E}">
        <p14:creationId xmlns:p14="http://schemas.microsoft.com/office/powerpoint/2010/main" val="1273002437"/>
      </p:ext>
    </p:extLst>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751F5B-6C78-4E9B-A849-725BD8130063}"/>
              </a:ext>
            </a:extLst>
          </p:cNvPr>
          <p:cNvSpPr>
            <a:spLocks noGrp="1"/>
          </p:cNvSpPr>
          <p:nvPr>
            <p:ph type="title"/>
          </p:nvPr>
        </p:nvSpPr>
        <p:spPr/>
        <p:txBody>
          <a:bodyPr/>
          <a:lstStyle/>
          <a:p>
            <a:r>
              <a:rPr lang="en-US" sz="4000" b="1" dirty="0">
                <a:ea typeface="Tahoma" panose="020B0604030504040204" pitchFamily="34" charset="0"/>
                <a:cs typeface="Tahoma" panose="020B0604030504040204" pitchFamily="34" charset="0"/>
              </a:rPr>
              <a:t>Authorized, Issued, and Outstanding Capital Stock</a:t>
            </a:r>
          </a:p>
        </p:txBody>
      </p:sp>
      <p:sp>
        <p:nvSpPr>
          <p:cNvPr id="4" name="Content Placeholder 3"/>
          <p:cNvSpPr>
            <a:spLocks noGrp="1"/>
          </p:cNvSpPr>
          <p:nvPr>
            <p:ph idx="1"/>
          </p:nvPr>
        </p:nvSpPr>
        <p:spPr/>
        <p:txBody>
          <a:bodyPr/>
          <a:lstStyle/>
          <a:p>
            <a:pPr>
              <a:buClr>
                <a:schemeClr val="tx1"/>
              </a:buClr>
            </a:pPr>
            <a:endParaRPr lang="en-US" sz="2600" b="1" dirty="0" smtClean="0">
              <a:solidFill>
                <a:schemeClr val="bg2"/>
              </a:solidFill>
            </a:endParaRPr>
          </a:p>
          <a:p>
            <a:pPr>
              <a:buClr>
                <a:schemeClr val="tx1"/>
              </a:buClr>
            </a:pPr>
            <a:r>
              <a:rPr lang="en-US" sz="2600" b="1" dirty="0" smtClean="0">
                <a:solidFill>
                  <a:schemeClr val="bg2"/>
                </a:solidFill>
              </a:rPr>
              <a:t>Authorized </a:t>
            </a:r>
            <a:r>
              <a:rPr lang="en-US" sz="2600" b="1" dirty="0">
                <a:solidFill>
                  <a:schemeClr val="bg2"/>
                </a:solidFill>
              </a:rPr>
              <a:t>s</a:t>
            </a:r>
            <a:r>
              <a:rPr lang="en-US" sz="2600" b="1" dirty="0" smtClean="0">
                <a:solidFill>
                  <a:schemeClr val="bg2"/>
                </a:solidFill>
              </a:rPr>
              <a:t>hares</a:t>
            </a:r>
            <a:r>
              <a:rPr lang="en-US" sz="2600" dirty="0">
                <a:solidFill>
                  <a:srgbClr val="000000"/>
                </a:solidFill>
              </a:rPr>
              <a:t>: The maximum number of shares of capital stock that can be sold to the public. </a:t>
            </a:r>
          </a:p>
          <a:p>
            <a:pPr marL="0" indent="0">
              <a:buNone/>
            </a:pPr>
            <a:endParaRPr lang="en-US" dirty="0"/>
          </a:p>
        </p:txBody>
      </p:sp>
      <p:sp>
        <p:nvSpPr>
          <p:cNvPr id="7" name="Text Placeholder 6"/>
          <p:cNvSpPr>
            <a:spLocks noGrp="1"/>
          </p:cNvSpPr>
          <p:nvPr>
            <p:ph type="body" sz="quarter" idx="12"/>
          </p:nvPr>
        </p:nvSpPr>
        <p:spPr/>
        <p:txBody>
          <a:bodyPr/>
          <a:lstStyle/>
          <a:p>
            <a:endParaRPr lang="en-US" dirty="0"/>
          </a:p>
        </p:txBody>
      </p:sp>
      <p:sp>
        <p:nvSpPr>
          <p:cNvPr id="3" name="Slide Number Placeholder 2">
            <a:extLst>
              <a:ext uri="{FF2B5EF4-FFF2-40B4-BE49-F238E27FC236}">
                <a16:creationId xmlns:a16="http://schemas.microsoft.com/office/drawing/2014/main" xmlns="" id="{AD9AB718-AF55-4F70-BE72-5CB12462EE5A}"/>
              </a:ext>
            </a:extLst>
          </p:cNvPr>
          <p:cNvSpPr>
            <a:spLocks noGrp="1"/>
          </p:cNvSpPr>
          <p:nvPr>
            <p:ph type="sldNum" sz="quarter" idx="4294967295"/>
          </p:nvPr>
        </p:nvSpPr>
        <p:spPr>
          <a:xfrm>
            <a:off x="8077200" y="6477000"/>
            <a:ext cx="1066800" cy="381000"/>
          </a:xfrm>
          <a:prstGeom prst="rect">
            <a:avLst/>
          </a:prstGeom>
        </p:spPr>
        <p:txBody>
          <a:bodyPr/>
          <a:lstStyle/>
          <a:p>
            <a:pPr>
              <a:defRPr/>
            </a:pPr>
            <a:r>
              <a:rPr lang="en-US" dirty="0"/>
              <a:t>  </a:t>
            </a:r>
            <a:r>
              <a:rPr lang="en-US" dirty="0">
                <a:solidFill>
                  <a:schemeClr val="bg1"/>
                </a:solidFill>
              </a:rPr>
              <a:t>11-</a:t>
            </a:r>
            <a:fld id="{86103F27-AA34-4069-B652-A178AD0674B3}" type="slidenum">
              <a:rPr lang="en-US" smtClean="0">
                <a:solidFill>
                  <a:schemeClr val="bg1"/>
                </a:solidFill>
              </a:rPr>
              <a:pPr>
                <a:defRPr/>
              </a:pPr>
              <a:t>11</a:t>
            </a:fld>
            <a:endParaRPr lang="en-US" dirty="0">
              <a:solidFill>
                <a:schemeClr val="bg1"/>
              </a:solidFill>
            </a:endParaRPr>
          </a:p>
        </p:txBody>
      </p:sp>
    </p:spTree>
    <p:extLst>
      <p:ext uri="{BB962C8B-B14F-4D97-AF65-F5344CB8AC3E}">
        <p14:creationId xmlns:p14="http://schemas.microsoft.com/office/powerpoint/2010/main" val="16739112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Authorized, Issued, and Outstanding Capital Stock</a:t>
            </a:r>
            <a:endParaRPr lang="en-US" sz="3200" b="1" dirty="0">
              <a:ea typeface="Tahoma" panose="020B0604030504040204" pitchFamily="34" charset="0"/>
              <a:cs typeface="Tahoma" panose="020B0604030504040204" pitchFamily="34" charset="0"/>
            </a:endParaRP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12</a:t>
            </a:fld>
            <a:endParaRPr lang="en-US" dirty="0">
              <a:solidFill>
                <a:schemeClr val="bg1"/>
              </a:solidFill>
              <a:cs typeface="Arial" charset="0"/>
            </a:endParaRPr>
          </a:p>
        </p:txBody>
      </p:sp>
      <p:graphicFrame>
        <p:nvGraphicFramePr>
          <p:cNvPr id="2" name="Table 1">
            <a:extLst>
              <a:ext uri="{FF2B5EF4-FFF2-40B4-BE49-F238E27FC236}">
                <a16:creationId xmlns:a16="http://schemas.microsoft.com/office/drawing/2014/main" xmlns="" id="{6F4D91DC-B55D-4ADD-A1EA-C1EABD738FA1}"/>
              </a:ext>
            </a:extLst>
          </p:cNvPr>
          <p:cNvGraphicFramePr>
            <a:graphicFrameLocks noGrp="1"/>
          </p:cNvGraphicFramePr>
          <p:nvPr>
            <p:extLst>
              <p:ext uri="{D42A27DB-BD31-4B8C-83A1-F6EECF244321}">
                <p14:modId xmlns:p14="http://schemas.microsoft.com/office/powerpoint/2010/main" val="3874362858"/>
              </p:ext>
            </p:extLst>
          </p:nvPr>
        </p:nvGraphicFramePr>
        <p:xfrm>
          <a:off x="1531620" y="2057400"/>
          <a:ext cx="6080760" cy="3413444"/>
        </p:xfrm>
        <a:graphic>
          <a:graphicData uri="http://schemas.openxmlformats.org/drawingml/2006/table">
            <a:tbl>
              <a:tblPr firstRow="1" firstCol="1" bandRow="1">
                <a:tableStyleId>{5C22544A-7EE6-4342-B048-85BDC9FD1C3A}</a:tableStyleId>
              </a:tblPr>
              <a:tblGrid>
                <a:gridCol w="3040380">
                  <a:extLst>
                    <a:ext uri="{9D8B030D-6E8A-4147-A177-3AD203B41FA5}">
                      <a16:colId xmlns:a16="http://schemas.microsoft.com/office/drawing/2014/main" xmlns="" val="2007930812"/>
                    </a:ext>
                  </a:extLst>
                </a:gridCol>
                <a:gridCol w="3040380">
                  <a:extLst>
                    <a:ext uri="{9D8B030D-6E8A-4147-A177-3AD203B41FA5}">
                      <a16:colId xmlns:a16="http://schemas.microsoft.com/office/drawing/2014/main" xmlns="" val="3425936895"/>
                    </a:ext>
                  </a:extLst>
                </a:gridCol>
              </a:tblGrid>
              <a:tr h="402178">
                <a:tc gridSpan="2">
                  <a:txBody>
                    <a:bodyPr/>
                    <a:lstStyle/>
                    <a:p>
                      <a:pPr marL="0" marR="0" algn="ctr">
                        <a:lnSpc>
                          <a:spcPct val="107000"/>
                        </a:lnSpc>
                        <a:spcBef>
                          <a:spcPts val="0"/>
                        </a:spcBef>
                        <a:spcAft>
                          <a:spcPts val="800"/>
                        </a:spcAft>
                      </a:pPr>
                      <a:r>
                        <a:rPr lang="en-US" sz="2000" dirty="0">
                          <a:solidFill>
                            <a:schemeClr val="tx1"/>
                          </a:solidFill>
                          <a:effectLst/>
                          <a:latin typeface="+mn-lt"/>
                        </a:rPr>
                        <a:t>Authorized Stock</a:t>
                      </a:r>
                      <a:endParaRPr lang="en-US" sz="20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p>
                  </a:txBody>
                  <a:tcPr/>
                </a:tc>
                <a:extLst>
                  <a:ext uri="{0D108BD9-81ED-4DB2-BD59-A6C34878D82A}">
                    <a16:rowId xmlns:a16="http://schemas.microsoft.com/office/drawing/2014/main" xmlns="" val="1579040964"/>
                  </a:ext>
                </a:extLst>
              </a:tr>
              <a:tr h="402178">
                <a:tc>
                  <a:txBody>
                    <a:bodyPr/>
                    <a:lstStyle/>
                    <a:p>
                      <a:pPr marL="0" marR="0" algn="ctr">
                        <a:lnSpc>
                          <a:spcPct val="107000"/>
                        </a:lnSpc>
                        <a:spcBef>
                          <a:spcPts val="0"/>
                        </a:spcBef>
                        <a:spcAft>
                          <a:spcPts val="800"/>
                        </a:spcAft>
                      </a:pPr>
                      <a:r>
                        <a:rPr lang="en-US" sz="2000" dirty="0">
                          <a:solidFill>
                            <a:schemeClr val="tx1"/>
                          </a:solidFill>
                          <a:effectLst/>
                          <a:latin typeface="+mn-lt"/>
                        </a:rPr>
                        <a:t>Issued Stock</a:t>
                      </a:r>
                      <a:endParaRPr lang="en-US" sz="20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a:lnSpc>
                          <a:spcPct val="107000"/>
                        </a:lnSpc>
                        <a:spcBef>
                          <a:spcPts val="0"/>
                        </a:spcBef>
                        <a:spcAft>
                          <a:spcPts val="800"/>
                        </a:spcAft>
                      </a:pPr>
                      <a:r>
                        <a:rPr lang="en-US" sz="2000" dirty="0">
                          <a:solidFill>
                            <a:schemeClr val="tx1"/>
                          </a:solidFill>
                          <a:effectLst/>
                          <a:latin typeface="+mn-lt"/>
                        </a:rPr>
                        <a:t>Unissued Stock</a:t>
                      </a:r>
                      <a:endParaRPr lang="en-US" sz="20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xmlns="" val="3527908923"/>
                  </a:ext>
                </a:extLst>
              </a:tr>
              <a:tr h="822976">
                <a:tc>
                  <a:txBody>
                    <a:bodyPr/>
                    <a:lstStyle/>
                    <a:p>
                      <a:pPr marL="457200" marR="0" lvl="0" indent="-457200">
                        <a:lnSpc>
                          <a:spcPct val="107000"/>
                        </a:lnSpc>
                        <a:spcBef>
                          <a:spcPts val="0"/>
                        </a:spcBef>
                        <a:spcAft>
                          <a:spcPts val="800"/>
                        </a:spcAft>
                        <a:buFont typeface="+mj-lt"/>
                        <a:buAutoNum type="arabicParenR"/>
                      </a:pPr>
                      <a:r>
                        <a:rPr lang="en-US" sz="2000" dirty="0">
                          <a:solidFill>
                            <a:schemeClr val="bg2"/>
                          </a:solidFill>
                          <a:effectLst/>
                          <a:latin typeface="+mn-lt"/>
                        </a:rPr>
                        <a:t>Outstanding Stock </a:t>
                      </a:r>
                      <a:r>
                        <a:rPr lang="en-US" sz="2000" dirty="0">
                          <a:solidFill>
                            <a:schemeClr val="tx1"/>
                          </a:solidFill>
                          <a:effectLst/>
                          <a:latin typeface="+mn-lt"/>
                        </a:rPr>
                        <a:t>– This is issued stock that is owned by stockholders.</a:t>
                      </a:r>
                      <a:endParaRPr lang="en-US" sz="20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800"/>
                        </a:spcAft>
                      </a:pPr>
                      <a:r>
                        <a:rPr lang="en-US" sz="2000" dirty="0">
                          <a:solidFill>
                            <a:schemeClr val="tx1"/>
                          </a:solidFill>
                          <a:effectLst/>
                          <a:latin typeface="+mn-lt"/>
                        </a:rPr>
                        <a:t> </a:t>
                      </a:r>
                      <a:endParaRPr lang="en-US" sz="20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56809005"/>
                  </a:ext>
                </a:extLst>
              </a:tr>
              <a:tr h="822976">
                <a:tc>
                  <a:txBody>
                    <a:bodyPr/>
                    <a:lstStyle/>
                    <a:p>
                      <a:pPr marL="457200" marR="0" lvl="0" indent="-457200">
                        <a:lnSpc>
                          <a:spcPct val="107000"/>
                        </a:lnSpc>
                        <a:spcBef>
                          <a:spcPts val="0"/>
                        </a:spcBef>
                        <a:spcAft>
                          <a:spcPts val="800"/>
                        </a:spcAft>
                        <a:buFont typeface="+mj-lt"/>
                        <a:buAutoNum type="arabicParenR" startAt="2"/>
                      </a:pPr>
                      <a:r>
                        <a:rPr lang="en-US" sz="2000" dirty="0">
                          <a:solidFill>
                            <a:schemeClr val="bg2"/>
                          </a:solidFill>
                          <a:effectLst/>
                          <a:latin typeface="+mn-lt"/>
                        </a:rPr>
                        <a:t>Treasury Stock </a:t>
                      </a:r>
                      <a:r>
                        <a:rPr lang="en-US" sz="2000" dirty="0">
                          <a:solidFill>
                            <a:schemeClr val="tx1"/>
                          </a:solidFill>
                          <a:effectLst/>
                          <a:latin typeface="+mn-lt"/>
                        </a:rPr>
                        <a:t>– This is issued stock that has been reacquired by the corporation.</a:t>
                      </a:r>
                      <a:endParaRPr lang="en-US" sz="20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800"/>
                        </a:spcAft>
                      </a:pPr>
                      <a:r>
                        <a:rPr lang="en-US" sz="2000" dirty="0">
                          <a:solidFill>
                            <a:schemeClr val="tx1"/>
                          </a:solidFill>
                          <a:effectLst/>
                          <a:latin typeface="+mn-lt"/>
                        </a:rPr>
                        <a:t> </a:t>
                      </a:r>
                      <a:endParaRPr lang="en-US" sz="20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838284442"/>
                  </a:ext>
                </a:extLst>
              </a:tr>
            </a:tbl>
          </a:graphicData>
        </a:graphic>
      </p:graphicFrame>
    </p:spTree>
    <p:extLst>
      <p:ext uri="{BB962C8B-B14F-4D97-AF65-F5344CB8AC3E}">
        <p14:creationId xmlns:p14="http://schemas.microsoft.com/office/powerpoint/2010/main" val="3361290381"/>
      </p:ext>
    </p:extLst>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a:t>LO 11-3: Differentiate between common and preferred stock. </a:t>
            </a: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11-</a:t>
            </a:r>
            <a:fld id="{8E04DE85-5BF3-4C03-A70B-7F1A18BE4AC7}" type="slidenum">
              <a:rPr lang="en-US" smtClean="0">
                <a:solidFill>
                  <a:schemeClr val="bg1"/>
                </a:solidFill>
                <a:cs typeface="Arial" charset="0"/>
              </a:rPr>
              <a:pPr/>
              <a:t>13</a:t>
            </a:fld>
            <a:endParaRPr lang="en-US" dirty="0">
              <a:solidFill>
                <a:schemeClr val="bg1"/>
              </a:solidFill>
              <a:cs typeface="Arial" charset="0"/>
            </a:endParaRPr>
          </a:p>
        </p:txBody>
      </p:sp>
    </p:spTree>
    <p:extLst>
      <p:ext uri="{BB962C8B-B14F-4D97-AF65-F5344CB8AC3E}">
        <p14:creationId xmlns:p14="http://schemas.microsoft.com/office/powerpoint/2010/main" val="2707063608"/>
      </p:ext>
    </p:extLst>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Classes of Stock – Common Stock</a:t>
            </a:r>
            <a:endParaRPr lang="en-US" sz="2400" b="1"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pPr>
              <a:buClr>
                <a:schemeClr val="tx1"/>
              </a:buClr>
              <a:buNone/>
              <a:defRPr/>
            </a:pPr>
            <a:r>
              <a:rPr lang="en-US" sz="2600" dirty="0"/>
              <a:t>Common stockholders have the rights to:</a:t>
            </a:r>
          </a:p>
          <a:p>
            <a:pPr marL="514350" indent="-514350">
              <a:buClr>
                <a:schemeClr val="tx1"/>
              </a:buClr>
              <a:buFont typeface="+mj-lt"/>
              <a:buAutoNum type="arabicPeriod"/>
              <a:defRPr/>
            </a:pPr>
            <a:r>
              <a:rPr lang="en-US" sz="2600" dirty="0"/>
              <a:t>Buy and sell </a:t>
            </a:r>
            <a:r>
              <a:rPr lang="en-US" sz="2600" dirty="0" smtClean="0"/>
              <a:t>stock</a:t>
            </a:r>
            <a:endParaRPr lang="en-US" sz="2600" dirty="0"/>
          </a:p>
          <a:p>
            <a:pPr marL="514350" indent="-514350">
              <a:buClr>
                <a:schemeClr val="tx1"/>
              </a:buClr>
              <a:buFont typeface="+mj-lt"/>
              <a:buAutoNum type="arabicPeriod"/>
              <a:defRPr/>
            </a:pPr>
            <a:r>
              <a:rPr lang="en-US" sz="2600" dirty="0"/>
              <a:t> Share in the distribution of </a:t>
            </a:r>
            <a:r>
              <a:rPr lang="en-US" sz="2600" dirty="0" smtClean="0"/>
              <a:t>profits</a:t>
            </a:r>
            <a:endParaRPr lang="en-US" sz="2600" dirty="0"/>
          </a:p>
          <a:p>
            <a:pPr marL="514350" indent="-514350">
              <a:buClr>
                <a:schemeClr val="tx1"/>
              </a:buClr>
              <a:buFont typeface="+mj-lt"/>
              <a:buAutoNum type="arabicPeriod"/>
              <a:defRPr/>
            </a:pPr>
            <a:r>
              <a:rPr lang="en-US" sz="2600" dirty="0"/>
              <a:t> Share in the distribution of assets in</a:t>
            </a:r>
            <a:br>
              <a:rPr lang="en-US" sz="2600" dirty="0"/>
            </a:br>
            <a:r>
              <a:rPr lang="en-US" sz="2600" dirty="0"/>
              <a:t> the case of </a:t>
            </a:r>
            <a:r>
              <a:rPr lang="en-US" sz="2600" dirty="0" smtClean="0"/>
              <a:t>liquidation</a:t>
            </a:r>
            <a:endParaRPr lang="en-US" sz="2600" dirty="0"/>
          </a:p>
          <a:p>
            <a:pPr marL="514350" indent="-514350">
              <a:buClr>
                <a:schemeClr val="tx1"/>
              </a:buClr>
              <a:buFont typeface="+mj-lt"/>
              <a:buAutoNum type="arabicPeriod"/>
              <a:defRPr/>
            </a:pPr>
            <a:r>
              <a:rPr lang="en-US" sz="2600" dirty="0"/>
              <a:t> Vote on significant matters that affect</a:t>
            </a:r>
            <a:br>
              <a:rPr lang="en-US" sz="2600" dirty="0"/>
            </a:br>
            <a:r>
              <a:rPr lang="en-US" sz="2600" dirty="0"/>
              <a:t> the corporate </a:t>
            </a:r>
            <a:r>
              <a:rPr lang="en-US" sz="2600" dirty="0" smtClean="0"/>
              <a:t>charter</a:t>
            </a:r>
            <a:endParaRPr lang="en-US" sz="2600" dirty="0"/>
          </a:p>
          <a:p>
            <a:pPr marL="514350" indent="-514350">
              <a:buClr>
                <a:schemeClr val="tx1"/>
              </a:buClr>
              <a:buFont typeface="+mj-lt"/>
              <a:buAutoNum type="arabicPeriod"/>
              <a:defRPr/>
            </a:pPr>
            <a:r>
              <a:rPr lang="en-US" sz="2600" dirty="0"/>
              <a:t> Participate in the election of </a:t>
            </a:r>
            <a:r>
              <a:rPr lang="en-US" sz="2600" dirty="0" smtClean="0"/>
              <a:t>directors</a:t>
            </a:r>
            <a:endParaRPr lang="en-US" sz="2600" dirty="0"/>
          </a:p>
          <a:p>
            <a:endParaRPr lang="en-US" dirty="0"/>
          </a:p>
        </p:txBody>
      </p:sp>
      <p:sp>
        <p:nvSpPr>
          <p:cNvPr id="4" name="Text Placeholder 3"/>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14</a:t>
            </a:fld>
            <a:endParaRPr lang="en-US" dirty="0">
              <a:solidFill>
                <a:schemeClr val="bg1"/>
              </a:solidFill>
              <a:cs typeface="Arial" charset="0"/>
            </a:endParaRPr>
          </a:p>
        </p:txBody>
      </p:sp>
    </p:spTree>
    <p:extLst>
      <p:ext uri="{BB962C8B-B14F-4D97-AF65-F5344CB8AC3E}">
        <p14:creationId xmlns:p14="http://schemas.microsoft.com/office/powerpoint/2010/main" val="2000401580"/>
      </p:ext>
    </p:extLst>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smtClean="0">
                <a:ea typeface="Tahoma" panose="020B0604030504040204" pitchFamily="34" charset="0"/>
                <a:cs typeface="Tahoma" panose="020B0604030504040204" pitchFamily="34" charset="0"/>
              </a:rPr>
              <a:t>Classes of Stock – Preferred Stock</a:t>
            </a:r>
            <a:endParaRPr lang="en-US" sz="2400" b="1"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pPr marL="0">
              <a:spcBef>
                <a:spcPct val="40000"/>
              </a:spcBef>
              <a:buClr>
                <a:schemeClr val="tx1"/>
              </a:buClr>
              <a:buNone/>
              <a:defRPr/>
            </a:pPr>
            <a:r>
              <a:rPr lang="en-US" sz="2600" dirty="0" smtClean="0"/>
              <a:t>Preferred stock is a separate class of stock, typically having priority over common shares in:</a:t>
            </a:r>
          </a:p>
          <a:p>
            <a:pPr marL="114300" indent="-457200">
              <a:spcBef>
                <a:spcPct val="40000"/>
              </a:spcBef>
              <a:buClr>
                <a:schemeClr val="tx1"/>
              </a:buClr>
              <a:defRPr/>
            </a:pPr>
            <a:r>
              <a:rPr lang="en-US" sz="2600" dirty="0" smtClean="0"/>
              <a:t>Dividend distributions</a:t>
            </a:r>
          </a:p>
          <a:p>
            <a:pPr marL="114300" indent="-457200">
              <a:spcBef>
                <a:spcPct val="40000"/>
              </a:spcBef>
              <a:buClr>
                <a:schemeClr val="tx1"/>
              </a:buClr>
              <a:defRPr/>
            </a:pPr>
            <a:r>
              <a:rPr lang="en-US" sz="2600" dirty="0" smtClean="0"/>
              <a:t>Distribution </a:t>
            </a:r>
            <a:r>
              <a:rPr lang="en-US" sz="2600" dirty="0"/>
              <a:t>of assets in case of </a:t>
            </a:r>
            <a:r>
              <a:rPr lang="en-US" sz="2600" dirty="0" smtClean="0"/>
              <a:t>liquidation</a:t>
            </a:r>
          </a:p>
          <a:p>
            <a:pPr>
              <a:spcBef>
                <a:spcPct val="40000"/>
              </a:spcBef>
              <a:spcAft>
                <a:spcPts val="0"/>
              </a:spcAft>
              <a:buClr>
                <a:schemeClr val="tx1"/>
              </a:buClr>
              <a:buSzPct val="100000"/>
              <a:defRPr/>
            </a:pPr>
            <a:r>
              <a:rPr lang="en-US" sz="2600" dirty="0" smtClean="0"/>
              <a:t>Preferred </a:t>
            </a:r>
            <a:r>
              <a:rPr lang="en-US" sz="2600" dirty="0"/>
              <a:t>stock usually has a stated dividend rate and normally has no voting rights.</a:t>
            </a:r>
          </a:p>
          <a:p>
            <a:pPr>
              <a:buClr>
                <a:schemeClr val="tx1"/>
              </a:buClr>
            </a:pPr>
            <a:r>
              <a:rPr lang="en-US" sz="2600" dirty="0"/>
              <a:t>Exhibit 11.3 indicates that roughly 20 percent of U.S. companies have preferred shares outstanding. </a:t>
            </a:r>
            <a:endParaRPr lang="en-US" sz="2600" dirty="0">
              <a:solidFill>
                <a:srgbClr val="3C3CBA"/>
              </a:solidFill>
            </a:endParaRPr>
          </a:p>
        </p:txBody>
      </p:sp>
      <p:sp>
        <p:nvSpPr>
          <p:cNvPr id="4" name="Text Placeholder 3"/>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15</a:t>
            </a:fld>
            <a:endParaRPr lang="en-US" dirty="0">
              <a:solidFill>
                <a:schemeClr val="bg1"/>
              </a:solidFill>
              <a:cs typeface="Arial" charset="0"/>
            </a:endParaRPr>
          </a:p>
        </p:txBody>
      </p:sp>
    </p:spTree>
    <p:extLst>
      <p:ext uri="{BB962C8B-B14F-4D97-AF65-F5344CB8AC3E}">
        <p14:creationId xmlns:p14="http://schemas.microsoft.com/office/powerpoint/2010/main" val="3466901884"/>
      </p:ext>
    </p:extLst>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Preferred Stock Dividends</a:t>
            </a:r>
            <a:endParaRPr lang="en-US" sz="2400" b="1" dirty="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endParaRPr lang="en-US" dirty="0" smtClean="0"/>
          </a:p>
          <a:p>
            <a:endParaRPr lang="en-US" b="1" dirty="0" smtClean="0">
              <a:latin typeface="Tahoma" panose="020B0604030504040204" pitchFamily="34" charset="0"/>
              <a:ea typeface="Tahoma" panose="020B0604030504040204" pitchFamily="34" charset="0"/>
              <a:cs typeface="Tahoma" panose="020B0604030504040204" pitchFamily="34" charset="0"/>
            </a:endParaRPr>
          </a:p>
          <a:p>
            <a:endParaRPr lang="en-US" b="1" dirty="0">
              <a:latin typeface="Tahoma" panose="020B0604030504040204" pitchFamily="34" charset="0"/>
              <a:ea typeface="Tahoma" panose="020B0604030504040204" pitchFamily="34" charset="0"/>
              <a:cs typeface="Tahoma" panose="020B0604030504040204" pitchFamily="34" charset="0"/>
            </a:endParaRPr>
          </a:p>
          <a:p>
            <a:endParaRPr lang="en-US" b="1" dirty="0" smtClean="0">
              <a:latin typeface="Tahoma" panose="020B0604030504040204" pitchFamily="34" charset="0"/>
              <a:ea typeface="Tahoma" panose="020B0604030504040204" pitchFamily="34" charset="0"/>
              <a:cs typeface="Tahoma" panose="020B0604030504040204" pitchFamily="34" charset="0"/>
            </a:endParaRPr>
          </a:p>
          <a:p>
            <a:endParaRPr lang="en-US" b="1" dirty="0">
              <a:latin typeface="Tahoma" panose="020B0604030504040204" pitchFamily="34" charset="0"/>
              <a:ea typeface="Tahoma" panose="020B0604030504040204" pitchFamily="34" charset="0"/>
              <a:cs typeface="Tahoma" panose="020B0604030504040204" pitchFamily="34" charset="0"/>
            </a:endParaRPr>
          </a:p>
          <a:p>
            <a:endParaRPr lang="en-US" b="1" dirty="0" smtClean="0">
              <a:latin typeface="Tahoma" panose="020B0604030504040204" pitchFamily="34" charset="0"/>
              <a:ea typeface="Tahoma" panose="020B0604030504040204" pitchFamily="34" charset="0"/>
              <a:cs typeface="Tahoma" panose="020B0604030504040204" pitchFamily="34" charset="0"/>
            </a:endParaRPr>
          </a:p>
          <a:p>
            <a:endParaRPr lang="en-US" b="1" dirty="0" smtClean="0">
              <a:latin typeface="Tahoma" panose="020B0604030504040204" pitchFamily="34" charset="0"/>
              <a:ea typeface="Tahoma" panose="020B0604030504040204" pitchFamily="34" charset="0"/>
              <a:cs typeface="Tahoma" panose="020B0604030504040204" pitchFamily="34" charset="0"/>
            </a:endParaRPr>
          </a:p>
          <a:p>
            <a:pPr marL="0" indent="0" algn="ctr">
              <a:lnSpc>
                <a:spcPct val="50000"/>
              </a:lnSpc>
              <a:buNone/>
            </a:pPr>
            <a:endParaRPr lang="en-US" dirty="0" smtClean="0">
              <a:ea typeface="Tahoma" panose="020B0604030504040204" pitchFamily="34" charset="0"/>
              <a:cs typeface="Tahoma" panose="020B0604030504040204" pitchFamily="34" charset="0"/>
            </a:endParaRPr>
          </a:p>
          <a:p>
            <a:pPr marL="0" indent="0" algn="ctr">
              <a:buNone/>
            </a:pPr>
            <a:r>
              <a:rPr lang="en-US" dirty="0" smtClean="0">
                <a:ea typeface="Tahoma" panose="020B0604030504040204" pitchFamily="34" charset="0"/>
                <a:cs typeface="Tahoma" panose="020B0604030504040204" pitchFamily="34" charset="0"/>
              </a:rPr>
              <a:t>Most </a:t>
            </a:r>
            <a:r>
              <a:rPr lang="en-US" dirty="0">
                <a:ea typeface="Tahoma" panose="020B0604030504040204" pitchFamily="34" charset="0"/>
                <a:cs typeface="Tahoma" panose="020B0604030504040204" pitchFamily="34" charset="0"/>
              </a:rPr>
              <a:t>preferred stock is </a:t>
            </a:r>
            <a:r>
              <a:rPr lang="en-US" b="1" dirty="0">
                <a:solidFill>
                  <a:srgbClr val="C30C20"/>
                </a:solidFill>
                <a:ea typeface="Tahoma" panose="020B0604030504040204" pitchFamily="34" charset="0"/>
                <a:cs typeface="Tahoma" panose="020B0604030504040204" pitchFamily="34" charset="0"/>
              </a:rPr>
              <a:t>cumulative</a:t>
            </a:r>
            <a:r>
              <a:rPr lang="en-US" dirty="0">
                <a:ea typeface="Tahoma" panose="020B0604030504040204" pitchFamily="34" charset="0"/>
                <a:cs typeface="Tahoma" panose="020B0604030504040204" pitchFamily="34" charset="0"/>
              </a:rPr>
              <a:t>.</a:t>
            </a:r>
          </a:p>
          <a:p>
            <a:endParaRPr lang="en-US" dirty="0"/>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16</a:t>
            </a:fld>
            <a:endParaRPr lang="en-US" dirty="0">
              <a:solidFill>
                <a:schemeClr val="bg1"/>
              </a:solidFill>
              <a:cs typeface="Arial" charset="0"/>
            </a:endParaRPr>
          </a:p>
        </p:txBody>
      </p:sp>
      <p:graphicFrame>
        <p:nvGraphicFramePr>
          <p:cNvPr id="6" name="Content Placeholder 8">
            <a:extLst>
              <a:ext uri="{FF2B5EF4-FFF2-40B4-BE49-F238E27FC236}">
                <a16:creationId xmlns:a16="http://schemas.microsoft.com/office/drawing/2014/main" xmlns="" id="{F7FEDD44-DD43-4E00-8BEC-01B7D93C7995}"/>
              </a:ext>
            </a:extLst>
          </p:cNvPr>
          <p:cNvGraphicFramePr>
            <a:graphicFrameLocks/>
          </p:cNvGraphicFramePr>
          <p:nvPr>
            <p:extLst>
              <p:ext uri="{D42A27DB-BD31-4B8C-83A1-F6EECF244321}">
                <p14:modId xmlns:p14="http://schemas.microsoft.com/office/powerpoint/2010/main" val="3468642790"/>
              </p:ext>
            </p:extLst>
          </p:nvPr>
        </p:nvGraphicFramePr>
        <p:xfrm>
          <a:off x="1295400" y="1143000"/>
          <a:ext cx="7467600" cy="3904843"/>
        </p:xfrm>
        <a:graphic>
          <a:graphicData uri="http://schemas.openxmlformats.org/drawingml/2006/table">
            <a:tbl>
              <a:tblPr firstRow="1" firstCol="1" bandRow="1">
                <a:tableStyleId>{5C22544A-7EE6-4342-B048-85BDC9FD1C3A}</a:tableStyleId>
              </a:tblPr>
              <a:tblGrid>
                <a:gridCol w="3733800">
                  <a:extLst>
                    <a:ext uri="{9D8B030D-6E8A-4147-A177-3AD203B41FA5}">
                      <a16:colId xmlns:a16="http://schemas.microsoft.com/office/drawing/2014/main" xmlns="" val="3288023761"/>
                    </a:ext>
                  </a:extLst>
                </a:gridCol>
                <a:gridCol w="3733800">
                  <a:extLst>
                    <a:ext uri="{9D8B030D-6E8A-4147-A177-3AD203B41FA5}">
                      <a16:colId xmlns:a16="http://schemas.microsoft.com/office/drawing/2014/main" xmlns="" val="11916932"/>
                    </a:ext>
                  </a:extLst>
                </a:gridCol>
              </a:tblGrid>
              <a:tr h="1447800">
                <a:tc>
                  <a:txBody>
                    <a:bodyPr/>
                    <a:lstStyle/>
                    <a:p>
                      <a:pPr marL="0" marR="0">
                        <a:lnSpc>
                          <a:spcPct val="107000"/>
                        </a:lnSpc>
                        <a:spcBef>
                          <a:spcPts val="0"/>
                        </a:spcBef>
                        <a:spcAft>
                          <a:spcPts val="800"/>
                        </a:spcAft>
                      </a:pPr>
                      <a:r>
                        <a:rPr lang="en-US" sz="2400" dirty="0">
                          <a:solidFill>
                            <a:schemeClr val="tx1"/>
                          </a:solidFill>
                          <a:effectLst/>
                          <a:latin typeface="+mn-lt"/>
                        </a:rPr>
                        <a:t>Cumulative:</a:t>
                      </a:r>
                      <a:endParaRPr lang="en-US" sz="2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US" sz="2400" b="1" dirty="0">
                          <a:solidFill>
                            <a:srgbClr val="C30C20"/>
                          </a:solidFill>
                          <a:latin typeface="+mn-lt"/>
                          <a:cs typeface="+mn-cs"/>
                        </a:rPr>
                        <a:t>Dividends in arrears</a:t>
                      </a:r>
                      <a:r>
                        <a:rPr lang="en-US" sz="2400" b="1" dirty="0">
                          <a:solidFill>
                            <a:srgbClr val="006600"/>
                          </a:solidFill>
                          <a:latin typeface="+mn-lt"/>
                          <a:cs typeface="+mn-cs"/>
                        </a:rPr>
                        <a:t> </a:t>
                      </a:r>
                      <a:r>
                        <a:rPr lang="en-US" sz="2400" b="1" dirty="0">
                          <a:solidFill>
                            <a:srgbClr val="3C3CBA"/>
                          </a:solidFill>
                          <a:latin typeface="+mn-lt"/>
                          <a:cs typeface="+mn-cs"/>
                        </a:rPr>
                        <a:t>must be paid before dividends may be paid on common stock.</a:t>
                      </a:r>
                      <a:endParaRPr lang="en-US" sz="2400" b="0" dirty="0">
                        <a:solidFill>
                          <a:srgbClr val="3C3CBA"/>
                        </a:solidFill>
                        <a:effectLst/>
                        <a:latin typeface="+mn-lt"/>
                        <a:ea typeface="Tahoma" panose="020B0604030504040204" pitchFamily="34" charset="0"/>
                        <a:cs typeface="Tahoma" panose="020B0604030504040204" pitchFamily="34" charset="0"/>
                      </a:endParaRPr>
                    </a:p>
                    <a:p>
                      <a:pPr marL="0" marR="0" indent="-228600">
                        <a:lnSpc>
                          <a:spcPct val="107000"/>
                        </a:lnSpc>
                        <a:spcBef>
                          <a:spcPts val="0"/>
                        </a:spcBef>
                        <a:spcAft>
                          <a:spcPts val="80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70508738"/>
                  </a:ext>
                </a:extLst>
              </a:tr>
              <a:tr h="1835003">
                <a:tc>
                  <a:txBody>
                    <a:bodyPr/>
                    <a:lstStyle/>
                    <a:p>
                      <a:pPr marL="0" marR="0">
                        <a:lnSpc>
                          <a:spcPct val="107000"/>
                        </a:lnSpc>
                        <a:spcBef>
                          <a:spcPts val="0"/>
                        </a:spcBef>
                        <a:spcAft>
                          <a:spcPts val="800"/>
                        </a:spcAft>
                      </a:pPr>
                      <a:r>
                        <a:rPr lang="en-US" sz="2400" dirty="0">
                          <a:solidFill>
                            <a:schemeClr val="tx1"/>
                          </a:solidFill>
                          <a:effectLst/>
                          <a:latin typeface="+mn-lt"/>
                          <a:ea typeface="Tahoma" panose="020B0604030504040204" pitchFamily="34" charset="0"/>
                          <a:cs typeface="Tahoma" panose="020B0604030504040204" pitchFamily="34" charset="0"/>
                        </a:rPr>
                        <a:t>Noncumulative: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US" sz="2400" b="1" dirty="0">
                          <a:solidFill>
                            <a:schemeClr val="bg2"/>
                          </a:solidFill>
                          <a:latin typeface="+mn-lt"/>
                          <a:cs typeface="+mn-cs"/>
                        </a:rPr>
                        <a:t>Undeclared dividends </a:t>
                      </a:r>
                      <a:r>
                        <a:rPr lang="en-US" sz="2400" b="1" dirty="0">
                          <a:solidFill>
                            <a:srgbClr val="0000CC"/>
                          </a:solidFill>
                          <a:latin typeface="+mn-lt"/>
                          <a:cs typeface="+mn-cs"/>
                        </a:rPr>
                        <a:t>from current and prior years do NOT have to be paid in future years.</a:t>
                      </a:r>
                      <a:endParaRPr lang="en-US" sz="2400" dirty="0">
                        <a:solidFill>
                          <a:schemeClr val="tx1"/>
                        </a:solidFill>
                        <a:effectLst/>
                        <a:latin typeface="+mn-lt"/>
                        <a:ea typeface="Tahoma" panose="020B0604030504040204" pitchFamily="34" charset="0"/>
                        <a:cs typeface="Tahoma" panose="020B0604030504040204" pitchFamily="34" charset="0"/>
                      </a:endParaRPr>
                    </a:p>
                    <a:p>
                      <a:pPr marL="0" marR="0">
                        <a:lnSpc>
                          <a:spcPct val="107000"/>
                        </a:lnSpc>
                        <a:spcBef>
                          <a:spcPts val="0"/>
                        </a:spcBef>
                        <a:spcAft>
                          <a:spcPts val="800"/>
                        </a:spcAft>
                      </a:pPr>
                      <a:r>
                        <a:rPr lang="en-US" sz="24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741288710"/>
                  </a:ext>
                </a:extLst>
              </a:tr>
            </a:tbl>
          </a:graphicData>
        </a:graphic>
      </p:graphicFrame>
    </p:spTree>
    <p:extLst>
      <p:ext uri="{BB962C8B-B14F-4D97-AF65-F5344CB8AC3E}">
        <p14:creationId xmlns:p14="http://schemas.microsoft.com/office/powerpoint/2010/main" val="1324661298"/>
      </p:ext>
    </p:extLst>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Preferred Stock Dividend Example</a:t>
            </a:r>
            <a:endParaRPr lang="en-US" sz="2400" b="1"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pPr>
              <a:spcBef>
                <a:spcPct val="40000"/>
              </a:spcBef>
              <a:buNone/>
            </a:pPr>
            <a:r>
              <a:rPr lang="en-US" dirty="0"/>
              <a:t>Dillion Inc. has the following stock outstanding:</a:t>
            </a:r>
          </a:p>
          <a:p>
            <a:pPr lvl="1">
              <a:spcBef>
                <a:spcPct val="40000"/>
              </a:spcBef>
            </a:pPr>
            <a:r>
              <a:rPr lang="en-US" sz="2400" dirty="0"/>
              <a:t>Preferred stock, 4%, $10 par, 10,000 shares</a:t>
            </a:r>
          </a:p>
          <a:p>
            <a:pPr lvl="1">
              <a:spcBef>
                <a:spcPct val="40000"/>
              </a:spcBef>
            </a:pPr>
            <a:r>
              <a:rPr lang="en-US" sz="2400" dirty="0"/>
              <a:t>Common stock, $10 par, 20,000 </a:t>
            </a:r>
            <a:r>
              <a:rPr lang="en-US" sz="2400" dirty="0" smtClean="0"/>
              <a:t>shares</a:t>
            </a:r>
          </a:p>
          <a:p>
            <a:pPr marL="457200" lvl="1" indent="0">
              <a:lnSpc>
                <a:spcPct val="70000"/>
              </a:lnSpc>
              <a:spcBef>
                <a:spcPct val="40000"/>
              </a:spcBef>
              <a:buNone/>
            </a:pPr>
            <a:endParaRPr lang="en-US" sz="2400" dirty="0"/>
          </a:p>
          <a:p>
            <a:pPr marL="0">
              <a:spcBef>
                <a:spcPct val="40000"/>
              </a:spcBef>
              <a:buNone/>
            </a:pPr>
            <a:r>
              <a:rPr lang="en-US" dirty="0"/>
              <a:t>Dividends have not been paid in two years. </a:t>
            </a:r>
            <a:r>
              <a:rPr lang="en-US" dirty="0" smtClean="0"/>
              <a:t>In </a:t>
            </a:r>
            <a:r>
              <a:rPr lang="en-US" dirty="0"/>
              <a:t>the current year, the board of directors declared dividends of $22,000.  </a:t>
            </a:r>
          </a:p>
          <a:p>
            <a:pPr algn="ctr">
              <a:spcBef>
                <a:spcPct val="40000"/>
              </a:spcBef>
              <a:buNone/>
            </a:pPr>
            <a:r>
              <a:rPr lang="en-US" b="1" dirty="0">
                <a:solidFill>
                  <a:srgbClr val="C30C20"/>
                </a:solidFill>
              </a:rPr>
              <a:t>How much will each class of stock receive?</a:t>
            </a:r>
            <a:endParaRPr lang="en-US" dirty="0">
              <a:solidFill>
                <a:srgbClr val="C30C20"/>
              </a:solidFill>
            </a:endParaRPr>
          </a:p>
          <a:p>
            <a:endParaRPr lang="en-US" dirty="0"/>
          </a:p>
        </p:txBody>
      </p:sp>
      <p:sp>
        <p:nvSpPr>
          <p:cNvPr id="4" name="Text Placeholder 3"/>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17</a:t>
            </a:fld>
            <a:endParaRPr lang="en-US" dirty="0">
              <a:solidFill>
                <a:schemeClr val="bg1"/>
              </a:solidFill>
              <a:cs typeface="Arial" charset="0"/>
            </a:endParaRPr>
          </a:p>
        </p:txBody>
      </p:sp>
    </p:spTree>
    <p:extLst>
      <p:ext uri="{BB962C8B-B14F-4D97-AF65-F5344CB8AC3E}">
        <p14:creationId xmlns:p14="http://schemas.microsoft.com/office/powerpoint/2010/main" val="3082180126"/>
      </p:ext>
    </p:extLst>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3300" b="1" dirty="0">
                <a:ea typeface="Tahoma" panose="020B0604030504040204" pitchFamily="34" charset="0"/>
                <a:cs typeface="Tahoma" panose="020B0604030504040204" pitchFamily="34" charset="0"/>
              </a:rPr>
              <a:t>Preferred Stock Dividend Example </a:t>
            </a:r>
            <a:r>
              <a:rPr lang="en-US" sz="3300" b="1" dirty="0" smtClean="0">
                <a:ea typeface="Tahoma" panose="020B0604030504040204" pitchFamily="34" charset="0"/>
                <a:cs typeface="Tahoma" panose="020B0604030504040204" pitchFamily="34" charset="0"/>
              </a:rPr>
              <a:t>(</a:t>
            </a:r>
            <a:r>
              <a:rPr lang="en-US" sz="3200" b="1" dirty="0" smtClean="0">
                <a:ea typeface="Tahoma" panose="020B0604030504040204" pitchFamily="34" charset="0"/>
                <a:cs typeface="Tahoma" panose="020B0604030504040204" pitchFamily="34" charset="0"/>
              </a:rPr>
              <a:t>Continued</a:t>
            </a:r>
            <a:r>
              <a:rPr lang="en-US" sz="3300" b="1" dirty="0">
                <a:ea typeface="Tahoma" panose="020B0604030504040204" pitchFamily="34" charset="0"/>
                <a:cs typeface="Tahoma" panose="020B0604030504040204" pitchFamily="34" charset="0"/>
              </a:rPr>
              <a:t>)</a:t>
            </a:r>
          </a:p>
        </p:txBody>
      </p:sp>
      <p:sp>
        <p:nvSpPr>
          <p:cNvPr id="2" name="Content Placeholder 1"/>
          <p:cNvSpPr>
            <a:spLocks noGrp="1"/>
          </p:cNvSpPr>
          <p:nvPr>
            <p:ph idx="1"/>
          </p:nvPr>
        </p:nvSpPr>
        <p:spPr/>
        <p:txBody>
          <a:bodyPr/>
          <a:lstStyle/>
          <a:p>
            <a:r>
              <a:rPr lang="en-US" dirty="0">
                <a:solidFill>
                  <a:srgbClr val="000000"/>
                </a:solidFill>
              </a:rPr>
              <a:t>The distribution depends on whether the preferred stock</a:t>
            </a:r>
            <a:br>
              <a:rPr lang="en-US" dirty="0">
                <a:solidFill>
                  <a:srgbClr val="000000"/>
                </a:solidFill>
              </a:rPr>
            </a:br>
            <a:r>
              <a:rPr lang="en-US" dirty="0">
                <a:solidFill>
                  <a:srgbClr val="000000"/>
                </a:solidFill>
              </a:rPr>
              <a:t>is cumulative or noncumulative. </a:t>
            </a:r>
            <a:r>
              <a:rPr lang="en-US" dirty="0" smtClean="0">
                <a:solidFill>
                  <a:srgbClr val="000000"/>
                </a:solidFill>
              </a:rPr>
              <a:t>First</a:t>
            </a:r>
            <a:r>
              <a:rPr lang="en-US" dirty="0">
                <a:solidFill>
                  <a:srgbClr val="000000"/>
                </a:solidFill>
              </a:rPr>
              <a:t>, let’s assume the</a:t>
            </a:r>
            <a:br>
              <a:rPr lang="en-US" dirty="0">
                <a:solidFill>
                  <a:srgbClr val="000000"/>
                </a:solidFill>
              </a:rPr>
            </a:br>
            <a:r>
              <a:rPr lang="en-US" dirty="0">
                <a:solidFill>
                  <a:srgbClr val="000000"/>
                </a:solidFill>
              </a:rPr>
              <a:t>preferred stock is</a:t>
            </a:r>
            <a:r>
              <a:rPr lang="en-US" dirty="0">
                <a:solidFill>
                  <a:schemeClr val="bg2"/>
                </a:solidFill>
              </a:rPr>
              <a:t> </a:t>
            </a:r>
            <a:r>
              <a:rPr lang="en-US" b="1" dirty="0">
                <a:solidFill>
                  <a:schemeClr val="bg2"/>
                </a:solidFill>
              </a:rPr>
              <a:t>cumulative</a:t>
            </a:r>
            <a:r>
              <a:rPr lang="en-US" dirty="0">
                <a:solidFill>
                  <a:srgbClr val="000000"/>
                </a:solidFill>
              </a:rPr>
              <a:t>. </a:t>
            </a:r>
          </a:p>
        </p:txBody>
      </p:sp>
      <p:sp>
        <p:nvSpPr>
          <p:cNvPr id="4" name="Text Placeholder 3"/>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18</a:t>
            </a:fld>
            <a:endParaRPr lang="en-US" dirty="0">
              <a:solidFill>
                <a:schemeClr val="bg1"/>
              </a:solidFill>
              <a:cs typeface="Arial" charset="0"/>
            </a:endParaRPr>
          </a:p>
        </p:txBody>
      </p:sp>
      <p:graphicFrame>
        <p:nvGraphicFramePr>
          <p:cNvPr id="8" name="Table 7">
            <a:extLst>
              <a:ext uri="{FF2B5EF4-FFF2-40B4-BE49-F238E27FC236}">
                <a16:creationId xmlns:a16="http://schemas.microsoft.com/office/drawing/2014/main" xmlns="" id="{D080206C-A291-4305-9F7E-23B0E45C1C88}"/>
              </a:ext>
            </a:extLst>
          </p:cNvPr>
          <p:cNvGraphicFramePr>
            <a:graphicFrameLocks noGrp="1"/>
          </p:cNvGraphicFramePr>
          <p:nvPr>
            <p:extLst>
              <p:ext uri="{D42A27DB-BD31-4B8C-83A1-F6EECF244321}">
                <p14:modId xmlns:p14="http://schemas.microsoft.com/office/powerpoint/2010/main" val="2712306697"/>
              </p:ext>
            </p:extLst>
          </p:nvPr>
        </p:nvGraphicFramePr>
        <p:xfrm>
          <a:off x="381000" y="2743200"/>
          <a:ext cx="8458200" cy="277368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xmlns="" val="3378065151"/>
                    </a:ext>
                  </a:extLst>
                </a:gridCol>
                <a:gridCol w="2133600">
                  <a:extLst>
                    <a:ext uri="{9D8B030D-6E8A-4147-A177-3AD203B41FA5}">
                      <a16:colId xmlns:a16="http://schemas.microsoft.com/office/drawing/2014/main" xmlns="" val="200634952"/>
                    </a:ext>
                  </a:extLst>
                </a:gridCol>
                <a:gridCol w="1002101">
                  <a:extLst>
                    <a:ext uri="{9D8B030D-6E8A-4147-A177-3AD203B41FA5}">
                      <a16:colId xmlns:a16="http://schemas.microsoft.com/office/drawing/2014/main" xmlns="" val="2325656050"/>
                    </a:ext>
                  </a:extLst>
                </a:gridCol>
                <a:gridCol w="1436299">
                  <a:extLst>
                    <a:ext uri="{9D8B030D-6E8A-4147-A177-3AD203B41FA5}">
                      <a16:colId xmlns:a16="http://schemas.microsoft.com/office/drawing/2014/main" xmlns="" val="3157632316"/>
                    </a:ext>
                  </a:extLst>
                </a:gridCol>
              </a:tblGrid>
              <a:tr h="370840">
                <a:tc>
                  <a:txBody>
                    <a:bodyPr/>
                    <a:lstStyle/>
                    <a:p>
                      <a:r>
                        <a:rPr lang="en-US" sz="2000" dirty="0">
                          <a:solidFill>
                            <a:schemeClr val="tx1"/>
                          </a:solidFill>
                          <a:latin typeface="+mn-lt"/>
                          <a:ea typeface="Tahoma" panose="020B0604030504040204" pitchFamily="34" charset="0"/>
                          <a:cs typeface="Tahoma" panose="020B0604030504040204" pitchFamily="34" charset="0"/>
                        </a:rPr>
                        <a:t>Total Dividend declared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en-US" sz="2000" b="1"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en-US" sz="2000" b="1"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000" b="0" dirty="0">
                          <a:solidFill>
                            <a:schemeClr val="tx1"/>
                          </a:solidFill>
                          <a:latin typeface="+mn-lt"/>
                          <a:ea typeface="Tahoma" panose="020B0604030504040204" pitchFamily="34" charset="0"/>
                          <a:cs typeface="Tahoma" panose="020B0604030504040204" pitchFamily="34" charset="0"/>
                        </a:rPr>
                        <a:t>$22,000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4233792224"/>
                  </a:ext>
                </a:extLst>
              </a:tr>
              <a:tr h="370840">
                <a:tc>
                  <a:txBody>
                    <a:bodyPr/>
                    <a:lstStyle/>
                    <a:p>
                      <a:r>
                        <a:rPr lang="en-US" sz="2000" b="1" dirty="0">
                          <a:solidFill>
                            <a:schemeClr val="tx1"/>
                          </a:solidFill>
                          <a:latin typeface="+mn-lt"/>
                          <a:ea typeface="Tahoma" panose="020B0604030504040204" pitchFamily="34" charset="0"/>
                          <a:cs typeface="Tahoma" panose="020B0604030504040204" pitchFamily="34" charset="0"/>
                        </a:rPr>
                        <a:t>Preferred Stock (cumulative)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3142115341"/>
                  </a:ext>
                </a:extLst>
              </a:tr>
              <a:tr h="370840">
                <a:tc>
                  <a:txBody>
                    <a:bodyPr/>
                    <a:lstStyle/>
                    <a:p>
                      <a:r>
                        <a:rPr lang="en-US" sz="2000" b="1" dirty="0">
                          <a:solidFill>
                            <a:schemeClr val="tx1"/>
                          </a:solidFill>
                          <a:latin typeface="+mn-lt"/>
                          <a:ea typeface="Tahoma" panose="020B0604030504040204" pitchFamily="34" charset="0"/>
                          <a:cs typeface="Tahoma" panose="020B0604030504040204" pitchFamily="34" charset="0"/>
                        </a:rPr>
                        <a:t>Arrearage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baseline="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baseline="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baseline="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114125179"/>
                  </a:ext>
                </a:extLst>
              </a:tr>
              <a:tr h="370840">
                <a:tc gridSpan="2">
                  <a:txBody>
                    <a:bodyPr/>
                    <a:lstStyle/>
                    <a:p>
                      <a:r>
                        <a:rPr lang="en-US" sz="2000" b="1" dirty="0">
                          <a:solidFill>
                            <a:schemeClr val="tx1"/>
                          </a:solidFill>
                          <a:latin typeface="+mn-lt"/>
                          <a:ea typeface="Tahoma" panose="020B0604030504040204" pitchFamily="34" charset="0"/>
                          <a:cs typeface="Tahoma" panose="020B0604030504040204" pitchFamily="34" charset="0"/>
                        </a:rPr>
                        <a:t>1</a:t>
                      </a:r>
                      <a:r>
                        <a:rPr lang="en-US" sz="2000" b="1" baseline="30000" dirty="0">
                          <a:solidFill>
                            <a:schemeClr val="tx1"/>
                          </a:solidFill>
                          <a:latin typeface="+mn-lt"/>
                          <a:ea typeface="Tahoma" panose="020B0604030504040204" pitchFamily="34" charset="0"/>
                          <a:cs typeface="Tahoma" panose="020B0604030504040204" pitchFamily="34" charset="0"/>
                        </a:rPr>
                        <a:t>st</a:t>
                      </a:r>
                      <a:r>
                        <a:rPr lang="en-US" sz="2000" b="1" dirty="0">
                          <a:solidFill>
                            <a:schemeClr val="tx1"/>
                          </a:solidFill>
                          <a:latin typeface="+mn-lt"/>
                          <a:ea typeface="Tahoma" panose="020B0604030504040204" pitchFamily="34" charset="0"/>
                          <a:cs typeface="Tahoma" panose="020B0604030504040204" pitchFamily="34" charset="0"/>
                        </a:rPr>
                        <a:t> Year ($10 par </a:t>
                      </a:r>
                      <a:r>
                        <a:rPr lang="en-US" sz="2000" b="1" dirty="0" smtClean="0">
                          <a:solidFill>
                            <a:schemeClr val="tx1"/>
                          </a:solidFill>
                          <a:latin typeface="+mn-lt"/>
                          <a:ea typeface="Tahoma" panose="020B0604030504040204" pitchFamily="34" charset="0"/>
                          <a:cs typeface="Tahoma" panose="020B0604030504040204" pitchFamily="34" charset="0"/>
                        </a:rPr>
                        <a:t>× </a:t>
                      </a:r>
                      <a:r>
                        <a:rPr lang="en-US" sz="2000" b="1" dirty="0">
                          <a:solidFill>
                            <a:schemeClr val="tx1"/>
                          </a:solidFill>
                          <a:latin typeface="+mn-lt"/>
                          <a:ea typeface="Tahoma" panose="020B0604030504040204" pitchFamily="34" charset="0"/>
                          <a:cs typeface="Tahoma" panose="020B0604030504040204" pitchFamily="34" charset="0"/>
                        </a:rPr>
                        <a:t>4% </a:t>
                      </a:r>
                      <a:r>
                        <a:rPr lang="en-US" sz="2000" b="1" dirty="0" smtClean="0">
                          <a:solidFill>
                            <a:schemeClr val="tx1"/>
                          </a:solidFill>
                          <a:latin typeface="+mn-lt"/>
                          <a:ea typeface="Tahoma" panose="020B0604030504040204" pitchFamily="34" charset="0"/>
                          <a:cs typeface="Tahoma" panose="020B0604030504040204" pitchFamily="34" charset="0"/>
                        </a:rPr>
                        <a:t>× </a:t>
                      </a:r>
                      <a:r>
                        <a:rPr lang="en-US" sz="2000" b="1" dirty="0">
                          <a:solidFill>
                            <a:schemeClr val="tx1"/>
                          </a:solidFill>
                          <a:latin typeface="+mn-lt"/>
                          <a:ea typeface="Tahoma" panose="020B0604030504040204" pitchFamily="34" charset="0"/>
                          <a:cs typeface="Tahoma" panose="020B0604030504040204" pitchFamily="34" charset="0"/>
                        </a:rPr>
                        <a:t>10,000 shares)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r"/>
                      <a:endParaRPr lang="en-US" sz="2000" b="0" u="none"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algn="r"/>
                      <a:r>
                        <a:rPr lang="en-US" sz="2000" b="0" u="none" baseline="0" dirty="0">
                          <a:solidFill>
                            <a:schemeClr val="tx1"/>
                          </a:solidFill>
                          <a:latin typeface="+mn-lt"/>
                          <a:ea typeface="Tahoma" panose="020B0604030504040204" pitchFamily="34" charset="0"/>
                          <a:cs typeface="Tahoma" panose="020B0604030504040204" pitchFamily="34" charset="0"/>
                        </a:rPr>
                        <a:t>$4,000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baseline="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3418820505"/>
                  </a:ext>
                </a:extLst>
              </a:tr>
              <a:tr h="370840">
                <a:tc gridSpan="2">
                  <a:txBody>
                    <a:bodyPr/>
                    <a:lstStyle/>
                    <a:p>
                      <a:r>
                        <a:rPr lang="en-US" sz="2000" b="1" dirty="0">
                          <a:solidFill>
                            <a:schemeClr val="tx1"/>
                          </a:solidFill>
                          <a:latin typeface="+mn-lt"/>
                          <a:ea typeface="Tahoma" panose="020B0604030504040204" pitchFamily="34" charset="0"/>
                          <a:cs typeface="Tahoma" panose="020B0604030504040204" pitchFamily="34" charset="0"/>
                        </a:rPr>
                        <a:t>2</a:t>
                      </a:r>
                      <a:r>
                        <a:rPr lang="en-US" sz="2000" b="1" baseline="30000" dirty="0">
                          <a:solidFill>
                            <a:schemeClr val="tx1"/>
                          </a:solidFill>
                          <a:latin typeface="+mn-lt"/>
                          <a:ea typeface="Tahoma" panose="020B0604030504040204" pitchFamily="34" charset="0"/>
                          <a:cs typeface="Tahoma" panose="020B0604030504040204" pitchFamily="34" charset="0"/>
                        </a:rPr>
                        <a:t>nd</a:t>
                      </a:r>
                      <a:r>
                        <a:rPr lang="en-US" sz="2000" b="1" dirty="0">
                          <a:solidFill>
                            <a:schemeClr val="tx1"/>
                          </a:solidFill>
                          <a:latin typeface="+mn-lt"/>
                          <a:ea typeface="Tahoma" panose="020B0604030504040204" pitchFamily="34" charset="0"/>
                          <a:cs typeface="Tahoma" panose="020B0604030504040204" pitchFamily="34" charset="0"/>
                        </a:rPr>
                        <a:t> Year ($10 par </a:t>
                      </a:r>
                      <a:r>
                        <a:rPr lang="en-US" sz="2000" b="1" dirty="0" smtClean="0">
                          <a:solidFill>
                            <a:schemeClr val="tx1"/>
                          </a:solidFill>
                          <a:latin typeface="+mn-lt"/>
                          <a:ea typeface="Tahoma" panose="020B0604030504040204" pitchFamily="34" charset="0"/>
                          <a:cs typeface="Tahoma" panose="020B0604030504040204" pitchFamily="34" charset="0"/>
                        </a:rPr>
                        <a:t>× </a:t>
                      </a:r>
                      <a:r>
                        <a:rPr lang="en-US" sz="2000" b="1" dirty="0">
                          <a:solidFill>
                            <a:schemeClr val="tx1"/>
                          </a:solidFill>
                          <a:latin typeface="+mn-lt"/>
                          <a:ea typeface="Tahoma" panose="020B0604030504040204" pitchFamily="34" charset="0"/>
                          <a:cs typeface="Tahoma" panose="020B0604030504040204" pitchFamily="34" charset="0"/>
                        </a:rPr>
                        <a:t>4% </a:t>
                      </a:r>
                      <a:r>
                        <a:rPr lang="en-US" sz="2000" b="1" dirty="0" smtClean="0">
                          <a:solidFill>
                            <a:schemeClr val="tx1"/>
                          </a:solidFill>
                          <a:latin typeface="+mn-lt"/>
                          <a:ea typeface="Tahoma" panose="020B0604030504040204" pitchFamily="34" charset="0"/>
                          <a:cs typeface="Tahoma" panose="020B0604030504040204" pitchFamily="34" charset="0"/>
                        </a:rPr>
                        <a:t>× </a:t>
                      </a:r>
                      <a:r>
                        <a:rPr lang="en-US" sz="2000" b="1" dirty="0">
                          <a:solidFill>
                            <a:schemeClr val="tx1"/>
                          </a:solidFill>
                          <a:latin typeface="+mn-lt"/>
                          <a:ea typeface="Tahoma" panose="020B0604030504040204" pitchFamily="34" charset="0"/>
                          <a:cs typeface="Tahoma" panose="020B0604030504040204" pitchFamily="34" charset="0"/>
                        </a:rPr>
                        <a:t>10,000 shares)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r"/>
                      <a:endParaRPr lang="en-US" sz="2000" b="0" u="none"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algn="r"/>
                      <a:r>
                        <a:rPr lang="en-US" sz="2000" b="0" u="none" baseline="0" dirty="0">
                          <a:solidFill>
                            <a:schemeClr val="tx1"/>
                          </a:solidFill>
                          <a:latin typeface="+mn-lt"/>
                          <a:ea typeface="Tahoma" panose="020B0604030504040204" pitchFamily="34" charset="0"/>
                          <a:cs typeface="Tahoma" panose="020B0604030504040204" pitchFamily="34" charset="0"/>
                        </a:rPr>
                        <a:t>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baseline="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454975735"/>
                  </a:ext>
                </a:extLst>
              </a:tr>
              <a:tr h="370840">
                <a:tc gridSpan="2">
                  <a:txBody>
                    <a:bodyPr/>
                    <a:lstStyle/>
                    <a:p>
                      <a:r>
                        <a:rPr lang="en-US" sz="2000" b="1" dirty="0">
                          <a:solidFill>
                            <a:schemeClr val="tx1"/>
                          </a:solidFill>
                          <a:latin typeface="+mn-lt"/>
                          <a:ea typeface="Tahoma" panose="020B0604030504040204" pitchFamily="34" charset="0"/>
                          <a:cs typeface="Tahoma" panose="020B0604030504040204" pitchFamily="34" charset="0"/>
                        </a:rPr>
                        <a:t>Current Year ($10 par </a:t>
                      </a:r>
                      <a:r>
                        <a:rPr lang="en-US" sz="2000" b="1" dirty="0" smtClean="0">
                          <a:solidFill>
                            <a:schemeClr val="tx1"/>
                          </a:solidFill>
                          <a:latin typeface="+mn-lt"/>
                          <a:ea typeface="Tahoma" panose="020B0604030504040204" pitchFamily="34" charset="0"/>
                          <a:cs typeface="Tahoma" panose="020B0604030504040204" pitchFamily="34" charset="0"/>
                        </a:rPr>
                        <a:t>× </a:t>
                      </a:r>
                      <a:r>
                        <a:rPr lang="en-US" sz="2000" b="1" dirty="0">
                          <a:solidFill>
                            <a:schemeClr val="tx1"/>
                          </a:solidFill>
                          <a:latin typeface="+mn-lt"/>
                          <a:ea typeface="Tahoma" panose="020B0604030504040204" pitchFamily="34" charset="0"/>
                          <a:cs typeface="Tahoma" panose="020B0604030504040204" pitchFamily="34" charset="0"/>
                        </a:rPr>
                        <a:t>4% </a:t>
                      </a:r>
                      <a:r>
                        <a:rPr lang="en-US" sz="2000" b="1" dirty="0" smtClean="0">
                          <a:solidFill>
                            <a:schemeClr val="tx1"/>
                          </a:solidFill>
                          <a:latin typeface="+mn-lt"/>
                          <a:ea typeface="Tahoma" panose="020B0604030504040204" pitchFamily="34" charset="0"/>
                          <a:cs typeface="Tahoma" panose="020B0604030504040204" pitchFamily="34" charset="0"/>
                        </a:rPr>
                        <a:t>× </a:t>
                      </a:r>
                      <a:r>
                        <a:rPr lang="en-US" sz="2000" b="1" dirty="0">
                          <a:solidFill>
                            <a:schemeClr val="tx1"/>
                          </a:solidFill>
                          <a:latin typeface="+mn-lt"/>
                          <a:ea typeface="Tahoma" panose="020B0604030504040204" pitchFamily="34" charset="0"/>
                          <a:cs typeface="Tahoma" panose="020B0604030504040204" pitchFamily="34" charset="0"/>
                        </a:rPr>
                        <a:t>10,000 shares)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r"/>
                      <a:endParaRPr lang="en-US" sz="2000" b="0" u="none"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algn="r"/>
                      <a:r>
                        <a:rPr lang="en-US" sz="2000" b="0" u="sng" baseline="0" dirty="0">
                          <a:solidFill>
                            <a:schemeClr val="tx1"/>
                          </a:solidFill>
                          <a:latin typeface="+mn-lt"/>
                          <a:ea typeface="Tahoma" panose="020B0604030504040204" pitchFamily="34" charset="0"/>
                          <a:cs typeface="Tahoma" panose="020B0604030504040204" pitchFamily="34" charset="0"/>
                        </a:rPr>
                        <a:t>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000" b="0" u="sng" baseline="0" dirty="0">
                          <a:solidFill>
                            <a:schemeClr val="tx1"/>
                          </a:solidFill>
                          <a:latin typeface="+mn-lt"/>
                          <a:ea typeface="Tahoma" panose="020B0604030504040204" pitchFamily="34" charset="0"/>
                          <a:cs typeface="Tahoma" panose="020B0604030504040204" pitchFamily="34" charset="0"/>
                        </a:rPr>
                        <a:t>12,000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4196028941"/>
                  </a:ext>
                </a:extLst>
              </a:tr>
              <a:tr h="370840">
                <a:tc gridSpan="2">
                  <a:txBody>
                    <a:bodyPr/>
                    <a:lstStyle/>
                    <a:p>
                      <a:r>
                        <a:rPr lang="en-US" sz="2000" b="1" dirty="0">
                          <a:solidFill>
                            <a:schemeClr val="tx1"/>
                          </a:solidFill>
                          <a:latin typeface="+mn-lt"/>
                          <a:ea typeface="Tahoma" panose="020B0604030504040204" pitchFamily="34" charset="0"/>
                          <a:cs typeface="Tahoma" panose="020B0604030504040204" pitchFamily="34" charset="0"/>
                        </a:rPr>
                        <a:t>Remainder to Common Shareholders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r"/>
                      <a:endParaRPr lang="en-US" sz="2000" b="0" u="none"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algn="r"/>
                      <a:endParaRPr lang="en-US" sz="2000" b="0" u="none" baseline="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000" b="0" u="dbl" baseline="0" dirty="0">
                          <a:solidFill>
                            <a:schemeClr val="tx1"/>
                          </a:solidFill>
                          <a:latin typeface="+mn-lt"/>
                          <a:ea typeface="Tahoma" panose="020B0604030504040204" pitchFamily="34" charset="0"/>
                          <a:cs typeface="Tahoma" panose="020B0604030504040204" pitchFamily="34" charset="0"/>
                        </a:rPr>
                        <a:t>$10,000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832840766"/>
                  </a:ext>
                </a:extLst>
              </a:tr>
            </a:tbl>
          </a:graphicData>
        </a:graphic>
      </p:graphicFrame>
    </p:spTree>
    <p:extLst>
      <p:ext uri="{BB962C8B-B14F-4D97-AF65-F5344CB8AC3E}">
        <p14:creationId xmlns:p14="http://schemas.microsoft.com/office/powerpoint/2010/main" val="3697117025"/>
      </p:ext>
    </p:extLst>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a:ea typeface="Tahoma" panose="020B0604030504040204" pitchFamily="34" charset="0"/>
                <a:cs typeface="Tahoma" panose="020B0604030504040204" pitchFamily="34" charset="0"/>
              </a:rPr>
              <a:t>LO 11-1: </a:t>
            </a:r>
            <a:r>
              <a:rPr lang="en-US" dirty="0"/>
              <a:t>Identify the primary characteristics of sole proprietorships, partnerships, and corporations.</a:t>
            </a:r>
            <a:br>
              <a:rPr lang="en-US" dirty="0"/>
            </a:br>
            <a:endParaRPr lang="en-US" dirty="0">
              <a:ea typeface="Tahoma" panose="020B0604030504040204" pitchFamily="34" charset="0"/>
              <a:cs typeface="Tahoma" panose="020B0604030504040204" pitchFamily="34" charset="0"/>
            </a:endParaRPr>
          </a:p>
        </p:txBody>
      </p:sp>
      <p:sp>
        <p:nvSpPr>
          <p:cNvPr id="17410" name="Slide Number Placeholder 2"/>
          <p:cNvSpPr>
            <a:spLocks noGrp="1"/>
          </p:cNvSpPr>
          <p:nvPr>
            <p:ph type="sldNum" sz="quarter" idx="11"/>
          </p:nvPr>
        </p:nvSpPr>
        <p:spPr>
          <a:noFill/>
        </p:spPr>
        <p:txBody>
          <a:bodyPr/>
          <a:lstStyle/>
          <a:p>
            <a:r>
              <a:rPr lang="en-US" dirty="0" smtClean="0">
                <a:solidFill>
                  <a:schemeClr val="bg1"/>
                </a:solidFill>
                <a:cs typeface="Arial" charset="0"/>
              </a:rPr>
              <a:t>11-</a:t>
            </a:r>
            <a:fld id="{8E04DE85-5BF3-4C03-A70B-7F1A18BE4AC7}" type="slidenum">
              <a:rPr lang="en-US" smtClean="0">
                <a:solidFill>
                  <a:schemeClr val="bg1"/>
                </a:solidFill>
                <a:cs typeface="Arial" charset="0"/>
              </a:rPr>
              <a:pPr/>
              <a:t>1</a:t>
            </a:fld>
            <a:endParaRPr lang="en-US" dirty="0">
              <a:solidFill>
                <a:schemeClr val="bg1"/>
              </a:solidFill>
              <a:cs typeface="Arial" charset="0"/>
            </a:endParaRPr>
          </a:p>
        </p:txBody>
      </p:sp>
    </p:spTree>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b="1" dirty="0">
                <a:ea typeface="Tahoma" panose="020B0604030504040204" pitchFamily="34" charset="0"/>
                <a:cs typeface="Tahoma" panose="020B0604030504040204" pitchFamily="34" charset="0"/>
              </a:rPr>
              <a:t>Preferred Stock Dividend Example </a:t>
            </a:r>
            <a:r>
              <a:rPr lang="en-US" sz="3200" b="1" dirty="0" smtClean="0">
                <a:ea typeface="Tahoma" panose="020B0604030504040204" pitchFamily="34" charset="0"/>
                <a:cs typeface="Tahoma" panose="020B0604030504040204" pitchFamily="34" charset="0"/>
              </a:rPr>
              <a:t>(Concluded</a:t>
            </a:r>
            <a:r>
              <a:rPr lang="en-US" sz="3200" b="1" dirty="0">
                <a:ea typeface="Tahoma" panose="020B0604030504040204" pitchFamily="34" charset="0"/>
                <a:cs typeface="Tahoma" panose="020B0604030504040204" pitchFamily="34" charset="0"/>
              </a:rPr>
              <a:t>)</a:t>
            </a:r>
            <a:br>
              <a:rPr lang="en-US" sz="3200" b="1" dirty="0">
                <a:ea typeface="Tahoma" panose="020B0604030504040204" pitchFamily="34" charset="0"/>
                <a:cs typeface="Tahoma" panose="020B0604030504040204" pitchFamily="34" charset="0"/>
              </a:rPr>
            </a:br>
            <a:endParaRPr lang="en-US" sz="3200" b="1" dirty="0"/>
          </a:p>
        </p:txBody>
      </p:sp>
      <p:sp>
        <p:nvSpPr>
          <p:cNvPr id="7" name="Content Placeholder 6"/>
          <p:cNvSpPr>
            <a:spLocks noGrp="1"/>
          </p:cNvSpPr>
          <p:nvPr>
            <p:ph idx="1"/>
          </p:nvPr>
        </p:nvSpPr>
        <p:spPr/>
        <p:txBody>
          <a:bodyPr/>
          <a:lstStyle/>
          <a:p>
            <a:r>
              <a:rPr lang="en-US" dirty="0">
                <a:solidFill>
                  <a:srgbClr val="000000"/>
                </a:solidFill>
              </a:rPr>
              <a:t>Now, let’s assume the preferred stock </a:t>
            </a:r>
            <a:r>
              <a:rPr lang="en-US" dirty="0" smtClean="0">
                <a:solidFill>
                  <a:srgbClr val="000000"/>
                </a:solidFill>
              </a:rPr>
              <a:t>is </a:t>
            </a:r>
            <a:r>
              <a:rPr lang="en-US" b="1" dirty="0" smtClean="0">
                <a:solidFill>
                  <a:schemeClr val="bg2"/>
                </a:solidFill>
              </a:rPr>
              <a:t>noncumulative</a:t>
            </a:r>
            <a:r>
              <a:rPr lang="en-US" dirty="0">
                <a:solidFill>
                  <a:srgbClr val="000000"/>
                </a:solidFill>
              </a:rPr>
              <a:t>.</a:t>
            </a:r>
          </a:p>
          <a:p>
            <a:endParaRPr lang="en-US" dirty="0"/>
          </a:p>
        </p:txBody>
      </p:sp>
      <p:sp>
        <p:nvSpPr>
          <p:cNvPr id="12" name="Text Placeholder 11"/>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19</a:t>
            </a:fld>
            <a:endParaRPr lang="en-US" dirty="0">
              <a:solidFill>
                <a:schemeClr val="bg1"/>
              </a:solidFill>
              <a:cs typeface="Arial" charset="0"/>
            </a:endParaRPr>
          </a:p>
        </p:txBody>
      </p:sp>
      <p:graphicFrame>
        <p:nvGraphicFramePr>
          <p:cNvPr id="10" name="Table 9">
            <a:extLst>
              <a:ext uri="{FF2B5EF4-FFF2-40B4-BE49-F238E27FC236}">
                <a16:creationId xmlns:a16="http://schemas.microsoft.com/office/drawing/2014/main" xmlns="" id="{B993421C-1935-4C2C-BC8C-34C1959045DA}"/>
              </a:ext>
            </a:extLst>
          </p:cNvPr>
          <p:cNvGraphicFramePr>
            <a:graphicFrameLocks noGrp="1"/>
          </p:cNvGraphicFramePr>
          <p:nvPr>
            <p:extLst>
              <p:ext uri="{D42A27DB-BD31-4B8C-83A1-F6EECF244321}">
                <p14:modId xmlns:p14="http://schemas.microsoft.com/office/powerpoint/2010/main" val="2973218714"/>
              </p:ext>
            </p:extLst>
          </p:nvPr>
        </p:nvGraphicFramePr>
        <p:xfrm>
          <a:off x="457200" y="2286000"/>
          <a:ext cx="8458200" cy="277368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xmlns="" val="3378065151"/>
                    </a:ext>
                  </a:extLst>
                </a:gridCol>
                <a:gridCol w="2133600">
                  <a:extLst>
                    <a:ext uri="{9D8B030D-6E8A-4147-A177-3AD203B41FA5}">
                      <a16:colId xmlns:a16="http://schemas.microsoft.com/office/drawing/2014/main" xmlns="" val="200634952"/>
                    </a:ext>
                  </a:extLst>
                </a:gridCol>
                <a:gridCol w="1002101">
                  <a:extLst>
                    <a:ext uri="{9D8B030D-6E8A-4147-A177-3AD203B41FA5}">
                      <a16:colId xmlns:a16="http://schemas.microsoft.com/office/drawing/2014/main" xmlns="" val="2325656050"/>
                    </a:ext>
                  </a:extLst>
                </a:gridCol>
                <a:gridCol w="1436299">
                  <a:extLst>
                    <a:ext uri="{9D8B030D-6E8A-4147-A177-3AD203B41FA5}">
                      <a16:colId xmlns:a16="http://schemas.microsoft.com/office/drawing/2014/main" xmlns="" val="3157632316"/>
                    </a:ext>
                  </a:extLst>
                </a:gridCol>
              </a:tblGrid>
              <a:tr h="370840">
                <a:tc>
                  <a:txBody>
                    <a:bodyPr/>
                    <a:lstStyle/>
                    <a:p>
                      <a:r>
                        <a:rPr lang="en-US" sz="2000" dirty="0">
                          <a:solidFill>
                            <a:schemeClr val="tx1"/>
                          </a:solidFill>
                          <a:latin typeface="+mn-lt"/>
                          <a:ea typeface="Tahoma" panose="020B0604030504040204" pitchFamily="34" charset="0"/>
                          <a:cs typeface="Tahoma" panose="020B0604030504040204" pitchFamily="34" charset="0"/>
                        </a:rPr>
                        <a:t>Total Dividend declared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en-US" sz="2000" b="1"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en-US" sz="2000" b="1"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000" b="0" dirty="0">
                          <a:solidFill>
                            <a:schemeClr val="tx1"/>
                          </a:solidFill>
                          <a:latin typeface="+mn-lt"/>
                          <a:ea typeface="Tahoma" panose="020B0604030504040204" pitchFamily="34" charset="0"/>
                          <a:cs typeface="Tahoma" panose="020B0604030504040204" pitchFamily="34" charset="0"/>
                        </a:rPr>
                        <a:t>$22,000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4233792224"/>
                  </a:ext>
                </a:extLst>
              </a:tr>
              <a:tr h="370840">
                <a:tc>
                  <a:txBody>
                    <a:bodyPr/>
                    <a:lstStyle/>
                    <a:p>
                      <a:r>
                        <a:rPr lang="en-US" sz="2000" b="1" dirty="0">
                          <a:solidFill>
                            <a:schemeClr val="tx1"/>
                          </a:solidFill>
                          <a:latin typeface="+mn-lt"/>
                          <a:ea typeface="Tahoma" panose="020B0604030504040204" pitchFamily="34" charset="0"/>
                          <a:cs typeface="Tahoma" panose="020B0604030504040204" pitchFamily="34" charset="0"/>
                        </a:rPr>
                        <a:t>Preferred Stock (cumulative)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3142115341"/>
                  </a:ext>
                </a:extLst>
              </a:tr>
              <a:tr h="370840">
                <a:tc>
                  <a:txBody>
                    <a:bodyPr/>
                    <a:lstStyle/>
                    <a:p>
                      <a:r>
                        <a:rPr lang="en-US" sz="2000" b="1" dirty="0">
                          <a:solidFill>
                            <a:schemeClr val="tx1"/>
                          </a:solidFill>
                          <a:latin typeface="+mn-lt"/>
                          <a:ea typeface="Tahoma" panose="020B0604030504040204" pitchFamily="34" charset="0"/>
                          <a:cs typeface="Tahoma" panose="020B0604030504040204" pitchFamily="34" charset="0"/>
                        </a:rPr>
                        <a:t>Arrearage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baseline="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baseline="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baseline="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114125179"/>
                  </a:ext>
                </a:extLst>
              </a:tr>
              <a:tr h="370840">
                <a:tc gridSpan="2">
                  <a:txBody>
                    <a:bodyPr/>
                    <a:lstStyle/>
                    <a:p>
                      <a:r>
                        <a:rPr lang="en-US" sz="2000" b="1" dirty="0">
                          <a:solidFill>
                            <a:schemeClr val="tx1"/>
                          </a:solidFill>
                          <a:latin typeface="+mn-lt"/>
                          <a:ea typeface="Tahoma" panose="020B0604030504040204" pitchFamily="34" charset="0"/>
                          <a:cs typeface="Tahoma" panose="020B0604030504040204" pitchFamily="34" charset="0"/>
                        </a:rPr>
                        <a:t>1</a:t>
                      </a:r>
                      <a:r>
                        <a:rPr lang="en-US" sz="2000" b="1" baseline="30000" dirty="0">
                          <a:solidFill>
                            <a:schemeClr val="tx1"/>
                          </a:solidFill>
                          <a:latin typeface="+mn-lt"/>
                          <a:ea typeface="Tahoma" panose="020B0604030504040204" pitchFamily="34" charset="0"/>
                          <a:cs typeface="Tahoma" panose="020B0604030504040204" pitchFamily="34" charset="0"/>
                        </a:rPr>
                        <a:t>st</a:t>
                      </a:r>
                      <a:r>
                        <a:rPr lang="en-US" sz="2000" b="1" dirty="0">
                          <a:solidFill>
                            <a:schemeClr val="tx1"/>
                          </a:solidFill>
                          <a:latin typeface="+mn-lt"/>
                          <a:ea typeface="Tahoma" panose="020B0604030504040204" pitchFamily="34" charset="0"/>
                          <a:cs typeface="Tahoma" panose="020B0604030504040204" pitchFamily="34" charset="0"/>
                        </a:rPr>
                        <a:t>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r"/>
                      <a:endParaRPr lang="en-US" sz="2000" b="0" u="none"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algn="r"/>
                      <a:r>
                        <a:rPr lang="en-US" sz="2000" b="0" u="none" baseline="0" dirty="0">
                          <a:solidFill>
                            <a:schemeClr val="tx1"/>
                          </a:solidFill>
                          <a:latin typeface="+mn-lt"/>
                          <a:ea typeface="Tahoma" panose="020B0604030504040204" pitchFamily="34" charset="0"/>
                          <a:cs typeface="Tahoma" panose="020B060403050404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baseline="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3418820505"/>
                  </a:ext>
                </a:extLst>
              </a:tr>
              <a:tr h="370840">
                <a:tc gridSpan="2">
                  <a:txBody>
                    <a:bodyPr/>
                    <a:lstStyle/>
                    <a:p>
                      <a:r>
                        <a:rPr lang="en-US" sz="2000" b="1" dirty="0">
                          <a:solidFill>
                            <a:schemeClr val="tx1"/>
                          </a:solidFill>
                          <a:latin typeface="+mn-lt"/>
                          <a:ea typeface="Tahoma" panose="020B0604030504040204" pitchFamily="34" charset="0"/>
                          <a:cs typeface="Tahoma" panose="020B0604030504040204" pitchFamily="34" charset="0"/>
                        </a:rPr>
                        <a:t>2</a:t>
                      </a:r>
                      <a:r>
                        <a:rPr lang="en-US" sz="2000" b="1" baseline="30000" dirty="0">
                          <a:solidFill>
                            <a:schemeClr val="tx1"/>
                          </a:solidFill>
                          <a:latin typeface="+mn-lt"/>
                          <a:ea typeface="Tahoma" panose="020B0604030504040204" pitchFamily="34" charset="0"/>
                          <a:cs typeface="Tahoma" panose="020B0604030504040204" pitchFamily="34" charset="0"/>
                        </a:rPr>
                        <a:t>nd</a:t>
                      </a:r>
                      <a:r>
                        <a:rPr lang="en-US" sz="2000" b="1" dirty="0">
                          <a:solidFill>
                            <a:schemeClr val="tx1"/>
                          </a:solidFill>
                          <a:latin typeface="+mn-lt"/>
                          <a:ea typeface="Tahoma" panose="020B0604030504040204" pitchFamily="34" charset="0"/>
                          <a:cs typeface="Tahoma" panose="020B0604030504040204" pitchFamily="34" charset="0"/>
                        </a:rPr>
                        <a:t>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r"/>
                      <a:endParaRPr lang="en-US" sz="2000" b="0" u="none"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algn="r"/>
                      <a:r>
                        <a:rPr lang="en-US" sz="2000" b="0" u="none" baseline="0" dirty="0">
                          <a:solidFill>
                            <a:schemeClr val="tx1"/>
                          </a:solidFill>
                          <a:latin typeface="+mn-lt"/>
                          <a:ea typeface="Tahoma" panose="020B0604030504040204" pitchFamily="34" charset="0"/>
                          <a:cs typeface="Tahoma" panose="020B060403050404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endParaRPr lang="en-US" sz="2000" b="0" u="none" baseline="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454975735"/>
                  </a:ext>
                </a:extLst>
              </a:tr>
              <a:tr h="370840">
                <a:tc gridSpan="2">
                  <a:txBody>
                    <a:bodyPr/>
                    <a:lstStyle/>
                    <a:p>
                      <a:r>
                        <a:rPr lang="en-US" sz="2000" b="1" dirty="0">
                          <a:solidFill>
                            <a:schemeClr val="tx1"/>
                          </a:solidFill>
                          <a:latin typeface="+mn-lt"/>
                          <a:ea typeface="Tahoma" panose="020B0604030504040204" pitchFamily="34" charset="0"/>
                          <a:cs typeface="Tahoma" panose="020B0604030504040204" pitchFamily="34" charset="0"/>
                        </a:rPr>
                        <a:t>Current Year ($10 par </a:t>
                      </a:r>
                      <a:r>
                        <a:rPr lang="en-US" sz="2000" b="1" dirty="0" smtClean="0">
                          <a:solidFill>
                            <a:schemeClr val="tx1"/>
                          </a:solidFill>
                          <a:latin typeface="+mn-lt"/>
                          <a:ea typeface="Tahoma" panose="020B0604030504040204" pitchFamily="34" charset="0"/>
                          <a:cs typeface="Tahoma" panose="020B0604030504040204" pitchFamily="34" charset="0"/>
                        </a:rPr>
                        <a:t>× </a:t>
                      </a:r>
                      <a:r>
                        <a:rPr lang="en-US" sz="2000" b="1" dirty="0">
                          <a:solidFill>
                            <a:schemeClr val="tx1"/>
                          </a:solidFill>
                          <a:latin typeface="+mn-lt"/>
                          <a:ea typeface="Tahoma" panose="020B0604030504040204" pitchFamily="34" charset="0"/>
                          <a:cs typeface="Tahoma" panose="020B0604030504040204" pitchFamily="34" charset="0"/>
                        </a:rPr>
                        <a:t>4% </a:t>
                      </a:r>
                      <a:r>
                        <a:rPr lang="en-US" sz="2000" b="1" dirty="0" smtClean="0">
                          <a:solidFill>
                            <a:schemeClr val="tx1"/>
                          </a:solidFill>
                          <a:latin typeface="+mn-lt"/>
                          <a:ea typeface="Tahoma" panose="020B0604030504040204" pitchFamily="34" charset="0"/>
                          <a:cs typeface="Tahoma" panose="020B0604030504040204" pitchFamily="34" charset="0"/>
                        </a:rPr>
                        <a:t>× </a:t>
                      </a:r>
                      <a:r>
                        <a:rPr lang="en-US" sz="2000" b="1" dirty="0">
                          <a:solidFill>
                            <a:schemeClr val="tx1"/>
                          </a:solidFill>
                          <a:latin typeface="+mn-lt"/>
                          <a:ea typeface="Tahoma" panose="020B0604030504040204" pitchFamily="34" charset="0"/>
                          <a:cs typeface="Tahoma" panose="020B0604030504040204" pitchFamily="34" charset="0"/>
                        </a:rPr>
                        <a:t>10,000 shares)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r"/>
                      <a:endParaRPr lang="en-US" sz="2000" b="0" u="none"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algn="r"/>
                      <a:r>
                        <a:rPr lang="en-US" sz="2000" b="0" u="sng" baseline="0" dirty="0">
                          <a:solidFill>
                            <a:schemeClr val="tx1"/>
                          </a:solidFill>
                          <a:latin typeface="+mn-lt"/>
                          <a:ea typeface="Tahoma" panose="020B0604030504040204" pitchFamily="34" charset="0"/>
                          <a:cs typeface="Tahoma" panose="020B0604030504040204" pitchFamily="34" charset="0"/>
                        </a:rPr>
                        <a:t>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000" b="0" u="sng" baseline="0" dirty="0">
                          <a:solidFill>
                            <a:schemeClr val="tx1"/>
                          </a:solidFill>
                          <a:latin typeface="+mn-lt"/>
                          <a:ea typeface="Tahoma" panose="020B0604030504040204" pitchFamily="34" charset="0"/>
                          <a:cs typeface="Tahoma" panose="020B0604030504040204" pitchFamily="34" charset="0"/>
                        </a:rPr>
                        <a:t>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4196028941"/>
                  </a:ext>
                </a:extLst>
              </a:tr>
              <a:tr h="370840">
                <a:tc gridSpan="2">
                  <a:txBody>
                    <a:bodyPr/>
                    <a:lstStyle/>
                    <a:p>
                      <a:r>
                        <a:rPr lang="en-US" sz="2000" b="1" dirty="0">
                          <a:solidFill>
                            <a:schemeClr val="tx1"/>
                          </a:solidFill>
                          <a:latin typeface="+mn-lt"/>
                          <a:ea typeface="Tahoma" panose="020B0604030504040204" pitchFamily="34" charset="0"/>
                          <a:cs typeface="Tahoma" panose="020B0604030504040204" pitchFamily="34" charset="0"/>
                        </a:rPr>
                        <a:t>Remainder to Common Shareholders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r"/>
                      <a:endParaRPr lang="en-US" sz="2000" b="0" u="none"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algn="r"/>
                      <a:endParaRPr lang="en-US" sz="2000" b="0" u="none" baseline="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000" b="0" u="dbl" baseline="0" dirty="0">
                          <a:solidFill>
                            <a:schemeClr val="tx1"/>
                          </a:solidFill>
                          <a:latin typeface="+mn-lt"/>
                          <a:ea typeface="Tahoma" panose="020B0604030504040204" pitchFamily="34" charset="0"/>
                          <a:cs typeface="Tahoma" panose="020B0604030504040204" pitchFamily="34" charset="0"/>
                        </a:rPr>
                        <a:t>$18,000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832840766"/>
                  </a:ext>
                </a:extLst>
              </a:tr>
            </a:tbl>
          </a:graphicData>
        </a:graphic>
      </p:graphicFrame>
    </p:spTree>
    <p:extLst>
      <p:ext uri="{BB962C8B-B14F-4D97-AF65-F5344CB8AC3E}">
        <p14:creationId xmlns:p14="http://schemas.microsoft.com/office/powerpoint/2010/main" val="1270893219"/>
      </p:ext>
    </p:extLst>
  </p:cSld>
  <p:clrMapOvr>
    <a:masterClrMapping/>
  </p:clrMapOvr>
  <p:transition xmlns:p14="http://schemas.microsoft.com/office/powerpoint/2010/mai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a:t>LO 11-4: Show how issuing different classes of stock affects financial statements. </a:t>
            </a: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11-</a:t>
            </a:r>
            <a:fld id="{8E04DE85-5BF3-4C03-A70B-7F1A18BE4AC7}" type="slidenum">
              <a:rPr lang="en-US" smtClean="0">
                <a:solidFill>
                  <a:schemeClr val="bg1"/>
                </a:solidFill>
                <a:cs typeface="Arial" charset="0"/>
              </a:rPr>
              <a:pPr/>
              <a:t>20</a:t>
            </a:fld>
            <a:endParaRPr lang="en-US" dirty="0">
              <a:solidFill>
                <a:schemeClr val="bg1"/>
              </a:solidFill>
              <a:cs typeface="Arial" charset="0"/>
            </a:endParaRPr>
          </a:p>
        </p:txBody>
      </p:sp>
    </p:spTree>
    <p:extLst>
      <p:ext uri="{BB962C8B-B14F-4D97-AF65-F5344CB8AC3E}">
        <p14:creationId xmlns:p14="http://schemas.microsoft.com/office/powerpoint/2010/main" val="798069377"/>
      </p:ext>
    </p:extLst>
  </p:cSld>
  <p:clrMapOvr>
    <a:masterClrMapping/>
  </p:clrMapOvr>
  <p:transition xmlns:p14="http://schemas.microsoft.com/office/powerpoint/2010/mai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Issuing Par Value Stock</a:t>
            </a:r>
          </a:p>
        </p:txBody>
      </p:sp>
      <p:sp>
        <p:nvSpPr>
          <p:cNvPr id="2" name="Content Placeholder 1"/>
          <p:cNvSpPr>
            <a:spLocks noGrp="1"/>
          </p:cNvSpPr>
          <p:nvPr>
            <p:ph idx="1"/>
          </p:nvPr>
        </p:nvSpPr>
        <p:spPr/>
        <p:txBody>
          <a:bodyPr/>
          <a:lstStyle/>
          <a:p>
            <a:pPr marL="0" indent="0">
              <a:lnSpc>
                <a:spcPct val="90000"/>
              </a:lnSpc>
              <a:spcBef>
                <a:spcPct val="60000"/>
              </a:spcBef>
              <a:buNone/>
              <a:defRPr/>
            </a:pPr>
            <a:r>
              <a:rPr lang="en-US" dirty="0"/>
              <a:t>Nelson, Incorporated issued 100 shares </a:t>
            </a:r>
            <a:r>
              <a:rPr lang="en-US" dirty="0" smtClean="0"/>
              <a:t>of common </a:t>
            </a:r>
            <a:r>
              <a:rPr lang="en-US" dirty="0"/>
              <a:t>stock ($10 par value) for $22 per </a:t>
            </a:r>
            <a:r>
              <a:rPr lang="en-US" dirty="0" smtClean="0"/>
              <a:t>share. Let’s </a:t>
            </a:r>
            <a:r>
              <a:rPr lang="en-US" dirty="0"/>
              <a:t>record this transaction. </a:t>
            </a:r>
          </a:p>
          <a:p>
            <a:pPr>
              <a:defRPr/>
            </a:pPr>
            <a:r>
              <a:rPr lang="en-US" dirty="0">
                <a:ea typeface="Tahoma" panose="020B0604030504040204" pitchFamily="34" charset="0"/>
                <a:cs typeface="Tahoma" panose="020B0604030504040204" pitchFamily="34" charset="0"/>
              </a:rPr>
              <a:t>Cash Amount: </a:t>
            </a:r>
            <a:r>
              <a:rPr lang="en-US" b="1" dirty="0">
                <a:solidFill>
                  <a:srgbClr val="C30C20"/>
                </a:solidFill>
                <a:ea typeface="Tahoma" panose="020B0604030504040204" pitchFamily="34" charset="0"/>
                <a:cs typeface="Tahoma" panose="020B0604030504040204" pitchFamily="34" charset="0"/>
              </a:rPr>
              <a:t>100 shares </a:t>
            </a:r>
            <a:r>
              <a:rPr lang="en-US" b="1" dirty="0" smtClean="0">
                <a:solidFill>
                  <a:srgbClr val="C30C20"/>
                </a:solidFill>
                <a:ea typeface="Tahoma" panose="020B0604030504040204" pitchFamily="34" charset="0"/>
                <a:cs typeface="Tahoma" panose="020B0604030504040204" pitchFamily="34" charset="0"/>
              </a:rPr>
              <a:t>× </a:t>
            </a:r>
            <a:r>
              <a:rPr lang="en-US" b="1" dirty="0">
                <a:solidFill>
                  <a:srgbClr val="C30C20"/>
                </a:solidFill>
                <a:ea typeface="Tahoma" panose="020B0604030504040204" pitchFamily="34" charset="0"/>
                <a:cs typeface="Tahoma" panose="020B0604030504040204" pitchFamily="34" charset="0"/>
              </a:rPr>
              <a:t>$22 per share = $2,200</a:t>
            </a:r>
          </a:p>
          <a:p>
            <a:pPr>
              <a:defRPr/>
            </a:pPr>
            <a:r>
              <a:rPr lang="en-US" dirty="0">
                <a:ea typeface="Tahoma" panose="020B0604030504040204" pitchFamily="34" charset="0"/>
                <a:cs typeface="Tahoma" panose="020B0604030504040204" pitchFamily="34" charset="0"/>
              </a:rPr>
              <a:t>Common Stock Amount: </a:t>
            </a:r>
            <a:r>
              <a:rPr lang="en-US" b="1" dirty="0">
                <a:solidFill>
                  <a:srgbClr val="C30C20"/>
                </a:solidFill>
                <a:ea typeface="Tahoma" panose="020B0604030504040204" pitchFamily="34" charset="0"/>
                <a:cs typeface="Tahoma" panose="020B0604030504040204" pitchFamily="34" charset="0"/>
              </a:rPr>
              <a:t>100 shares </a:t>
            </a:r>
            <a:r>
              <a:rPr lang="en-US" b="1" dirty="0" smtClean="0">
                <a:solidFill>
                  <a:srgbClr val="C30C20"/>
                </a:solidFill>
                <a:ea typeface="Tahoma" panose="020B0604030504040204" pitchFamily="34" charset="0"/>
                <a:cs typeface="Tahoma" panose="020B0604030504040204" pitchFamily="34" charset="0"/>
              </a:rPr>
              <a:t>× </a:t>
            </a:r>
            <a:r>
              <a:rPr lang="en-US" b="1" dirty="0">
                <a:solidFill>
                  <a:srgbClr val="C30C20"/>
                </a:solidFill>
                <a:ea typeface="Tahoma" panose="020B0604030504040204" pitchFamily="34" charset="0"/>
                <a:cs typeface="Tahoma" panose="020B0604030504040204" pitchFamily="34" charset="0"/>
              </a:rPr>
              <a:t>$10 par value = $1,000</a:t>
            </a:r>
          </a:p>
          <a:p>
            <a:pPr>
              <a:defRPr/>
            </a:pPr>
            <a:r>
              <a:rPr lang="en-US" dirty="0">
                <a:ea typeface="Tahoma" panose="020B0604030504040204" pitchFamily="34" charset="0"/>
                <a:cs typeface="Tahoma" panose="020B0604030504040204" pitchFamily="34" charset="0"/>
              </a:rPr>
              <a:t>Paid In Capital: </a:t>
            </a:r>
            <a:r>
              <a:rPr lang="en-US" b="1" dirty="0">
                <a:solidFill>
                  <a:srgbClr val="C30C20"/>
                </a:solidFill>
                <a:ea typeface="Tahoma" panose="020B0604030504040204" pitchFamily="34" charset="0"/>
                <a:cs typeface="Tahoma" panose="020B0604030504040204" pitchFamily="34" charset="0"/>
              </a:rPr>
              <a:t>$2,200 </a:t>
            </a:r>
            <a:r>
              <a:rPr lang="en-US" b="1" dirty="0" smtClean="0">
                <a:solidFill>
                  <a:srgbClr val="C30C20"/>
                </a:solidFill>
                <a:ea typeface="Tahoma" panose="020B0604030504040204" pitchFamily="34" charset="0"/>
                <a:cs typeface="Tahoma" panose="020B0604030504040204" pitchFamily="34" charset="0"/>
              </a:rPr>
              <a:t>− </a:t>
            </a:r>
            <a:r>
              <a:rPr lang="en-US" b="1" dirty="0">
                <a:solidFill>
                  <a:srgbClr val="C30C20"/>
                </a:solidFill>
                <a:ea typeface="Tahoma" panose="020B0604030504040204" pitchFamily="34" charset="0"/>
                <a:cs typeface="Tahoma" panose="020B0604030504040204" pitchFamily="34" charset="0"/>
              </a:rPr>
              <a:t>$1,000 = $1,200 </a:t>
            </a:r>
          </a:p>
          <a:p>
            <a:endParaRPr lang="en-US" dirty="0"/>
          </a:p>
        </p:txBody>
      </p:sp>
      <p:sp>
        <p:nvSpPr>
          <p:cNvPr id="4" name="Text Placeholder 3"/>
          <p:cNvSpPr>
            <a:spLocks noGrp="1"/>
          </p:cNvSpPr>
          <p:nvPr>
            <p:ph type="body" sz="quarter" idx="12"/>
          </p:nvPr>
        </p:nvSpPr>
        <p:spPr/>
        <p:txBody>
          <a:bodyPr/>
          <a:lstStyle/>
          <a:p>
            <a:endParaRPr lang="en-US" dirty="0"/>
          </a:p>
        </p:txBody>
      </p:sp>
      <p:sp>
        <p:nvSpPr>
          <p:cNvPr id="50178"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E181C592-9CB6-4767-AAFF-C18801F70F3D}" type="slidenum">
              <a:rPr lang="en-US" smtClean="0">
                <a:solidFill>
                  <a:schemeClr val="bg1"/>
                </a:solidFill>
                <a:cs typeface="Arial" charset="0"/>
              </a:rPr>
              <a:pPr/>
              <a:t>21</a:t>
            </a:fld>
            <a:endParaRPr lang="en-US" dirty="0">
              <a:solidFill>
                <a:schemeClr val="bg1"/>
              </a:solidFill>
              <a:cs typeface="Arial" charset="0"/>
            </a:endParaRPr>
          </a:p>
        </p:txBody>
      </p:sp>
      <p:graphicFrame>
        <p:nvGraphicFramePr>
          <p:cNvPr id="9" name="Table 8">
            <a:extLst>
              <a:ext uri="{FF2B5EF4-FFF2-40B4-BE49-F238E27FC236}">
                <a16:creationId xmlns:a16="http://schemas.microsoft.com/office/drawing/2014/main" xmlns="" id="{7AC76BFA-81BE-4B65-B825-74C26085190E}"/>
              </a:ext>
            </a:extLst>
          </p:cNvPr>
          <p:cNvGraphicFramePr>
            <a:graphicFrameLocks noGrp="1"/>
          </p:cNvGraphicFramePr>
          <p:nvPr>
            <p:extLst>
              <p:ext uri="{D42A27DB-BD31-4B8C-83A1-F6EECF244321}">
                <p14:modId xmlns:p14="http://schemas.microsoft.com/office/powerpoint/2010/main" val="1661524534"/>
              </p:ext>
            </p:extLst>
          </p:nvPr>
        </p:nvGraphicFramePr>
        <p:xfrm>
          <a:off x="381000" y="3962400"/>
          <a:ext cx="8474126" cy="1512019"/>
        </p:xfrm>
        <a:graphic>
          <a:graphicData uri="http://schemas.openxmlformats.org/drawingml/2006/table">
            <a:tbl>
              <a:tblPr>
                <a:tableStyleId>{5C22544A-7EE6-4342-B048-85BDC9FD1C3A}</a:tableStyleId>
              </a:tblPr>
              <a:tblGrid>
                <a:gridCol w="111501">
                  <a:extLst>
                    <a:ext uri="{9D8B030D-6E8A-4147-A177-3AD203B41FA5}">
                      <a16:colId xmlns:a16="http://schemas.microsoft.com/office/drawing/2014/main" xmlns="" val="119357301"/>
                    </a:ext>
                  </a:extLst>
                </a:gridCol>
                <a:gridCol w="5227199">
                  <a:extLst>
                    <a:ext uri="{9D8B030D-6E8A-4147-A177-3AD203B41FA5}">
                      <a16:colId xmlns:a16="http://schemas.microsoft.com/office/drawing/2014/main" xmlns="" val="2170809857"/>
                    </a:ext>
                  </a:extLst>
                </a:gridCol>
                <a:gridCol w="169483">
                  <a:extLst>
                    <a:ext uri="{9D8B030D-6E8A-4147-A177-3AD203B41FA5}">
                      <a16:colId xmlns:a16="http://schemas.microsoft.com/office/drawing/2014/main" xmlns="" val="746245963"/>
                    </a:ext>
                  </a:extLst>
                </a:gridCol>
                <a:gridCol w="1219901">
                  <a:extLst>
                    <a:ext uri="{9D8B030D-6E8A-4147-A177-3AD203B41FA5}">
                      <a16:colId xmlns:a16="http://schemas.microsoft.com/office/drawing/2014/main" xmlns="" val="1923230473"/>
                    </a:ext>
                  </a:extLst>
                </a:gridCol>
                <a:gridCol w="141095">
                  <a:extLst>
                    <a:ext uri="{9D8B030D-6E8A-4147-A177-3AD203B41FA5}">
                      <a16:colId xmlns:a16="http://schemas.microsoft.com/office/drawing/2014/main" xmlns="" val="9718133"/>
                    </a:ext>
                  </a:extLst>
                </a:gridCol>
                <a:gridCol w="1604947">
                  <a:extLst>
                    <a:ext uri="{9D8B030D-6E8A-4147-A177-3AD203B41FA5}">
                      <a16:colId xmlns:a16="http://schemas.microsoft.com/office/drawing/2014/main" xmlns="" val="1405398356"/>
                    </a:ext>
                  </a:extLst>
                </a:gridCol>
              </a:tblGrid>
              <a:tr h="355182">
                <a:tc>
                  <a:txBody>
                    <a:bodyPr/>
                    <a:lstStyle/>
                    <a:p>
                      <a:pPr algn="l"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3362839657"/>
                  </a:ext>
                </a:extLst>
              </a:tr>
              <a:tr h="336073">
                <a:tc>
                  <a:txBody>
                    <a:bodyPr/>
                    <a:lstStyle/>
                    <a:p>
                      <a:pPr algn="l" fontAlgn="b"/>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600" u="none" strike="noStrike" dirty="0">
                          <a:solidFill>
                            <a:schemeClr val="tx1"/>
                          </a:solidFill>
                          <a:effectLst/>
                          <a:latin typeface="+mn-lt"/>
                          <a:ea typeface="Tahoma" panose="020B0604030504040204" pitchFamily="34" charset="0"/>
                          <a:cs typeface="Tahoma" panose="020B0604030504040204" pitchFamily="34" charset="0"/>
                        </a:rPr>
                        <a:t>Cash</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600" u="none" strike="noStrike" dirty="0">
                          <a:solidFill>
                            <a:schemeClr val="tx1"/>
                          </a:solidFill>
                          <a:effectLst/>
                          <a:latin typeface="+mn-lt"/>
                          <a:ea typeface="Tahoma" panose="020B0604030504040204" pitchFamily="34" charset="0"/>
                          <a:cs typeface="Tahoma" panose="020B0604030504040204" pitchFamily="34" charset="0"/>
                        </a:rPr>
                        <a:t>2,200</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77048506"/>
                  </a:ext>
                </a:extLst>
              </a:tr>
              <a:tr h="410382">
                <a:tc>
                  <a:txBody>
                    <a:bodyPr/>
                    <a:lstStyle/>
                    <a:p>
                      <a:pPr algn="l" fontAlgn="b"/>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chemeClr val="tx1"/>
                          </a:solidFill>
                          <a:effectLst/>
                          <a:latin typeface="+mn-lt"/>
                          <a:ea typeface="Tahoma" panose="020B0604030504040204" pitchFamily="34" charset="0"/>
                          <a:cs typeface="Tahoma" panose="020B0604030504040204" pitchFamily="34" charset="0"/>
                        </a:rPr>
                        <a:t>       Common Stock, $10 Par</a:t>
                      </a: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chemeClr val="tx1"/>
                          </a:solidFill>
                          <a:effectLst/>
                          <a:latin typeface="+mn-lt"/>
                          <a:ea typeface="Tahoma" panose="020B0604030504040204" pitchFamily="34" charset="0"/>
                          <a:cs typeface="Tahoma" panose="020B0604030504040204" pitchFamily="34" charset="0"/>
                        </a:rPr>
                        <a:t>1,000</a:t>
                      </a: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20988451"/>
                  </a:ext>
                </a:extLst>
              </a:tr>
              <a:tr h="410382">
                <a:tc>
                  <a:txBody>
                    <a:bodyPr/>
                    <a:lstStyle/>
                    <a:p>
                      <a:pPr algn="l" fontAlgn="b"/>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chemeClr val="tx1"/>
                          </a:solidFill>
                          <a:effectLst/>
                          <a:latin typeface="+mn-lt"/>
                          <a:ea typeface="Tahoma" panose="020B0604030504040204" pitchFamily="34" charset="0"/>
                          <a:cs typeface="Tahoma" panose="020B0604030504040204" pitchFamily="34" charset="0"/>
                        </a:rPr>
                        <a:t>        Paid-in Capital in Excess of Par, Common </a:t>
                      </a: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chemeClr val="tx1"/>
                          </a:solidFill>
                          <a:effectLst/>
                          <a:latin typeface="+mn-lt"/>
                          <a:ea typeface="Tahoma" panose="020B0604030504040204" pitchFamily="34" charset="0"/>
                          <a:cs typeface="Tahoma" panose="020B0604030504040204" pitchFamily="34" charset="0"/>
                        </a:rPr>
                        <a:t>1,200</a:t>
                      </a: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67618029"/>
                  </a:ext>
                </a:extLst>
              </a:tr>
            </a:tbl>
          </a:graphicData>
        </a:graphic>
      </p:graphicFrame>
    </p:spTree>
    <p:extLst>
      <p:ext uri="{BB962C8B-B14F-4D97-AF65-F5344CB8AC3E}">
        <p14:creationId xmlns:p14="http://schemas.microsoft.com/office/powerpoint/2010/main" val="2152908276"/>
      </p:ext>
    </p:extLst>
  </p:cSld>
  <p:clrMapOvr>
    <a:masterClrMapping/>
  </p:clrMapOvr>
  <p:transition xmlns:p14="http://schemas.microsoft.com/office/powerpoint/2010/mai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Stock Classification</a:t>
            </a:r>
          </a:p>
        </p:txBody>
      </p:sp>
      <p:sp>
        <p:nvSpPr>
          <p:cNvPr id="2" name="Content Placeholder 1"/>
          <p:cNvSpPr>
            <a:spLocks noGrp="1"/>
          </p:cNvSpPr>
          <p:nvPr>
            <p:ph idx="1"/>
          </p:nvPr>
        </p:nvSpPr>
        <p:spPr/>
        <p:txBody>
          <a:bodyPr/>
          <a:lstStyle/>
          <a:p>
            <a:pPr marL="0" indent="0">
              <a:lnSpc>
                <a:spcPct val="90000"/>
              </a:lnSpc>
              <a:spcBef>
                <a:spcPct val="60000"/>
              </a:spcBef>
              <a:buNone/>
              <a:defRPr/>
            </a:pPr>
            <a:r>
              <a:rPr lang="en-US" dirty="0"/>
              <a:t>Assume that Nelson has another class </a:t>
            </a:r>
            <a:r>
              <a:rPr lang="en-US" dirty="0" smtClean="0"/>
              <a:t>of common </a:t>
            </a:r>
            <a:r>
              <a:rPr lang="en-US" dirty="0"/>
              <a:t>stock, $20 par value Class </a:t>
            </a:r>
            <a:r>
              <a:rPr lang="en-US" dirty="0" smtClean="0"/>
              <a:t>B. The </a:t>
            </a:r>
            <a:r>
              <a:rPr lang="en-US" dirty="0"/>
              <a:t>company issues 150 shares of Class B</a:t>
            </a:r>
            <a:br>
              <a:rPr lang="en-US" dirty="0"/>
            </a:br>
            <a:r>
              <a:rPr lang="en-US" dirty="0"/>
              <a:t>common stock at $25 per </a:t>
            </a:r>
            <a:r>
              <a:rPr lang="en-US" dirty="0" smtClean="0"/>
              <a:t>share. Let’s </a:t>
            </a:r>
            <a:r>
              <a:rPr lang="en-US" dirty="0"/>
              <a:t>record this transaction. </a:t>
            </a:r>
          </a:p>
          <a:p>
            <a:pPr>
              <a:defRPr/>
            </a:pPr>
            <a:r>
              <a:rPr lang="en-US" dirty="0">
                <a:ea typeface="Tahoma" panose="020B0604030504040204" pitchFamily="34" charset="0"/>
                <a:cs typeface="Tahoma" panose="020B0604030504040204" pitchFamily="34" charset="0"/>
              </a:rPr>
              <a:t>Cash Amount:</a:t>
            </a:r>
            <a:r>
              <a:rPr lang="en-US" b="1" dirty="0">
                <a:solidFill>
                  <a:srgbClr val="C30C20"/>
                </a:solidFill>
                <a:ea typeface="Tahoma" panose="020B0604030504040204" pitchFamily="34" charset="0"/>
                <a:cs typeface="Tahoma" panose="020B0604030504040204" pitchFamily="34" charset="0"/>
              </a:rPr>
              <a:t> 150 shares </a:t>
            </a:r>
            <a:r>
              <a:rPr lang="en-US" b="1" dirty="0" smtClean="0">
                <a:solidFill>
                  <a:srgbClr val="C30C20"/>
                </a:solidFill>
                <a:ea typeface="Tahoma" panose="020B0604030504040204" pitchFamily="34" charset="0"/>
                <a:cs typeface="Tahoma" panose="020B0604030504040204" pitchFamily="34" charset="0"/>
              </a:rPr>
              <a:t>× </a:t>
            </a:r>
            <a:r>
              <a:rPr lang="en-US" b="1" dirty="0">
                <a:solidFill>
                  <a:srgbClr val="C30C20"/>
                </a:solidFill>
                <a:ea typeface="Tahoma" panose="020B0604030504040204" pitchFamily="34" charset="0"/>
                <a:cs typeface="Tahoma" panose="020B0604030504040204" pitchFamily="34" charset="0"/>
              </a:rPr>
              <a:t>$25 per share = $3,750</a:t>
            </a:r>
          </a:p>
          <a:p>
            <a:pPr>
              <a:defRPr/>
            </a:pPr>
            <a:r>
              <a:rPr lang="en-US" dirty="0">
                <a:ea typeface="Tahoma" panose="020B0604030504040204" pitchFamily="34" charset="0"/>
                <a:cs typeface="Tahoma" panose="020B0604030504040204" pitchFamily="34" charset="0"/>
              </a:rPr>
              <a:t>Common Stock Amount: </a:t>
            </a:r>
            <a:r>
              <a:rPr lang="en-US" b="1" dirty="0">
                <a:solidFill>
                  <a:srgbClr val="C30C20"/>
                </a:solidFill>
                <a:ea typeface="Tahoma" panose="020B0604030504040204" pitchFamily="34" charset="0"/>
                <a:cs typeface="Tahoma" panose="020B0604030504040204" pitchFamily="34" charset="0"/>
              </a:rPr>
              <a:t>150 shares </a:t>
            </a:r>
            <a:r>
              <a:rPr lang="en-US" b="1" dirty="0" smtClean="0">
                <a:solidFill>
                  <a:srgbClr val="C30C20"/>
                </a:solidFill>
                <a:ea typeface="Tahoma" panose="020B0604030504040204" pitchFamily="34" charset="0"/>
                <a:cs typeface="Tahoma" panose="020B0604030504040204" pitchFamily="34" charset="0"/>
              </a:rPr>
              <a:t>× </a:t>
            </a:r>
            <a:r>
              <a:rPr lang="en-US" b="1" dirty="0">
                <a:solidFill>
                  <a:srgbClr val="C30C20"/>
                </a:solidFill>
                <a:ea typeface="Tahoma" panose="020B0604030504040204" pitchFamily="34" charset="0"/>
                <a:cs typeface="Tahoma" panose="020B0604030504040204" pitchFamily="34" charset="0"/>
              </a:rPr>
              <a:t>$20 par value = $3,000</a:t>
            </a:r>
          </a:p>
          <a:p>
            <a:pPr>
              <a:defRPr/>
            </a:pPr>
            <a:r>
              <a:rPr lang="en-US" dirty="0">
                <a:ea typeface="Tahoma" panose="020B0604030504040204" pitchFamily="34" charset="0"/>
                <a:cs typeface="Tahoma" panose="020B0604030504040204" pitchFamily="34" charset="0"/>
              </a:rPr>
              <a:t>Paid In Capital: </a:t>
            </a:r>
            <a:r>
              <a:rPr lang="en-US" b="1" dirty="0">
                <a:solidFill>
                  <a:srgbClr val="C30C20"/>
                </a:solidFill>
                <a:ea typeface="Tahoma" panose="020B0604030504040204" pitchFamily="34" charset="0"/>
                <a:cs typeface="Tahoma" panose="020B0604030504040204" pitchFamily="34" charset="0"/>
              </a:rPr>
              <a:t>$3,750 </a:t>
            </a:r>
            <a:r>
              <a:rPr lang="en-US" b="1" dirty="0" smtClean="0">
                <a:solidFill>
                  <a:srgbClr val="C30C20"/>
                </a:solidFill>
                <a:ea typeface="Tahoma" panose="020B0604030504040204" pitchFamily="34" charset="0"/>
                <a:cs typeface="Tahoma" panose="020B0604030504040204" pitchFamily="34" charset="0"/>
              </a:rPr>
              <a:t>− </a:t>
            </a:r>
            <a:r>
              <a:rPr lang="en-US" b="1" dirty="0">
                <a:solidFill>
                  <a:srgbClr val="C30C20"/>
                </a:solidFill>
                <a:ea typeface="Tahoma" panose="020B0604030504040204" pitchFamily="34" charset="0"/>
                <a:cs typeface="Tahoma" panose="020B0604030504040204" pitchFamily="34" charset="0"/>
              </a:rPr>
              <a:t>$3,000 = $750 </a:t>
            </a:r>
          </a:p>
          <a:p>
            <a:endParaRPr lang="en-US" dirty="0"/>
          </a:p>
        </p:txBody>
      </p:sp>
      <p:sp>
        <p:nvSpPr>
          <p:cNvPr id="4" name="Text Placeholder 3"/>
          <p:cNvSpPr>
            <a:spLocks noGrp="1"/>
          </p:cNvSpPr>
          <p:nvPr>
            <p:ph type="body" sz="quarter" idx="12"/>
          </p:nvPr>
        </p:nvSpPr>
        <p:spPr/>
        <p:txBody>
          <a:bodyPr/>
          <a:lstStyle/>
          <a:p>
            <a:endParaRPr lang="en-US" dirty="0"/>
          </a:p>
        </p:txBody>
      </p:sp>
      <p:sp>
        <p:nvSpPr>
          <p:cNvPr id="50178"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E181C592-9CB6-4767-AAFF-C18801F70F3D}" type="slidenum">
              <a:rPr lang="en-US" smtClean="0">
                <a:solidFill>
                  <a:schemeClr val="bg1"/>
                </a:solidFill>
                <a:cs typeface="Arial" charset="0"/>
              </a:rPr>
              <a:pPr/>
              <a:t>22</a:t>
            </a:fld>
            <a:endParaRPr lang="en-US" dirty="0">
              <a:solidFill>
                <a:schemeClr val="bg1"/>
              </a:solidFill>
              <a:cs typeface="Arial" charset="0"/>
            </a:endParaRPr>
          </a:p>
        </p:txBody>
      </p:sp>
      <p:graphicFrame>
        <p:nvGraphicFramePr>
          <p:cNvPr id="9" name="Table 8">
            <a:extLst>
              <a:ext uri="{FF2B5EF4-FFF2-40B4-BE49-F238E27FC236}">
                <a16:creationId xmlns:a16="http://schemas.microsoft.com/office/drawing/2014/main" xmlns="" id="{7AC76BFA-81BE-4B65-B825-74C26085190E}"/>
              </a:ext>
            </a:extLst>
          </p:cNvPr>
          <p:cNvGraphicFramePr>
            <a:graphicFrameLocks noGrp="1"/>
          </p:cNvGraphicFramePr>
          <p:nvPr>
            <p:extLst>
              <p:ext uri="{D42A27DB-BD31-4B8C-83A1-F6EECF244321}">
                <p14:modId xmlns:p14="http://schemas.microsoft.com/office/powerpoint/2010/main" val="1994224350"/>
              </p:ext>
            </p:extLst>
          </p:nvPr>
        </p:nvGraphicFramePr>
        <p:xfrm>
          <a:off x="381000" y="4038600"/>
          <a:ext cx="8474126" cy="1512019"/>
        </p:xfrm>
        <a:graphic>
          <a:graphicData uri="http://schemas.openxmlformats.org/drawingml/2006/table">
            <a:tbl>
              <a:tblPr>
                <a:tableStyleId>{5C22544A-7EE6-4342-B048-85BDC9FD1C3A}</a:tableStyleId>
              </a:tblPr>
              <a:tblGrid>
                <a:gridCol w="111501">
                  <a:extLst>
                    <a:ext uri="{9D8B030D-6E8A-4147-A177-3AD203B41FA5}">
                      <a16:colId xmlns:a16="http://schemas.microsoft.com/office/drawing/2014/main" xmlns="" val="119357301"/>
                    </a:ext>
                  </a:extLst>
                </a:gridCol>
                <a:gridCol w="5227199">
                  <a:extLst>
                    <a:ext uri="{9D8B030D-6E8A-4147-A177-3AD203B41FA5}">
                      <a16:colId xmlns:a16="http://schemas.microsoft.com/office/drawing/2014/main" xmlns="" val="2170809857"/>
                    </a:ext>
                  </a:extLst>
                </a:gridCol>
                <a:gridCol w="169483">
                  <a:extLst>
                    <a:ext uri="{9D8B030D-6E8A-4147-A177-3AD203B41FA5}">
                      <a16:colId xmlns:a16="http://schemas.microsoft.com/office/drawing/2014/main" xmlns="" val="746245963"/>
                    </a:ext>
                  </a:extLst>
                </a:gridCol>
                <a:gridCol w="1219901">
                  <a:extLst>
                    <a:ext uri="{9D8B030D-6E8A-4147-A177-3AD203B41FA5}">
                      <a16:colId xmlns:a16="http://schemas.microsoft.com/office/drawing/2014/main" xmlns="" val="1923230473"/>
                    </a:ext>
                  </a:extLst>
                </a:gridCol>
                <a:gridCol w="141095">
                  <a:extLst>
                    <a:ext uri="{9D8B030D-6E8A-4147-A177-3AD203B41FA5}">
                      <a16:colId xmlns:a16="http://schemas.microsoft.com/office/drawing/2014/main" xmlns="" val="9718133"/>
                    </a:ext>
                  </a:extLst>
                </a:gridCol>
                <a:gridCol w="1604947">
                  <a:extLst>
                    <a:ext uri="{9D8B030D-6E8A-4147-A177-3AD203B41FA5}">
                      <a16:colId xmlns:a16="http://schemas.microsoft.com/office/drawing/2014/main" xmlns="" val="1405398356"/>
                    </a:ext>
                  </a:extLst>
                </a:gridCol>
              </a:tblGrid>
              <a:tr h="355182">
                <a:tc>
                  <a:txBody>
                    <a:bodyPr/>
                    <a:lstStyle/>
                    <a:p>
                      <a:pPr algn="l"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3362839657"/>
                  </a:ext>
                </a:extLst>
              </a:tr>
              <a:tr h="336073">
                <a:tc>
                  <a:txBody>
                    <a:bodyPr/>
                    <a:lstStyle/>
                    <a:p>
                      <a:pPr algn="l" fontAlgn="b"/>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600" u="none" strike="noStrike" dirty="0">
                          <a:solidFill>
                            <a:schemeClr val="tx1"/>
                          </a:solidFill>
                          <a:effectLst/>
                          <a:latin typeface="+mn-lt"/>
                          <a:ea typeface="Tahoma" panose="020B0604030504040204" pitchFamily="34" charset="0"/>
                          <a:cs typeface="Tahoma" panose="020B0604030504040204" pitchFamily="34" charset="0"/>
                        </a:rPr>
                        <a:t>Cash</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600" u="none" strike="noStrike" dirty="0">
                          <a:solidFill>
                            <a:schemeClr val="tx1"/>
                          </a:solidFill>
                          <a:effectLst/>
                          <a:latin typeface="+mn-lt"/>
                          <a:ea typeface="Tahoma" panose="020B0604030504040204" pitchFamily="34" charset="0"/>
                          <a:cs typeface="Tahoma" panose="020B0604030504040204" pitchFamily="34" charset="0"/>
                        </a:rPr>
                        <a:t>3,750</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77048506"/>
                  </a:ext>
                </a:extLst>
              </a:tr>
              <a:tr h="410382">
                <a:tc>
                  <a:txBody>
                    <a:bodyPr/>
                    <a:lstStyle/>
                    <a:p>
                      <a:pPr algn="l" fontAlgn="b"/>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chemeClr val="tx1"/>
                          </a:solidFill>
                          <a:effectLst/>
                          <a:latin typeface="+mn-lt"/>
                          <a:ea typeface="Tahoma" panose="020B0604030504040204" pitchFamily="34" charset="0"/>
                          <a:cs typeface="Tahoma" panose="020B0604030504040204" pitchFamily="34" charset="0"/>
                        </a:rPr>
                        <a:t>       Common Stock, Class B, $20 Par</a:t>
                      </a: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chemeClr val="tx1"/>
                          </a:solidFill>
                          <a:effectLst/>
                          <a:latin typeface="+mn-lt"/>
                          <a:ea typeface="Tahoma" panose="020B0604030504040204" pitchFamily="34" charset="0"/>
                          <a:cs typeface="Tahoma" panose="020B0604030504040204" pitchFamily="34" charset="0"/>
                        </a:rPr>
                        <a:t>3,000</a:t>
                      </a: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20988451"/>
                  </a:ext>
                </a:extLst>
              </a:tr>
              <a:tr h="410382">
                <a:tc>
                  <a:txBody>
                    <a:bodyPr/>
                    <a:lstStyle/>
                    <a:p>
                      <a:pPr algn="l" fontAlgn="b"/>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chemeClr val="tx1"/>
                          </a:solidFill>
                          <a:effectLst/>
                          <a:latin typeface="+mn-lt"/>
                          <a:ea typeface="Tahoma" panose="020B0604030504040204" pitchFamily="34" charset="0"/>
                          <a:cs typeface="Tahoma" panose="020B0604030504040204" pitchFamily="34" charset="0"/>
                        </a:rPr>
                        <a:t>        Paid-in Capital in Excess of Par, Class B Common </a:t>
                      </a: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chemeClr val="tx1"/>
                          </a:solidFill>
                          <a:effectLst/>
                          <a:latin typeface="+mn-lt"/>
                          <a:ea typeface="Tahoma" panose="020B0604030504040204" pitchFamily="34" charset="0"/>
                          <a:cs typeface="Tahoma" panose="020B0604030504040204" pitchFamily="34" charset="0"/>
                        </a:rPr>
                        <a:t>750</a:t>
                      </a:r>
                    </a:p>
                  </a:txBody>
                  <a:tcPr marL="10593" marR="10593" marT="1059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67618029"/>
                  </a:ext>
                </a:extLst>
              </a:tr>
            </a:tbl>
          </a:graphicData>
        </a:graphic>
      </p:graphicFrame>
    </p:spTree>
    <p:extLst>
      <p:ext uri="{BB962C8B-B14F-4D97-AF65-F5344CB8AC3E}">
        <p14:creationId xmlns:p14="http://schemas.microsoft.com/office/powerpoint/2010/main" val="521797916"/>
      </p:ext>
    </p:extLst>
  </p:cSld>
  <p:clrMapOvr>
    <a:masterClrMapping/>
  </p:clrMapOvr>
  <p:transition xmlns:p14="http://schemas.microsoft.com/office/powerpoint/2010/mai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Stock Issued with Stated Value</a:t>
            </a:r>
          </a:p>
        </p:txBody>
      </p:sp>
      <p:sp>
        <p:nvSpPr>
          <p:cNvPr id="2" name="Content Placeholder 1"/>
          <p:cNvSpPr>
            <a:spLocks noGrp="1"/>
          </p:cNvSpPr>
          <p:nvPr>
            <p:ph idx="1"/>
          </p:nvPr>
        </p:nvSpPr>
        <p:spPr/>
        <p:txBody>
          <a:bodyPr/>
          <a:lstStyle/>
          <a:p>
            <a:pPr marL="0" indent="0">
              <a:lnSpc>
                <a:spcPct val="90000"/>
              </a:lnSpc>
              <a:spcBef>
                <a:spcPct val="60000"/>
              </a:spcBef>
              <a:buNone/>
              <a:defRPr/>
            </a:pPr>
            <a:r>
              <a:rPr lang="en-US" dirty="0"/>
              <a:t>Assume that Nelson issues 100 shares of </a:t>
            </a:r>
            <a:r>
              <a:rPr lang="en-US" dirty="0" smtClean="0"/>
              <a:t>7% </a:t>
            </a:r>
            <a:r>
              <a:rPr lang="en-US" dirty="0"/>
              <a:t>cumulative preferred stock with a stated value of $10 per share at a price of $22 per </a:t>
            </a:r>
            <a:r>
              <a:rPr lang="en-US" dirty="0" smtClean="0"/>
              <a:t>share. Let’s </a:t>
            </a:r>
            <a:r>
              <a:rPr lang="en-US" dirty="0"/>
              <a:t>record this transaction. </a:t>
            </a:r>
          </a:p>
          <a:p>
            <a:pPr>
              <a:defRPr/>
            </a:pPr>
            <a:r>
              <a:rPr lang="en-US" dirty="0">
                <a:ea typeface="Tahoma" panose="020B0604030504040204" pitchFamily="34" charset="0"/>
                <a:cs typeface="Tahoma" panose="020B0604030504040204" pitchFamily="34" charset="0"/>
              </a:rPr>
              <a:t>Cash Amount: </a:t>
            </a:r>
            <a:r>
              <a:rPr lang="en-US" b="1" dirty="0">
                <a:solidFill>
                  <a:schemeClr val="bg2"/>
                </a:solidFill>
                <a:ea typeface="Tahoma" panose="020B0604030504040204" pitchFamily="34" charset="0"/>
                <a:cs typeface="Tahoma" panose="020B0604030504040204" pitchFamily="34" charset="0"/>
              </a:rPr>
              <a:t>100 shares </a:t>
            </a:r>
            <a:r>
              <a:rPr lang="en-US" b="1" dirty="0" smtClean="0">
                <a:solidFill>
                  <a:schemeClr val="bg2"/>
                </a:solidFill>
                <a:ea typeface="Tahoma" panose="020B0604030504040204" pitchFamily="34" charset="0"/>
                <a:cs typeface="Tahoma" panose="020B0604030504040204" pitchFamily="34" charset="0"/>
              </a:rPr>
              <a:t>× </a:t>
            </a:r>
            <a:r>
              <a:rPr lang="en-US" b="1" dirty="0">
                <a:solidFill>
                  <a:schemeClr val="bg2"/>
                </a:solidFill>
                <a:ea typeface="Tahoma" panose="020B0604030504040204" pitchFamily="34" charset="0"/>
                <a:cs typeface="Tahoma" panose="020B0604030504040204" pitchFamily="34" charset="0"/>
              </a:rPr>
              <a:t>$22 per share = $2,200</a:t>
            </a:r>
          </a:p>
          <a:p>
            <a:pPr>
              <a:defRPr/>
            </a:pPr>
            <a:r>
              <a:rPr lang="en-US" dirty="0">
                <a:ea typeface="Tahoma" panose="020B0604030504040204" pitchFamily="34" charset="0"/>
                <a:cs typeface="Tahoma" panose="020B0604030504040204" pitchFamily="34" charset="0"/>
              </a:rPr>
              <a:t>Preferred Stock Amount: </a:t>
            </a:r>
            <a:r>
              <a:rPr lang="en-US" b="1" dirty="0">
                <a:solidFill>
                  <a:srgbClr val="C30C20"/>
                </a:solidFill>
                <a:ea typeface="Tahoma" panose="020B0604030504040204" pitchFamily="34" charset="0"/>
                <a:cs typeface="Tahoma" panose="020B0604030504040204" pitchFamily="34" charset="0"/>
              </a:rPr>
              <a:t>100 shares </a:t>
            </a:r>
            <a:r>
              <a:rPr lang="en-US" b="1" dirty="0" smtClean="0">
                <a:solidFill>
                  <a:srgbClr val="C30C20"/>
                </a:solidFill>
                <a:ea typeface="Tahoma" panose="020B0604030504040204" pitchFamily="34" charset="0"/>
                <a:cs typeface="Tahoma" panose="020B0604030504040204" pitchFamily="34" charset="0"/>
              </a:rPr>
              <a:t>× </a:t>
            </a:r>
            <a:r>
              <a:rPr lang="en-US" b="1" dirty="0">
                <a:solidFill>
                  <a:srgbClr val="C30C20"/>
                </a:solidFill>
                <a:ea typeface="Tahoma" panose="020B0604030504040204" pitchFamily="34" charset="0"/>
                <a:cs typeface="Tahoma" panose="020B0604030504040204" pitchFamily="34" charset="0"/>
              </a:rPr>
              <a:t>$10 par value = $1,000</a:t>
            </a:r>
          </a:p>
          <a:p>
            <a:pPr>
              <a:defRPr/>
            </a:pPr>
            <a:r>
              <a:rPr lang="en-US" dirty="0">
                <a:ea typeface="Tahoma" panose="020B0604030504040204" pitchFamily="34" charset="0"/>
                <a:cs typeface="Tahoma" panose="020B0604030504040204" pitchFamily="34" charset="0"/>
              </a:rPr>
              <a:t>Paid In Capital: </a:t>
            </a:r>
            <a:r>
              <a:rPr lang="en-US" b="1" dirty="0">
                <a:solidFill>
                  <a:srgbClr val="C30C20"/>
                </a:solidFill>
                <a:ea typeface="Tahoma" panose="020B0604030504040204" pitchFamily="34" charset="0"/>
                <a:cs typeface="Tahoma" panose="020B0604030504040204" pitchFamily="34" charset="0"/>
              </a:rPr>
              <a:t>$2,200 </a:t>
            </a:r>
            <a:r>
              <a:rPr lang="en-US" b="1" dirty="0" smtClean="0">
                <a:solidFill>
                  <a:srgbClr val="C30C20"/>
                </a:solidFill>
                <a:ea typeface="Tahoma" panose="020B0604030504040204" pitchFamily="34" charset="0"/>
                <a:cs typeface="Tahoma" panose="020B0604030504040204" pitchFamily="34" charset="0"/>
              </a:rPr>
              <a:t>− </a:t>
            </a:r>
            <a:r>
              <a:rPr lang="en-US" b="1" dirty="0">
                <a:solidFill>
                  <a:srgbClr val="C30C20"/>
                </a:solidFill>
                <a:ea typeface="Tahoma" panose="020B0604030504040204" pitchFamily="34" charset="0"/>
                <a:cs typeface="Tahoma" panose="020B0604030504040204" pitchFamily="34" charset="0"/>
              </a:rPr>
              <a:t>$1,000 = $1,200 </a:t>
            </a:r>
          </a:p>
          <a:p>
            <a:endParaRPr lang="en-US" dirty="0"/>
          </a:p>
        </p:txBody>
      </p:sp>
      <p:sp>
        <p:nvSpPr>
          <p:cNvPr id="4" name="Text Placeholder 3"/>
          <p:cNvSpPr>
            <a:spLocks noGrp="1"/>
          </p:cNvSpPr>
          <p:nvPr>
            <p:ph type="body" sz="quarter" idx="12"/>
          </p:nvPr>
        </p:nvSpPr>
        <p:spPr/>
        <p:txBody>
          <a:bodyPr/>
          <a:lstStyle/>
          <a:p>
            <a:endParaRPr lang="en-US" dirty="0"/>
          </a:p>
        </p:txBody>
      </p:sp>
      <p:sp>
        <p:nvSpPr>
          <p:cNvPr id="50178"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E181C592-9CB6-4767-AAFF-C18801F70F3D}" type="slidenum">
              <a:rPr lang="en-US" smtClean="0">
                <a:solidFill>
                  <a:schemeClr val="bg1"/>
                </a:solidFill>
                <a:cs typeface="Arial" charset="0"/>
              </a:rPr>
              <a:pPr/>
              <a:t>23</a:t>
            </a:fld>
            <a:endParaRPr lang="en-US" dirty="0">
              <a:solidFill>
                <a:schemeClr val="bg1"/>
              </a:solidFill>
              <a:cs typeface="Arial" charset="0"/>
            </a:endParaRPr>
          </a:p>
        </p:txBody>
      </p:sp>
      <p:graphicFrame>
        <p:nvGraphicFramePr>
          <p:cNvPr id="9" name="Table 8">
            <a:extLst>
              <a:ext uri="{FF2B5EF4-FFF2-40B4-BE49-F238E27FC236}">
                <a16:creationId xmlns:a16="http://schemas.microsoft.com/office/drawing/2014/main" xmlns="" id="{7AC76BFA-81BE-4B65-B825-74C26085190E}"/>
              </a:ext>
            </a:extLst>
          </p:cNvPr>
          <p:cNvGraphicFramePr>
            <a:graphicFrameLocks noGrp="1"/>
          </p:cNvGraphicFramePr>
          <p:nvPr>
            <p:extLst>
              <p:ext uri="{D42A27DB-BD31-4B8C-83A1-F6EECF244321}">
                <p14:modId xmlns:p14="http://schemas.microsoft.com/office/powerpoint/2010/main" val="2475404039"/>
              </p:ext>
            </p:extLst>
          </p:nvPr>
        </p:nvGraphicFramePr>
        <p:xfrm>
          <a:off x="228600" y="4267200"/>
          <a:ext cx="8520191" cy="1520237"/>
        </p:xfrm>
        <a:graphic>
          <a:graphicData uri="http://schemas.openxmlformats.org/drawingml/2006/table">
            <a:tbl>
              <a:tblPr>
                <a:tableStyleId>{5C22544A-7EE6-4342-B048-85BDC9FD1C3A}</a:tableStyleId>
              </a:tblPr>
              <a:tblGrid>
                <a:gridCol w="112108">
                  <a:extLst>
                    <a:ext uri="{9D8B030D-6E8A-4147-A177-3AD203B41FA5}">
                      <a16:colId xmlns:a16="http://schemas.microsoft.com/office/drawing/2014/main" xmlns="" val="119357301"/>
                    </a:ext>
                  </a:extLst>
                </a:gridCol>
                <a:gridCol w="5255613">
                  <a:extLst>
                    <a:ext uri="{9D8B030D-6E8A-4147-A177-3AD203B41FA5}">
                      <a16:colId xmlns:a16="http://schemas.microsoft.com/office/drawing/2014/main" xmlns="" val="2170809857"/>
                    </a:ext>
                  </a:extLst>
                </a:gridCol>
                <a:gridCol w="170404">
                  <a:extLst>
                    <a:ext uri="{9D8B030D-6E8A-4147-A177-3AD203B41FA5}">
                      <a16:colId xmlns:a16="http://schemas.microsoft.com/office/drawing/2014/main" xmlns="" val="746245963"/>
                    </a:ext>
                  </a:extLst>
                </a:gridCol>
                <a:gridCol w="1226532">
                  <a:extLst>
                    <a:ext uri="{9D8B030D-6E8A-4147-A177-3AD203B41FA5}">
                      <a16:colId xmlns:a16="http://schemas.microsoft.com/office/drawing/2014/main" xmlns="" val="1923230473"/>
                    </a:ext>
                  </a:extLst>
                </a:gridCol>
                <a:gridCol w="141862">
                  <a:extLst>
                    <a:ext uri="{9D8B030D-6E8A-4147-A177-3AD203B41FA5}">
                      <a16:colId xmlns:a16="http://schemas.microsoft.com/office/drawing/2014/main" xmlns="" val="9718133"/>
                    </a:ext>
                  </a:extLst>
                </a:gridCol>
                <a:gridCol w="1613672">
                  <a:extLst>
                    <a:ext uri="{9D8B030D-6E8A-4147-A177-3AD203B41FA5}">
                      <a16:colId xmlns:a16="http://schemas.microsoft.com/office/drawing/2014/main" xmlns="" val="1405398356"/>
                    </a:ext>
                  </a:extLst>
                </a:gridCol>
              </a:tblGrid>
              <a:tr h="357112">
                <a:tc>
                  <a:txBody>
                    <a:bodyPr/>
                    <a:lstStyle/>
                    <a:p>
                      <a:pPr algn="l"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3362839657"/>
                  </a:ext>
                </a:extLst>
              </a:tr>
              <a:tr h="337899">
                <a:tc>
                  <a:txBody>
                    <a:bodyPr/>
                    <a:lstStyle/>
                    <a:p>
                      <a:pPr algn="l" fontAlgn="b"/>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500" u="none" strike="noStrike" dirty="0">
                          <a:solidFill>
                            <a:schemeClr val="tx1"/>
                          </a:solidFill>
                          <a:effectLst/>
                          <a:latin typeface="+mn-lt"/>
                          <a:ea typeface="Tahoma" panose="020B0604030504040204" pitchFamily="34" charset="0"/>
                          <a:cs typeface="Tahoma" panose="020B0604030504040204" pitchFamily="34" charset="0"/>
                        </a:rPr>
                        <a:t>Cash</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500" u="none" strike="noStrike" dirty="0">
                          <a:solidFill>
                            <a:schemeClr val="tx1"/>
                          </a:solidFill>
                          <a:effectLst/>
                          <a:latin typeface="+mn-lt"/>
                          <a:ea typeface="Tahoma" panose="020B0604030504040204" pitchFamily="34" charset="0"/>
                          <a:cs typeface="Tahoma" panose="020B0604030504040204" pitchFamily="34" charset="0"/>
                        </a:rPr>
                        <a:t>2,200</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77048506"/>
                  </a:ext>
                </a:extLst>
              </a:tr>
              <a:tr h="412613">
                <a:tc>
                  <a:txBody>
                    <a:bodyPr/>
                    <a:lstStyle/>
                    <a:p>
                      <a:pPr algn="l" fontAlgn="b"/>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500" b="0" i="0" u="none" strike="noStrike" dirty="0">
                          <a:solidFill>
                            <a:schemeClr val="tx1"/>
                          </a:solidFill>
                          <a:effectLst/>
                          <a:latin typeface="+mn-lt"/>
                          <a:ea typeface="Tahoma" panose="020B0604030504040204" pitchFamily="34" charset="0"/>
                          <a:cs typeface="Tahoma" panose="020B0604030504040204" pitchFamily="34" charset="0"/>
                        </a:rPr>
                        <a:t>       Preferred Stock, $10 Stated Value Par</a:t>
                      </a: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5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5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5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500" b="0" i="0" u="none" strike="noStrike" dirty="0">
                          <a:solidFill>
                            <a:schemeClr val="tx1"/>
                          </a:solidFill>
                          <a:effectLst/>
                          <a:latin typeface="+mn-lt"/>
                          <a:ea typeface="Tahoma" panose="020B0604030504040204" pitchFamily="34" charset="0"/>
                          <a:cs typeface="Tahoma" panose="020B0604030504040204" pitchFamily="34" charset="0"/>
                        </a:rPr>
                        <a:t>1,000</a:t>
                      </a: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20988451"/>
                  </a:ext>
                </a:extLst>
              </a:tr>
              <a:tr h="412613">
                <a:tc>
                  <a:txBody>
                    <a:bodyPr/>
                    <a:lstStyle/>
                    <a:p>
                      <a:pPr algn="l" fontAlgn="b"/>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500" b="0" i="0" u="none" strike="noStrike" dirty="0">
                          <a:solidFill>
                            <a:schemeClr val="tx1"/>
                          </a:solidFill>
                          <a:effectLst/>
                          <a:latin typeface="+mn-lt"/>
                          <a:ea typeface="Tahoma" panose="020B0604030504040204" pitchFamily="34" charset="0"/>
                          <a:cs typeface="Tahoma" panose="020B0604030504040204" pitchFamily="34" charset="0"/>
                        </a:rPr>
                        <a:t>        Paid-in Capital in Excess of Par, Preferred</a:t>
                      </a: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5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5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5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500" b="0" i="0" u="none" strike="noStrike" dirty="0">
                          <a:solidFill>
                            <a:schemeClr val="tx1"/>
                          </a:solidFill>
                          <a:effectLst/>
                          <a:latin typeface="+mn-lt"/>
                          <a:ea typeface="Tahoma" panose="020B0604030504040204" pitchFamily="34" charset="0"/>
                          <a:cs typeface="Tahoma" panose="020B0604030504040204" pitchFamily="34" charset="0"/>
                        </a:rPr>
                        <a:t>1,200</a:t>
                      </a:r>
                    </a:p>
                  </a:txBody>
                  <a:tcPr marL="10650" marR="10650" marT="1065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67618029"/>
                  </a:ext>
                </a:extLst>
              </a:tr>
            </a:tbl>
          </a:graphicData>
        </a:graphic>
      </p:graphicFrame>
    </p:spTree>
    <p:extLst>
      <p:ext uri="{BB962C8B-B14F-4D97-AF65-F5344CB8AC3E}">
        <p14:creationId xmlns:p14="http://schemas.microsoft.com/office/powerpoint/2010/main" val="3322356323"/>
      </p:ext>
    </p:extLst>
  </p:cSld>
  <p:clrMapOvr>
    <a:masterClrMapping/>
  </p:clrMapOvr>
  <p:transition xmlns:p14="http://schemas.microsoft.com/office/powerpoint/2010/mai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Stock Issued with No Par Value</a:t>
            </a:r>
          </a:p>
        </p:txBody>
      </p:sp>
      <p:sp>
        <p:nvSpPr>
          <p:cNvPr id="2" name="Content Placeholder 1"/>
          <p:cNvSpPr>
            <a:spLocks noGrp="1"/>
          </p:cNvSpPr>
          <p:nvPr>
            <p:ph idx="1"/>
          </p:nvPr>
        </p:nvSpPr>
        <p:spPr/>
        <p:txBody>
          <a:bodyPr/>
          <a:lstStyle/>
          <a:p>
            <a:pPr marL="0" indent="0">
              <a:lnSpc>
                <a:spcPct val="90000"/>
              </a:lnSpc>
              <a:spcBef>
                <a:spcPct val="60000"/>
              </a:spcBef>
              <a:buNone/>
              <a:defRPr/>
            </a:pPr>
            <a:r>
              <a:rPr lang="en-US" dirty="0"/>
              <a:t>Assume that Nelson issues 100 shares of </a:t>
            </a:r>
            <a:r>
              <a:rPr lang="en-US" dirty="0" smtClean="0"/>
              <a:t>no par </a:t>
            </a:r>
            <a:r>
              <a:rPr lang="en-US" dirty="0"/>
              <a:t>common stock at a price of $22 per </a:t>
            </a:r>
            <a:r>
              <a:rPr lang="en-US" dirty="0" smtClean="0"/>
              <a:t>share. Let’s </a:t>
            </a:r>
            <a:r>
              <a:rPr lang="en-US" dirty="0"/>
              <a:t>record this transaction. </a:t>
            </a:r>
          </a:p>
          <a:p>
            <a:r>
              <a:rPr lang="en-US" dirty="0">
                <a:ea typeface="Tahoma" panose="020B0604030504040204" pitchFamily="34" charset="0"/>
                <a:cs typeface="Tahoma" panose="020B0604030504040204" pitchFamily="34" charset="0"/>
              </a:rPr>
              <a:t>Cash and No Par Amount</a:t>
            </a:r>
            <a:r>
              <a:rPr lang="en-US" dirty="0" smtClean="0">
                <a:ea typeface="Tahoma" panose="020B0604030504040204" pitchFamily="34" charset="0"/>
                <a:cs typeface="Tahoma" panose="020B0604030504040204" pitchFamily="34" charset="0"/>
              </a:rPr>
              <a:t>: </a:t>
            </a:r>
          </a:p>
          <a:p>
            <a:pPr marL="0" indent="0">
              <a:buNone/>
            </a:pPr>
            <a:r>
              <a:rPr lang="en-US" b="1" dirty="0">
                <a:solidFill>
                  <a:srgbClr val="C30C20"/>
                </a:solidFill>
                <a:ea typeface="Tahoma" panose="020B0604030504040204" pitchFamily="34" charset="0"/>
                <a:cs typeface="Tahoma" panose="020B0604030504040204" pitchFamily="34" charset="0"/>
              </a:rPr>
              <a:t> </a:t>
            </a:r>
            <a:r>
              <a:rPr lang="en-US" b="1" dirty="0" smtClean="0">
                <a:solidFill>
                  <a:srgbClr val="C30C20"/>
                </a:solidFill>
                <a:ea typeface="Tahoma" panose="020B0604030504040204" pitchFamily="34" charset="0"/>
                <a:cs typeface="Tahoma" panose="020B0604030504040204" pitchFamily="34" charset="0"/>
              </a:rPr>
              <a:t>    100 </a:t>
            </a:r>
            <a:r>
              <a:rPr lang="en-US" b="1" dirty="0">
                <a:solidFill>
                  <a:srgbClr val="C30C20"/>
                </a:solidFill>
                <a:ea typeface="Tahoma" panose="020B0604030504040204" pitchFamily="34" charset="0"/>
                <a:cs typeface="Tahoma" panose="020B0604030504040204" pitchFamily="34" charset="0"/>
              </a:rPr>
              <a:t>shares </a:t>
            </a:r>
            <a:r>
              <a:rPr lang="en-US" b="1" dirty="0" smtClean="0">
                <a:solidFill>
                  <a:srgbClr val="C30C20"/>
                </a:solidFill>
                <a:ea typeface="Tahoma" panose="020B0604030504040204" pitchFamily="34" charset="0"/>
                <a:cs typeface="Tahoma" panose="020B0604030504040204" pitchFamily="34" charset="0"/>
              </a:rPr>
              <a:t>× </a:t>
            </a:r>
            <a:r>
              <a:rPr lang="en-US" b="1" dirty="0">
                <a:solidFill>
                  <a:srgbClr val="C30C20"/>
                </a:solidFill>
                <a:ea typeface="Tahoma" panose="020B0604030504040204" pitchFamily="34" charset="0"/>
                <a:cs typeface="Tahoma" panose="020B0604030504040204" pitchFamily="34" charset="0"/>
              </a:rPr>
              <a:t>$22 per share = $</a:t>
            </a:r>
            <a:r>
              <a:rPr lang="en-US" b="1" dirty="0" smtClean="0">
                <a:solidFill>
                  <a:srgbClr val="C30C20"/>
                </a:solidFill>
                <a:ea typeface="Tahoma" panose="020B0604030504040204" pitchFamily="34" charset="0"/>
                <a:cs typeface="Tahoma" panose="020B0604030504040204" pitchFamily="34" charset="0"/>
              </a:rPr>
              <a:t>2,200</a:t>
            </a:r>
            <a:endParaRPr lang="en-US" b="1" dirty="0">
              <a:solidFill>
                <a:srgbClr val="C30C20"/>
              </a:solidFill>
              <a:ea typeface="Tahoma" panose="020B0604030504040204" pitchFamily="34" charset="0"/>
              <a:cs typeface="Tahoma" panose="020B0604030504040204" pitchFamily="34" charset="0"/>
            </a:endParaRPr>
          </a:p>
        </p:txBody>
      </p:sp>
      <p:sp>
        <p:nvSpPr>
          <p:cNvPr id="4" name="Text Placeholder 3"/>
          <p:cNvSpPr>
            <a:spLocks noGrp="1"/>
          </p:cNvSpPr>
          <p:nvPr>
            <p:ph type="body" sz="quarter" idx="12"/>
          </p:nvPr>
        </p:nvSpPr>
        <p:spPr/>
        <p:txBody>
          <a:bodyPr/>
          <a:lstStyle/>
          <a:p>
            <a:endParaRPr lang="en-US" dirty="0"/>
          </a:p>
        </p:txBody>
      </p:sp>
      <p:sp>
        <p:nvSpPr>
          <p:cNvPr id="50178"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E181C592-9CB6-4767-AAFF-C18801F70F3D}" type="slidenum">
              <a:rPr lang="en-US" smtClean="0">
                <a:solidFill>
                  <a:schemeClr val="bg1"/>
                </a:solidFill>
                <a:cs typeface="Arial" charset="0"/>
              </a:rPr>
              <a:pPr/>
              <a:t>24</a:t>
            </a:fld>
            <a:endParaRPr lang="en-US" dirty="0">
              <a:solidFill>
                <a:schemeClr val="bg1"/>
              </a:solidFill>
              <a:cs typeface="Arial" charset="0"/>
            </a:endParaRPr>
          </a:p>
        </p:txBody>
      </p:sp>
      <p:graphicFrame>
        <p:nvGraphicFramePr>
          <p:cNvPr id="9" name="Table 8">
            <a:extLst>
              <a:ext uri="{FF2B5EF4-FFF2-40B4-BE49-F238E27FC236}">
                <a16:creationId xmlns:a16="http://schemas.microsoft.com/office/drawing/2014/main" xmlns="" id="{7AC76BFA-81BE-4B65-B825-74C26085190E}"/>
              </a:ext>
            </a:extLst>
          </p:cNvPr>
          <p:cNvGraphicFramePr>
            <a:graphicFrameLocks noGrp="1"/>
          </p:cNvGraphicFramePr>
          <p:nvPr>
            <p:extLst>
              <p:ext uri="{D42A27DB-BD31-4B8C-83A1-F6EECF244321}">
                <p14:modId xmlns:p14="http://schemas.microsoft.com/office/powerpoint/2010/main" val="519330521"/>
              </p:ext>
            </p:extLst>
          </p:nvPr>
        </p:nvGraphicFramePr>
        <p:xfrm>
          <a:off x="152400" y="3657600"/>
          <a:ext cx="8792307" cy="1143000"/>
        </p:xfrm>
        <a:graphic>
          <a:graphicData uri="http://schemas.openxmlformats.org/drawingml/2006/table">
            <a:tbl>
              <a:tblPr>
                <a:tableStyleId>{5C22544A-7EE6-4342-B048-85BDC9FD1C3A}</a:tableStyleId>
              </a:tblPr>
              <a:tblGrid>
                <a:gridCol w="115688">
                  <a:extLst>
                    <a:ext uri="{9D8B030D-6E8A-4147-A177-3AD203B41FA5}">
                      <a16:colId xmlns:a16="http://schemas.microsoft.com/office/drawing/2014/main" xmlns="" val="119357301"/>
                    </a:ext>
                  </a:extLst>
                </a:gridCol>
                <a:gridCol w="5423466">
                  <a:extLst>
                    <a:ext uri="{9D8B030D-6E8A-4147-A177-3AD203B41FA5}">
                      <a16:colId xmlns:a16="http://schemas.microsoft.com/office/drawing/2014/main" xmlns="" val="2170809857"/>
                    </a:ext>
                  </a:extLst>
                </a:gridCol>
                <a:gridCol w="175846">
                  <a:extLst>
                    <a:ext uri="{9D8B030D-6E8A-4147-A177-3AD203B41FA5}">
                      <a16:colId xmlns:a16="http://schemas.microsoft.com/office/drawing/2014/main" xmlns="" val="746245963"/>
                    </a:ext>
                  </a:extLst>
                </a:gridCol>
                <a:gridCol w="1265705">
                  <a:extLst>
                    <a:ext uri="{9D8B030D-6E8A-4147-A177-3AD203B41FA5}">
                      <a16:colId xmlns:a16="http://schemas.microsoft.com/office/drawing/2014/main" xmlns="" val="1923230473"/>
                    </a:ext>
                  </a:extLst>
                </a:gridCol>
                <a:gridCol w="146393">
                  <a:extLst>
                    <a:ext uri="{9D8B030D-6E8A-4147-A177-3AD203B41FA5}">
                      <a16:colId xmlns:a16="http://schemas.microsoft.com/office/drawing/2014/main" xmlns="" val="9718133"/>
                    </a:ext>
                  </a:extLst>
                </a:gridCol>
                <a:gridCol w="1665209">
                  <a:extLst>
                    <a:ext uri="{9D8B030D-6E8A-4147-A177-3AD203B41FA5}">
                      <a16:colId xmlns:a16="http://schemas.microsoft.com/office/drawing/2014/main" xmlns="" val="1405398356"/>
                    </a:ext>
                  </a:extLst>
                </a:gridCol>
              </a:tblGrid>
              <a:tr h="368518">
                <a:tc>
                  <a:txBody>
                    <a:bodyPr/>
                    <a:lstStyle/>
                    <a:p>
                      <a:pPr algn="l"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3362839657"/>
                  </a:ext>
                </a:extLst>
              </a:tr>
              <a:tr h="348691">
                <a:tc>
                  <a:txBody>
                    <a:bodyPr/>
                    <a:lstStyle/>
                    <a:p>
                      <a:pPr algn="l" fontAlgn="b"/>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600" u="none" strike="noStrike" dirty="0">
                          <a:solidFill>
                            <a:schemeClr val="tx1"/>
                          </a:solidFill>
                          <a:effectLst/>
                          <a:latin typeface="+mn-lt"/>
                          <a:ea typeface="Tahoma" panose="020B0604030504040204" pitchFamily="34" charset="0"/>
                          <a:cs typeface="Tahoma" panose="020B0604030504040204" pitchFamily="34" charset="0"/>
                        </a:rPr>
                        <a:t>Cash</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600" u="none" strike="noStrike" dirty="0">
                          <a:solidFill>
                            <a:schemeClr val="tx1"/>
                          </a:solidFill>
                          <a:effectLst/>
                          <a:latin typeface="+mn-lt"/>
                          <a:ea typeface="Tahoma" panose="020B0604030504040204" pitchFamily="34" charset="0"/>
                          <a:cs typeface="Tahoma" panose="020B0604030504040204" pitchFamily="34" charset="0"/>
                        </a:rPr>
                        <a:t>2,200</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600" u="none" strike="noStrike" dirty="0">
                          <a:solidFill>
                            <a:schemeClr val="tx1"/>
                          </a:solidFill>
                          <a:effectLst/>
                          <a:latin typeface="+mn-lt"/>
                          <a:ea typeface="Tahoma" panose="020B0604030504040204" pitchFamily="34" charset="0"/>
                          <a:cs typeface="Tahoma" panose="020B0604030504040204" pitchFamily="34" charset="0"/>
                        </a:rPr>
                        <a:t> </a:t>
                      </a:r>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77048506"/>
                  </a:ext>
                </a:extLst>
              </a:tr>
              <a:tr h="425791">
                <a:tc>
                  <a:txBody>
                    <a:bodyPr/>
                    <a:lstStyle/>
                    <a:p>
                      <a:pPr algn="l" fontAlgn="b"/>
                      <a:endParaRPr lang="en-US" sz="16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chemeClr val="tx1"/>
                          </a:solidFill>
                          <a:effectLst/>
                          <a:latin typeface="+mn-lt"/>
                          <a:ea typeface="Tahoma" panose="020B0604030504040204" pitchFamily="34" charset="0"/>
                          <a:cs typeface="Tahoma" panose="020B0604030504040204" pitchFamily="34" charset="0"/>
                        </a:rPr>
                        <a:t>        Common Stock, $10 No Par</a:t>
                      </a: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chemeClr val="tx1"/>
                          </a:solidFill>
                          <a:effectLst/>
                          <a:latin typeface="+mn-lt"/>
                          <a:ea typeface="Tahoma" panose="020B0604030504040204" pitchFamily="34" charset="0"/>
                          <a:cs typeface="Tahoma" panose="020B0604030504040204" pitchFamily="34" charset="0"/>
                        </a:rPr>
                        <a:t>2,200</a:t>
                      </a:r>
                    </a:p>
                  </a:txBody>
                  <a:tcPr marL="10990" marR="10990" marT="1099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20988451"/>
                  </a:ext>
                </a:extLst>
              </a:tr>
            </a:tbl>
          </a:graphicData>
        </a:graphic>
      </p:graphicFrame>
    </p:spTree>
    <p:extLst>
      <p:ext uri="{BB962C8B-B14F-4D97-AF65-F5344CB8AC3E}">
        <p14:creationId xmlns:p14="http://schemas.microsoft.com/office/powerpoint/2010/main" val="253282926"/>
      </p:ext>
    </p:extLst>
  </p:cSld>
  <p:clrMapOvr>
    <a:masterClrMapping/>
  </p:clrMapOvr>
  <p:transition xmlns:p14="http://schemas.microsoft.com/office/powerpoint/2010/mai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z="3000" b="1" dirty="0">
                <a:ea typeface="Tahoma" panose="020B0604030504040204" pitchFamily="34" charset="0"/>
                <a:cs typeface="Tahoma" panose="020B0604030504040204" pitchFamily="34" charset="0"/>
              </a:rPr>
              <a:t>Exhibit 11.4: Financial Statement Presentation</a:t>
            </a:r>
          </a:p>
        </p:txBody>
      </p:sp>
      <p:sp>
        <p:nvSpPr>
          <p:cNvPr id="5" name="Text Placeholder 4"/>
          <p:cNvSpPr>
            <a:spLocks noGrp="1"/>
          </p:cNvSpPr>
          <p:nvPr>
            <p:ph type="body" sz="quarter" idx="12"/>
          </p:nvPr>
        </p:nvSpPr>
        <p:spPr/>
        <p:txBody>
          <a:bodyPr/>
          <a:lstStyle/>
          <a:p>
            <a:endParaRPr lang="en-US" dirty="0"/>
          </a:p>
        </p:txBody>
      </p:sp>
      <p:sp>
        <p:nvSpPr>
          <p:cNvPr id="50178"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E181C592-9CB6-4767-AAFF-C18801F70F3D}" type="slidenum">
              <a:rPr lang="en-US" smtClean="0">
                <a:solidFill>
                  <a:schemeClr val="bg1"/>
                </a:solidFill>
                <a:cs typeface="Arial" charset="0"/>
              </a:rPr>
              <a:pPr/>
              <a:t>25</a:t>
            </a:fld>
            <a:endParaRPr lang="en-US" dirty="0">
              <a:solidFill>
                <a:schemeClr val="bg1"/>
              </a:solidFill>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56757652"/>
              </p:ext>
            </p:extLst>
          </p:nvPr>
        </p:nvGraphicFramePr>
        <p:xfrm>
          <a:off x="1865613" y="838200"/>
          <a:ext cx="6327174" cy="4883947"/>
        </p:xfrm>
        <a:graphic>
          <a:graphicData uri="http://schemas.openxmlformats.org/drawingml/2006/table">
            <a:tbl>
              <a:tblPr firstRow="1" firstCol="1" bandRow="1"/>
              <a:tblGrid>
                <a:gridCol w="5152757"/>
                <a:gridCol w="1174417"/>
              </a:tblGrid>
              <a:tr h="619016">
                <a:tc gridSpan="2">
                  <a:txBody>
                    <a:bodyPr/>
                    <a:lstStyle/>
                    <a:p>
                      <a:pPr marL="0" marR="0" algn="ctr">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NELSON INCORPORATED</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Balance Sheet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As of December 31, Year 1</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r>
              <a:tr h="207970">
                <a:tc gridSpan="2">
                  <a:txBody>
                    <a:bodyPr/>
                    <a:lstStyle/>
                    <a:p>
                      <a:pPr marL="0" marR="0" algn="ctr">
                        <a:lnSpc>
                          <a:spcPct val="107000"/>
                        </a:lnSpc>
                        <a:spcBef>
                          <a:spcPts val="0"/>
                        </a:spcBef>
                        <a:spcAft>
                          <a:spcPts val="0"/>
                        </a:spcAft>
                      </a:pPr>
                      <a:r>
                        <a:rPr lang="en-US" sz="1300" b="1" dirty="0">
                          <a:solidFill>
                            <a:srgbClr val="FFFFFF"/>
                          </a:solidFill>
                          <a:effectLst/>
                          <a:latin typeface="+mn-lt"/>
                          <a:ea typeface="Times New Roman" panose="02020603050405020304" pitchFamily="18" charset="0"/>
                          <a:cs typeface="Times New Roman" panose="02020603050405020304" pitchFamily="18" charset="0"/>
                        </a:rPr>
                        <a:t>Assets</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tr>
              <a:tr h="207970">
                <a:tc>
                  <a:txBody>
                    <a:bodyPr/>
                    <a:lstStyle/>
                    <a:p>
                      <a:pPr marL="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Assets</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207970">
                <a:tc>
                  <a:txBody>
                    <a:bodyPr/>
                    <a:lstStyle/>
                    <a:p>
                      <a:pPr marL="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     Cash</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c>
                  <a:txBody>
                    <a:bodyPr/>
                    <a:lstStyle/>
                    <a:p>
                      <a:pPr marL="0" marR="0" algn="r">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$15,350</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BE4D5"/>
                    </a:solidFill>
                  </a:tcPr>
                </a:tc>
              </a:tr>
              <a:tr h="207970">
                <a:tc>
                  <a:txBody>
                    <a:bodyPr/>
                    <a:lstStyle/>
                    <a:p>
                      <a:pPr marL="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      Total Assets</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$15,350</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207970">
                <a:tc gridSpan="2">
                  <a:txBody>
                    <a:bodyPr/>
                    <a:lstStyle/>
                    <a:p>
                      <a:pPr marL="0" marR="0" algn="ctr">
                        <a:lnSpc>
                          <a:spcPct val="107000"/>
                        </a:lnSpc>
                        <a:spcBef>
                          <a:spcPts val="0"/>
                        </a:spcBef>
                        <a:spcAft>
                          <a:spcPts val="0"/>
                        </a:spcAft>
                      </a:pPr>
                      <a:r>
                        <a:rPr lang="en-US" sz="1300" b="1" dirty="0">
                          <a:solidFill>
                            <a:srgbClr val="FFFFFF"/>
                          </a:solidFill>
                          <a:effectLst/>
                          <a:latin typeface="+mn-lt"/>
                          <a:ea typeface="Times New Roman" panose="02020603050405020304" pitchFamily="18" charset="0"/>
                          <a:cs typeface="Times New Roman" panose="02020603050405020304" pitchFamily="18" charset="0"/>
                        </a:rPr>
                        <a:t>Liabilities and Stockholders’ Equity</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tr>
              <a:tr h="207970">
                <a:tc>
                  <a:txBody>
                    <a:bodyPr/>
                    <a:lstStyle/>
                    <a:p>
                      <a:pPr marL="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Stockholders’ Equity </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409578">
                <a:tc>
                  <a:txBody>
                    <a:bodyPr/>
                    <a:lstStyle/>
                    <a:p>
                      <a:pPr marL="22860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Preferred Stock, $10 stated value, 7% cumulative, 300 shares authorized, 100 issued and outstanding</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c>
                  <a:txBody>
                    <a:bodyPr/>
                    <a:lstStyle/>
                    <a:p>
                      <a:pPr marL="0" marR="0" algn="r">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$1,000</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r>
              <a:tr h="409578">
                <a:tc>
                  <a:txBody>
                    <a:bodyPr/>
                    <a:lstStyle/>
                    <a:p>
                      <a:pPr marL="22860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Common Stock, $10 par value, 250 shares authorized, 100 shares issued and outstanding</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1,000</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409578">
                <a:tc>
                  <a:txBody>
                    <a:bodyPr/>
                    <a:lstStyle/>
                    <a:p>
                      <a:pPr marL="22860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Common Stock, class B, $20 par value, 400 shares authorized, 150 shares issued and outstanding</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3,000</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409578">
                <a:tc>
                  <a:txBody>
                    <a:bodyPr/>
                    <a:lstStyle/>
                    <a:p>
                      <a:pPr marL="22860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Common Stock, no par, 150 shares authorized, 100 shares issued and outstanding </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2,200</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207970">
                <a:tc>
                  <a:txBody>
                    <a:bodyPr/>
                    <a:lstStyle/>
                    <a:p>
                      <a:pPr marL="22860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Paid-in capital in excess of stated value - Preferred </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1,200</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207970">
                <a:tc>
                  <a:txBody>
                    <a:bodyPr/>
                    <a:lstStyle/>
                    <a:p>
                      <a:pPr marL="22860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Paid-in capital in excess of par value - Common</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1,200</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207970">
                <a:tc>
                  <a:txBody>
                    <a:bodyPr/>
                    <a:lstStyle/>
                    <a:p>
                      <a:pPr marL="22860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Paid-in capital in excess of par value – Class B Common</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750</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r>
              <a:tr h="207970">
                <a:tc>
                  <a:txBody>
                    <a:bodyPr/>
                    <a:lstStyle/>
                    <a:p>
                      <a:pPr marL="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 Total Paid-in capital</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10,350</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r>
              <a:tr h="207970">
                <a:tc>
                  <a:txBody>
                    <a:bodyPr/>
                    <a:lstStyle/>
                    <a:p>
                      <a:pPr marL="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Retained Earnings</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5,000</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BE4D5"/>
                    </a:solidFill>
                  </a:tcPr>
                </a:tc>
              </a:tr>
              <a:tr h="220203">
                <a:tc>
                  <a:txBody>
                    <a:bodyPr/>
                    <a:lstStyle/>
                    <a:p>
                      <a:pPr marL="0" marR="0" algn="l">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Total Stockholders’ Equity</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1300" b="1" dirty="0">
                          <a:effectLst/>
                          <a:latin typeface="+mn-lt"/>
                          <a:ea typeface="Times New Roman" panose="02020603050405020304" pitchFamily="18" charset="0"/>
                          <a:cs typeface="Times New Roman" panose="02020603050405020304" pitchFamily="18" charset="0"/>
                        </a:rPr>
                        <a:t>$15,350</a:t>
                      </a:r>
                      <a:endParaRPr lang="en-US" sz="1400" dirty="0">
                        <a:effectLst/>
                        <a:latin typeface="+mn-lt"/>
                        <a:ea typeface="Calibri" panose="020F0502020204030204" pitchFamily="34" charset="0"/>
                        <a:cs typeface="Times New Roman" panose="02020603050405020304" pitchFamily="18" charset="0"/>
                      </a:endParaRPr>
                    </a:p>
                  </a:txBody>
                  <a:tcPr marL="88081" marR="88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BE4D5"/>
                    </a:solidFill>
                  </a:tcPr>
                </a:tc>
              </a:tr>
            </a:tbl>
          </a:graphicData>
        </a:graphic>
      </p:graphicFrame>
    </p:spTree>
    <p:extLst>
      <p:ext uri="{BB962C8B-B14F-4D97-AF65-F5344CB8AC3E}">
        <p14:creationId xmlns:p14="http://schemas.microsoft.com/office/powerpoint/2010/main" val="1907761945"/>
      </p:ext>
    </p:extLst>
  </p:cSld>
  <p:clrMapOvr>
    <a:masterClrMapping/>
  </p:clrMapOvr>
  <p:transition xmlns:p14="http://schemas.microsoft.com/office/powerpoint/2010/mai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a:t>LO 11-5: Show how treasury stock transactions affect financial statements.</a:t>
            </a:r>
            <a:br>
              <a:rPr lang="en-US" dirty="0"/>
            </a:br>
            <a:endParaRPr lang="en-US" dirty="0"/>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11-</a:t>
            </a:r>
            <a:fld id="{8E04DE85-5BF3-4C03-A70B-7F1A18BE4AC7}" type="slidenum">
              <a:rPr lang="en-US" smtClean="0">
                <a:solidFill>
                  <a:schemeClr val="bg1"/>
                </a:solidFill>
                <a:cs typeface="Arial" charset="0"/>
              </a:rPr>
              <a:pPr/>
              <a:t>26</a:t>
            </a:fld>
            <a:endParaRPr lang="en-US" dirty="0">
              <a:solidFill>
                <a:schemeClr val="bg1"/>
              </a:solidFill>
              <a:cs typeface="Arial" charset="0"/>
            </a:endParaRPr>
          </a:p>
        </p:txBody>
      </p:sp>
    </p:spTree>
    <p:extLst>
      <p:ext uri="{BB962C8B-B14F-4D97-AF65-F5344CB8AC3E}">
        <p14:creationId xmlns:p14="http://schemas.microsoft.com/office/powerpoint/2010/main" val="1475430459"/>
      </p:ext>
    </p:extLst>
  </p:cSld>
  <p:clrMapOvr>
    <a:masterClrMapping/>
  </p:clrMapOvr>
  <p:transition xmlns:p14="http://schemas.microsoft.com/office/powerpoint/2010/mai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Treasury Stock</a:t>
            </a:r>
            <a:endParaRPr lang="en-US" sz="3200" b="1"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pPr fontAlgn="auto">
              <a:spcAft>
                <a:spcPts val="0"/>
              </a:spcAft>
              <a:defRPr/>
            </a:pPr>
            <a:r>
              <a:rPr lang="en-US" sz="2600" dirty="0"/>
              <a:t>Treasury shares are issued shares that have been reacquired by the corporation.</a:t>
            </a:r>
          </a:p>
          <a:p>
            <a:pPr fontAlgn="auto">
              <a:spcAft>
                <a:spcPts val="0"/>
              </a:spcAft>
              <a:defRPr/>
            </a:pPr>
            <a:r>
              <a:rPr lang="en-US" sz="2600" dirty="0"/>
              <a:t>When stock is reacquired, the corporation records the treasury stock at </a:t>
            </a:r>
            <a:r>
              <a:rPr lang="en-US" sz="2600" b="1" dirty="0">
                <a:solidFill>
                  <a:srgbClr val="C30C20"/>
                </a:solidFill>
              </a:rPr>
              <a:t>cost</a:t>
            </a:r>
            <a:r>
              <a:rPr lang="en-US" sz="2600" dirty="0"/>
              <a:t>.</a:t>
            </a:r>
          </a:p>
          <a:p>
            <a:pPr fontAlgn="auto">
              <a:spcAft>
                <a:spcPts val="0"/>
              </a:spcAft>
              <a:defRPr/>
            </a:pPr>
            <a:r>
              <a:rPr lang="en-US" sz="2600" dirty="0"/>
              <a:t>Treasury Stock has </a:t>
            </a:r>
            <a:r>
              <a:rPr lang="en-US" sz="2600" i="1" dirty="0" smtClean="0"/>
              <a:t>no </a:t>
            </a:r>
            <a:r>
              <a:rPr lang="en-US" sz="2600" dirty="0" smtClean="0"/>
              <a:t>voting </a:t>
            </a:r>
            <a:r>
              <a:rPr lang="en-US" sz="2600" dirty="0"/>
              <a:t>or dividend rights.</a:t>
            </a:r>
          </a:p>
          <a:p>
            <a:pPr fontAlgn="auto">
              <a:spcAft>
                <a:spcPts val="0"/>
              </a:spcAft>
              <a:defRPr/>
            </a:pPr>
            <a:r>
              <a:rPr lang="en-US" sz="2600" dirty="0"/>
              <a:t>Treasury Stock is recorded as a </a:t>
            </a:r>
            <a:r>
              <a:rPr lang="en-US" sz="2600" b="1" dirty="0">
                <a:solidFill>
                  <a:srgbClr val="C30C20"/>
                </a:solidFill>
              </a:rPr>
              <a:t>contra equity </a:t>
            </a:r>
            <a:r>
              <a:rPr lang="en-US" sz="2600" dirty="0"/>
              <a:t>account.</a:t>
            </a:r>
          </a:p>
          <a:p>
            <a:endParaRPr lang="en-US" dirty="0"/>
          </a:p>
        </p:txBody>
      </p:sp>
      <p:sp>
        <p:nvSpPr>
          <p:cNvPr id="4" name="Text Placeholder 3"/>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27</a:t>
            </a:fld>
            <a:endParaRPr lang="en-US" dirty="0">
              <a:solidFill>
                <a:schemeClr val="bg1"/>
              </a:solidFill>
              <a:cs typeface="Arial" charset="0"/>
            </a:endParaRPr>
          </a:p>
        </p:txBody>
      </p:sp>
    </p:spTree>
    <p:extLst>
      <p:ext uri="{BB962C8B-B14F-4D97-AF65-F5344CB8AC3E}">
        <p14:creationId xmlns:p14="http://schemas.microsoft.com/office/powerpoint/2010/main" val="3070145673"/>
      </p:ext>
    </p:extLst>
  </p:cSld>
  <p:clrMapOvr>
    <a:masterClrMapping/>
  </p:clrMapOvr>
  <p:transition xmlns:p14="http://schemas.microsoft.com/office/powerpoint/2010/mai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11B1A1-185E-4617-8C25-C45AB884C3FC}"/>
              </a:ext>
            </a:extLst>
          </p:cNvPr>
          <p:cNvSpPr>
            <a:spLocks noGrp="1"/>
          </p:cNvSpPr>
          <p:nvPr>
            <p:ph type="title"/>
          </p:nvPr>
        </p:nvSpPr>
        <p:spPr/>
        <p:txBody>
          <a:bodyPr/>
          <a:lstStyle/>
          <a:p>
            <a:r>
              <a:rPr lang="en-US" sz="4000" b="1" dirty="0">
                <a:ea typeface="Tahoma" panose="020B0604030504040204" pitchFamily="34" charset="0"/>
                <a:cs typeface="Tahoma" panose="020B0604030504040204" pitchFamily="34" charset="0"/>
              </a:rPr>
              <a:t>Treasury Stock (Continued)</a:t>
            </a:r>
          </a:p>
        </p:txBody>
      </p:sp>
      <p:sp>
        <p:nvSpPr>
          <p:cNvPr id="4" name="Content Placeholder 3"/>
          <p:cNvSpPr>
            <a:spLocks noGrp="1"/>
          </p:cNvSpPr>
          <p:nvPr>
            <p:ph idx="1"/>
          </p:nvPr>
        </p:nvSpPr>
        <p:spPr/>
        <p:txBody>
          <a:bodyPr/>
          <a:lstStyle/>
          <a:p>
            <a:pPr marL="0" indent="0">
              <a:buNone/>
            </a:pPr>
            <a:r>
              <a:rPr lang="en-US" dirty="0"/>
              <a:t>Why would a company buy its own stock</a:t>
            </a:r>
            <a:r>
              <a:rPr lang="en-US" dirty="0" smtClean="0"/>
              <a:t>?</a:t>
            </a:r>
          </a:p>
          <a:p>
            <a:pPr marL="0" indent="0">
              <a:buNone/>
              <a:defRPr/>
            </a:pPr>
            <a:r>
              <a:rPr lang="en-US" dirty="0"/>
              <a:t>Common r</a:t>
            </a:r>
            <a:r>
              <a:rPr lang="en-US" dirty="0" smtClean="0"/>
              <a:t>easons include</a:t>
            </a:r>
            <a:r>
              <a:rPr lang="en-US" dirty="0"/>
              <a:t>:</a:t>
            </a:r>
          </a:p>
          <a:p>
            <a:pPr>
              <a:buFont typeface="Arial" panose="020B0604020202020204" pitchFamily="34" charset="0"/>
              <a:buChar char="•"/>
              <a:defRPr/>
            </a:pPr>
            <a:r>
              <a:rPr lang="en-US" dirty="0"/>
              <a:t>Employee Stock Option </a:t>
            </a:r>
            <a:r>
              <a:rPr lang="en-US" dirty="0" smtClean="0"/>
              <a:t>Plans (ESOPs)</a:t>
            </a:r>
            <a:endParaRPr lang="en-US" dirty="0"/>
          </a:p>
          <a:p>
            <a:pPr>
              <a:buFont typeface="Arial" panose="020B0604020202020204" pitchFamily="34" charset="0"/>
              <a:buChar char="•"/>
              <a:defRPr/>
            </a:pPr>
            <a:r>
              <a:rPr lang="en-US" dirty="0"/>
              <a:t>Preparation for a m</a:t>
            </a:r>
            <a:r>
              <a:rPr lang="en-US" dirty="0" smtClean="0"/>
              <a:t>erger</a:t>
            </a:r>
            <a:endParaRPr lang="en-US" dirty="0"/>
          </a:p>
          <a:p>
            <a:pPr>
              <a:buFont typeface="Arial" panose="020B0604020202020204" pitchFamily="34" charset="0"/>
              <a:buChar char="•"/>
              <a:defRPr/>
            </a:pPr>
            <a:r>
              <a:rPr lang="en-US" dirty="0"/>
              <a:t>To increase earnings per </a:t>
            </a:r>
            <a:r>
              <a:rPr lang="en-US" dirty="0" smtClean="0"/>
              <a:t>share</a:t>
            </a:r>
            <a:endParaRPr lang="en-US" dirty="0"/>
          </a:p>
          <a:p>
            <a:pPr>
              <a:buFont typeface="Arial" panose="020B0604020202020204" pitchFamily="34" charset="0"/>
              <a:buChar char="•"/>
              <a:defRPr/>
            </a:pPr>
            <a:r>
              <a:rPr lang="en-US" dirty="0"/>
              <a:t>Supporting the stock </a:t>
            </a:r>
            <a:r>
              <a:rPr lang="en-US" dirty="0" smtClean="0"/>
              <a:t>price</a:t>
            </a:r>
            <a:endParaRPr lang="en-US" dirty="0"/>
          </a:p>
          <a:p>
            <a:pPr>
              <a:buFont typeface="Arial" panose="020B0604020202020204" pitchFamily="34" charset="0"/>
              <a:buChar char="•"/>
              <a:defRPr/>
            </a:pPr>
            <a:r>
              <a:rPr lang="en-US" dirty="0"/>
              <a:t>To avoid a hostile </a:t>
            </a:r>
            <a:r>
              <a:rPr lang="en-US" dirty="0" smtClean="0"/>
              <a:t>takeover</a:t>
            </a:r>
            <a:endParaRPr lang="en-US" dirty="0">
              <a:cs typeface="Tahoma" pitchFamily="34" charset="0"/>
            </a:endParaRPr>
          </a:p>
          <a:p>
            <a:pPr marL="0" indent="0">
              <a:buNone/>
            </a:pPr>
            <a:endParaRPr lang="en-US" dirty="0">
              <a:latin typeface="Tahoma" pitchFamily="34" charset="0"/>
            </a:endParaRPr>
          </a:p>
          <a:p>
            <a:endParaRPr lang="en-US" dirty="0"/>
          </a:p>
        </p:txBody>
      </p:sp>
      <p:sp>
        <p:nvSpPr>
          <p:cNvPr id="6" name="Text Placeholder 5"/>
          <p:cNvSpPr>
            <a:spLocks noGrp="1"/>
          </p:cNvSpPr>
          <p:nvPr>
            <p:ph type="body" sz="quarter" idx="12"/>
          </p:nvPr>
        </p:nvSpPr>
        <p:spPr/>
        <p:txBody>
          <a:bodyPr/>
          <a:lstStyle/>
          <a:p>
            <a:endParaRPr lang="en-US" dirty="0"/>
          </a:p>
        </p:txBody>
      </p:sp>
      <p:sp>
        <p:nvSpPr>
          <p:cNvPr id="3" name="Slide Number Placeholder 2">
            <a:extLst>
              <a:ext uri="{FF2B5EF4-FFF2-40B4-BE49-F238E27FC236}">
                <a16:creationId xmlns:a16="http://schemas.microsoft.com/office/drawing/2014/main" xmlns="" id="{BFA825BC-8F8C-41A0-BE25-A8D6C228FC70}"/>
              </a:ext>
            </a:extLst>
          </p:cNvPr>
          <p:cNvSpPr>
            <a:spLocks noGrp="1"/>
          </p:cNvSpPr>
          <p:nvPr>
            <p:ph type="sldNum" sz="quarter" idx="4294967295"/>
          </p:nvPr>
        </p:nvSpPr>
        <p:spPr>
          <a:xfrm>
            <a:off x="8153400" y="6477000"/>
            <a:ext cx="990600" cy="381000"/>
          </a:xfrm>
          <a:prstGeom prst="rect">
            <a:avLst/>
          </a:prstGeom>
        </p:spPr>
        <p:txBody>
          <a:bodyPr/>
          <a:lstStyle/>
          <a:p>
            <a:pPr>
              <a:defRPr/>
            </a:pPr>
            <a:r>
              <a:rPr lang="en-US" dirty="0"/>
              <a:t>  </a:t>
            </a:r>
            <a:r>
              <a:rPr lang="en-US" dirty="0">
                <a:solidFill>
                  <a:schemeClr val="bg1"/>
                </a:solidFill>
              </a:rPr>
              <a:t>11-</a:t>
            </a:r>
            <a:fld id="{46321AFE-697E-4E2F-A913-F41F40876EEB}" type="slidenum">
              <a:rPr lang="en-US" smtClean="0">
                <a:solidFill>
                  <a:schemeClr val="bg1"/>
                </a:solidFill>
              </a:rPr>
              <a:t>28</a:t>
            </a:fld>
            <a:endParaRPr lang="en-US" dirty="0">
              <a:solidFill>
                <a:schemeClr val="bg1"/>
              </a:solidFill>
            </a:endParaRPr>
          </a:p>
        </p:txBody>
      </p:sp>
    </p:spTree>
    <p:extLst>
      <p:ext uri="{BB962C8B-B14F-4D97-AF65-F5344CB8AC3E}">
        <p14:creationId xmlns:p14="http://schemas.microsoft.com/office/powerpoint/2010/main" val="258384285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AB08DE03-0BDD-4B28-9E09-4DEA053C4A7A}"/>
              </a:ext>
            </a:extLst>
          </p:cNvPr>
          <p:cNvSpPr>
            <a:spLocks noGrp="1"/>
          </p:cNvSpPr>
          <p:nvPr>
            <p:ph type="title"/>
          </p:nvPr>
        </p:nvSpPr>
        <p:spPr/>
        <p:txBody>
          <a:bodyPr/>
          <a:lstStyle/>
          <a:p>
            <a:r>
              <a:rPr lang="en-US" sz="4000" b="1" dirty="0" smtClean="0">
                <a:solidFill>
                  <a:srgbClr val="C30C20"/>
                </a:solidFill>
                <a:ea typeface="Tahoma" panose="020B0604030504040204" pitchFamily="34" charset="0"/>
                <a:cs typeface="Tahoma" panose="020B0604030504040204" pitchFamily="34" charset="0"/>
              </a:rPr>
              <a:t>Forms of Business Organizations</a:t>
            </a:r>
            <a:endParaRPr lang="en-US" sz="4000" b="1" dirty="0">
              <a:solidFill>
                <a:srgbClr val="C30C20"/>
              </a:solidFill>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pPr>
              <a:buFontTx/>
              <a:buChar char="•"/>
            </a:pPr>
            <a:r>
              <a:rPr lang="en-US" sz="2600" dirty="0"/>
              <a:t>A sole </a:t>
            </a:r>
            <a:r>
              <a:rPr lang="en-US" sz="2600" b="1" dirty="0">
                <a:solidFill>
                  <a:srgbClr val="C30C20"/>
                </a:solidFill>
              </a:rPr>
              <a:t>proprietorship</a:t>
            </a:r>
            <a:r>
              <a:rPr lang="en-US" sz="2600" dirty="0"/>
              <a:t> is owned by a single individual.</a:t>
            </a:r>
          </a:p>
          <a:p>
            <a:pPr>
              <a:buFontTx/>
              <a:buChar char="•"/>
            </a:pPr>
            <a:r>
              <a:rPr lang="en-US" sz="2600" dirty="0"/>
              <a:t>A </a:t>
            </a:r>
            <a:r>
              <a:rPr lang="en-US" sz="2600" b="1" dirty="0">
                <a:solidFill>
                  <a:srgbClr val="C30C20"/>
                </a:solidFill>
              </a:rPr>
              <a:t>partnership</a:t>
            </a:r>
            <a:r>
              <a:rPr lang="en-US" sz="2600" dirty="0"/>
              <a:t> is owned by two or more individuals.</a:t>
            </a:r>
          </a:p>
          <a:p>
            <a:pPr lvl="1">
              <a:buFontTx/>
              <a:buChar char="–"/>
            </a:pPr>
            <a:r>
              <a:rPr lang="en-US" sz="2600" dirty="0"/>
              <a:t>Partnerships require clear agreements about authority, risks, and the sharing of profits and losses.</a:t>
            </a:r>
          </a:p>
          <a:p>
            <a:pPr>
              <a:buFontTx/>
              <a:buChar char="•"/>
            </a:pPr>
            <a:r>
              <a:rPr lang="en-US" sz="2600" dirty="0"/>
              <a:t>A </a:t>
            </a:r>
            <a:r>
              <a:rPr lang="en-US" sz="2600" b="1" dirty="0">
                <a:solidFill>
                  <a:srgbClr val="C30C20"/>
                </a:solidFill>
              </a:rPr>
              <a:t>corporation</a:t>
            </a:r>
            <a:r>
              <a:rPr lang="en-US" sz="2600" dirty="0"/>
              <a:t> is a separate legal </a:t>
            </a:r>
            <a:r>
              <a:rPr lang="en-US" sz="2600" dirty="0" smtClean="0"/>
              <a:t>entity created </a:t>
            </a:r>
            <a:r>
              <a:rPr lang="en-US" sz="2600" dirty="0"/>
              <a:t>by the authority of a state government.</a:t>
            </a:r>
          </a:p>
          <a:p>
            <a:pPr lvl="1">
              <a:buFontTx/>
              <a:buChar char="–"/>
            </a:pPr>
            <a:r>
              <a:rPr lang="en-US" sz="2600" dirty="0"/>
              <a:t>Each state has separate laws governing establishing corporations.</a:t>
            </a:r>
          </a:p>
          <a:p>
            <a:endParaRPr lang="en-US" dirty="0"/>
          </a:p>
        </p:txBody>
      </p:sp>
      <p:sp>
        <p:nvSpPr>
          <p:cNvPr id="6" name="Text Placeholder 5"/>
          <p:cNvSpPr>
            <a:spLocks noGrp="1"/>
          </p:cNvSpPr>
          <p:nvPr>
            <p:ph type="body" sz="quarter" idx="12"/>
          </p:nvPr>
        </p:nvSpPr>
        <p:spPr/>
        <p:txBody>
          <a:bodyPr/>
          <a:lstStyle/>
          <a:p>
            <a:endParaRPr lang="en-US" dirty="0"/>
          </a:p>
        </p:txBody>
      </p:sp>
      <p:sp>
        <p:nvSpPr>
          <p:cNvPr id="3" name="Slide Number Placeholder 2">
            <a:extLst>
              <a:ext uri="{FF2B5EF4-FFF2-40B4-BE49-F238E27FC236}">
                <a16:creationId xmlns:a16="http://schemas.microsoft.com/office/drawing/2014/main" xmlns="" id="{CC4DF682-E715-44F4-A815-771A48F1FB65}"/>
              </a:ext>
            </a:extLst>
          </p:cNvPr>
          <p:cNvSpPr>
            <a:spLocks noGrp="1"/>
          </p:cNvSpPr>
          <p:nvPr>
            <p:ph type="sldNum" sz="quarter" idx="4294967295"/>
          </p:nvPr>
        </p:nvSpPr>
        <p:spPr>
          <a:xfrm>
            <a:off x="8305800" y="6477000"/>
            <a:ext cx="838200" cy="381000"/>
          </a:xfrm>
          <a:prstGeom prst="rect">
            <a:avLst/>
          </a:prstGeom>
        </p:spPr>
        <p:txBody>
          <a:bodyPr/>
          <a:lstStyle/>
          <a:p>
            <a:pPr>
              <a:defRPr/>
            </a:pPr>
            <a:r>
              <a:rPr lang="en-US" dirty="0">
                <a:solidFill>
                  <a:schemeClr val="bg1"/>
                </a:solidFill>
              </a:rPr>
              <a:t>  11-</a:t>
            </a:r>
            <a:fld id="{86103F27-AA34-4069-B652-A178AD0674B3}" type="slidenum">
              <a:rPr lang="en-US" smtClean="0">
                <a:solidFill>
                  <a:schemeClr val="bg1"/>
                </a:solidFill>
              </a:rPr>
              <a:pPr>
                <a:defRPr/>
              </a:pPr>
              <a:t>2</a:t>
            </a:fld>
            <a:endParaRPr lang="en-US" dirty="0">
              <a:solidFill>
                <a:schemeClr val="bg1"/>
              </a:solidFill>
            </a:endParaRPr>
          </a:p>
        </p:txBody>
      </p:sp>
    </p:spTree>
    <p:extLst>
      <p:ext uri="{BB962C8B-B14F-4D97-AF65-F5344CB8AC3E}">
        <p14:creationId xmlns:p14="http://schemas.microsoft.com/office/powerpoint/2010/main" val="20001415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11B1A1-185E-4617-8C25-C45AB884C3FC}"/>
              </a:ext>
            </a:extLst>
          </p:cNvPr>
          <p:cNvSpPr>
            <a:spLocks noGrp="1"/>
          </p:cNvSpPr>
          <p:nvPr>
            <p:ph type="title"/>
          </p:nvPr>
        </p:nvSpPr>
        <p:spPr/>
        <p:txBody>
          <a:bodyPr/>
          <a:lstStyle/>
          <a:p>
            <a:r>
              <a:rPr lang="en-US" sz="4000" b="1" dirty="0">
                <a:ea typeface="Tahoma" panose="020B0604030504040204" pitchFamily="34" charset="0"/>
                <a:cs typeface="Tahoma" panose="020B0604030504040204" pitchFamily="34" charset="0"/>
              </a:rPr>
              <a:t>Treasury Stock Example</a:t>
            </a:r>
          </a:p>
        </p:txBody>
      </p:sp>
      <p:sp>
        <p:nvSpPr>
          <p:cNvPr id="4" name="Content Placeholder 3"/>
          <p:cNvSpPr>
            <a:spLocks noGrp="1"/>
          </p:cNvSpPr>
          <p:nvPr>
            <p:ph idx="1"/>
          </p:nvPr>
        </p:nvSpPr>
        <p:spPr/>
        <p:txBody>
          <a:bodyPr/>
          <a:lstStyle/>
          <a:p>
            <a:pPr marL="0" indent="0">
              <a:spcBef>
                <a:spcPct val="60000"/>
              </a:spcBef>
              <a:buNone/>
              <a:defRPr/>
            </a:pPr>
            <a:r>
              <a:rPr lang="en-US" dirty="0"/>
              <a:t>Assume that Nelson paid $20 per share to </a:t>
            </a:r>
            <a:r>
              <a:rPr lang="en-US" dirty="0" smtClean="0"/>
              <a:t>buy back </a:t>
            </a:r>
            <a:r>
              <a:rPr lang="en-US" dirty="0"/>
              <a:t>50 shares of the $10 par value stock </a:t>
            </a:r>
            <a:r>
              <a:rPr lang="en-US" dirty="0" smtClean="0"/>
              <a:t>that it </a:t>
            </a:r>
            <a:r>
              <a:rPr lang="en-US" dirty="0"/>
              <a:t>originally issued at a price of $22 per </a:t>
            </a:r>
            <a:r>
              <a:rPr lang="en-US" dirty="0" smtClean="0"/>
              <a:t>share. Let’s </a:t>
            </a:r>
            <a:r>
              <a:rPr lang="en-US" dirty="0"/>
              <a:t>record this transaction. </a:t>
            </a:r>
          </a:p>
          <a:p>
            <a:r>
              <a:rPr lang="en-US" dirty="0"/>
              <a:t>The Treasury Stock amount is: </a:t>
            </a:r>
            <a:r>
              <a:rPr lang="en-US" dirty="0" smtClean="0"/>
              <a:t> </a:t>
            </a:r>
          </a:p>
          <a:p>
            <a:pPr marL="0" indent="0">
              <a:buNone/>
            </a:pPr>
            <a:r>
              <a:rPr lang="en-US" b="1" dirty="0">
                <a:solidFill>
                  <a:schemeClr val="bg2"/>
                </a:solidFill>
              </a:rPr>
              <a:t> </a:t>
            </a:r>
            <a:r>
              <a:rPr lang="en-US" b="1" dirty="0" smtClean="0">
                <a:solidFill>
                  <a:schemeClr val="bg2"/>
                </a:solidFill>
              </a:rPr>
              <a:t>    50 </a:t>
            </a:r>
            <a:r>
              <a:rPr lang="en-US" b="1" dirty="0">
                <a:solidFill>
                  <a:schemeClr val="bg2"/>
                </a:solidFill>
              </a:rPr>
              <a:t>shares </a:t>
            </a:r>
            <a:r>
              <a:rPr lang="en-US" b="1" dirty="0" smtClean="0">
                <a:solidFill>
                  <a:schemeClr val="bg2"/>
                </a:solidFill>
              </a:rPr>
              <a:t>× </a:t>
            </a:r>
            <a:r>
              <a:rPr lang="en-US" b="1" dirty="0">
                <a:solidFill>
                  <a:schemeClr val="bg2"/>
                </a:solidFill>
              </a:rPr>
              <a:t>$20 per share = $</a:t>
            </a:r>
            <a:r>
              <a:rPr lang="en-US" b="1" dirty="0" smtClean="0">
                <a:solidFill>
                  <a:schemeClr val="bg2"/>
                </a:solidFill>
              </a:rPr>
              <a:t>1,000</a:t>
            </a:r>
            <a:endParaRPr lang="en-US" b="1" dirty="0">
              <a:solidFill>
                <a:schemeClr val="bg2"/>
              </a:solidFill>
            </a:endParaRPr>
          </a:p>
        </p:txBody>
      </p:sp>
      <p:sp>
        <p:nvSpPr>
          <p:cNvPr id="9" name="Text Placeholder 8"/>
          <p:cNvSpPr>
            <a:spLocks noGrp="1"/>
          </p:cNvSpPr>
          <p:nvPr>
            <p:ph type="body" sz="quarter" idx="12"/>
          </p:nvPr>
        </p:nvSpPr>
        <p:spPr/>
        <p:txBody>
          <a:bodyPr/>
          <a:lstStyle/>
          <a:p>
            <a:endParaRPr lang="en-US" dirty="0"/>
          </a:p>
        </p:txBody>
      </p:sp>
      <p:sp>
        <p:nvSpPr>
          <p:cNvPr id="3" name="Slide Number Placeholder 2">
            <a:extLst>
              <a:ext uri="{FF2B5EF4-FFF2-40B4-BE49-F238E27FC236}">
                <a16:creationId xmlns:a16="http://schemas.microsoft.com/office/drawing/2014/main" xmlns="" id="{BFA825BC-8F8C-41A0-BE25-A8D6C228FC70}"/>
              </a:ext>
            </a:extLst>
          </p:cNvPr>
          <p:cNvSpPr>
            <a:spLocks noGrp="1"/>
          </p:cNvSpPr>
          <p:nvPr>
            <p:ph type="sldNum" sz="quarter" idx="4294967295"/>
          </p:nvPr>
        </p:nvSpPr>
        <p:spPr>
          <a:xfrm>
            <a:off x="8077200" y="6477000"/>
            <a:ext cx="1066800" cy="381000"/>
          </a:xfrm>
          <a:prstGeom prst="rect">
            <a:avLst/>
          </a:prstGeom>
        </p:spPr>
        <p:txBody>
          <a:bodyPr/>
          <a:lstStyle/>
          <a:p>
            <a:pPr>
              <a:defRPr/>
            </a:pPr>
            <a:r>
              <a:rPr lang="en-US" dirty="0"/>
              <a:t>  </a:t>
            </a:r>
            <a:r>
              <a:rPr lang="en-US" dirty="0">
                <a:solidFill>
                  <a:schemeClr val="bg1"/>
                </a:solidFill>
              </a:rPr>
              <a:t>11-</a:t>
            </a:r>
            <a:fld id="{46321AFE-697E-4E2F-A913-F41F40876EEB}" type="slidenum">
              <a:rPr lang="en-US" smtClean="0">
                <a:solidFill>
                  <a:schemeClr val="bg1"/>
                </a:solidFill>
              </a:rPr>
              <a:t>29</a:t>
            </a:fld>
            <a:endParaRPr lang="en-US" dirty="0">
              <a:solidFill>
                <a:schemeClr val="bg1"/>
              </a:solidFill>
            </a:endParaRPr>
          </a:p>
        </p:txBody>
      </p:sp>
      <p:graphicFrame>
        <p:nvGraphicFramePr>
          <p:cNvPr id="8" name="Table 7">
            <a:extLst>
              <a:ext uri="{FF2B5EF4-FFF2-40B4-BE49-F238E27FC236}">
                <a16:creationId xmlns:a16="http://schemas.microsoft.com/office/drawing/2014/main" xmlns="" id="{56D0C548-56C6-4042-8916-770CA5323CB8}"/>
              </a:ext>
            </a:extLst>
          </p:cNvPr>
          <p:cNvGraphicFramePr>
            <a:graphicFrameLocks noGrp="1"/>
          </p:cNvGraphicFramePr>
          <p:nvPr>
            <p:extLst>
              <p:ext uri="{D42A27DB-BD31-4B8C-83A1-F6EECF244321}">
                <p14:modId xmlns:p14="http://schemas.microsoft.com/office/powerpoint/2010/main" val="1525638015"/>
              </p:ext>
            </p:extLst>
          </p:nvPr>
        </p:nvGraphicFramePr>
        <p:xfrm>
          <a:off x="381000" y="3810000"/>
          <a:ext cx="8420098" cy="1295401"/>
        </p:xfrm>
        <a:graphic>
          <a:graphicData uri="http://schemas.openxmlformats.org/drawingml/2006/table">
            <a:tbl>
              <a:tblPr>
                <a:tableStyleId>{5C22544A-7EE6-4342-B048-85BDC9FD1C3A}</a:tableStyleId>
              </a:tblPr>
              <a:tblGrid>
                <a:gridCol w="1684020">
                  <a:extLst>
                    <a:ext uri="{9D8B030D-6E8A-4147-A177-3AD203B41FA5}">
                      <a16:colId xmlns:a16="http://schemas.microsoft.com/office/drawing/2014/main" xmlns="" val="1339959837"/>
                    </a:ext>
                  </a:extLst>
                </a:gridCol>
                <a:gridCol w="88633">
                  <a:extLst>
                    <a:ext uri="{9D8B030D-6E8A-4147-A177-3AD203B41FA5}">
                      <a16:colId xmlns:a16="http://schemas.microsoft.com/office/drawing/2014/main" xmlns="" val="119357301"/>
                    </a:ext>
                  </a:extLst>
                </a:gridCol>
                <a:gridCol w="3678375">
                  <a:extLst>
                    <a:ext uri="{9D8B030D-6E8A-4147-A177-3AD203B41FA5}">
                      <a16:colId xmlns:a16="http://schemas.microsoft.com/office/drawing/2014/main" xmlns="" val="2170809857"/>
                    </a:ext>
                  </a:extLst>
                </a:gridCol>
                <a:gridCol w="208763">
                  <a:extLst>
                    <a:ext uri="{9D8B030D-6E8A-4147-A177-3AD203B41FA5}">
                      <a16:colId xmlns:a16="http://schemas.microsoft.com/office/drawing/2014/main" xmlns="" val="746245963"/>
                    </a:ext>
                  </a:extLst>
                </a:gridCol>
                <a:gridCol w="1372379">
                  <a:extLst>
                    <a:ext uri="{9D8B030D-6E8A-4147-A177-3AD203B41FA5}">
                      <a16:colId xmlns:a16="http://schemas.microsoft.com/office/drawing/2014/main" xmlns="" val="1923230473"/>
                    </a:ext>
                  </a:extLst>
                </a:gridCol>
                <a:gridCol w="112156">
                  <a:extLst>
                    <a:ext uri="{9D8B030D-6E8A-4147-A177-3AD203B41FA5}">
                      <a16:colId xmlns:a16="http://schemas.microsoft.com/office/drawing/2014/main" xmlns="" val="9718133"/>
                    </a:ext>
                  </a:extLst>
                </a:gridCol>
                <a:gridCol w="1275772">
                  <a:extLst>
                    <a:ext uri="{9D8B030D-6E8A-4147-A177-3AD203B41FA5}">
                      <a16:colId xmlns:a16="http://schemas.microsoft.com/office/drawing/2014/main" xmlns="" val="1405398356"/>
                    </a:ext>
                  </a:extLst>
                </a:gridCol>
              </a:tblGrid>
              <a:tr h="480350">
                <a:tc>
                  <a:txBody>
                    <a:bodyPr/>
                    <a:lstStyle/>
                    <a:p>
                      <a:pPr algn="ctr"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3362839657"/>
                  </a:ext>
                </a:extLst>
              </a:tr>
              <a:tr h="366956">
                <a:tc>
                  <a:txBody>
                    <a:bodyPr/>
                    <a:lstStyle/>
                    <a:p>
                      <a:pPr algn="ctr" fontAlgn="b"/>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700" u="none" strike="noStrike" dirty="0">
                          <a:solidFill>
                            <a:schemeClr val="tx1"/>
                          </a:solidFill>
                          <a:effectLst/>
                          <a:latin typeface="+mn-lt"/>
                          <a:ea typeface="Tahoma" panose="020B0604030504040204" pitchFamily="34" charset="0"/>
                          <a:cs typeface="Tahoma" panose="020B0604030504040204" pitchFamily="34" charset="0"/>
                        </a:rPr>
                        <a:t>Treasury Stock</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700" u="none" strike="noStrike" dirty="0">
                          <a:solidFill>
                            <a:schemeClr val="tx1"/>
                          </a:solidFill>
                          <a:effectLst/>
                          <a:latin typeface="+mn-lt"/>
                          <a:ea typeface="Tahoma" panose="020B0604030504040204" pitchFamily="34" charset="0"/>
                          <a:cs typeface="Tahoma" panose="020B0604030504040204" pitchFamily="34" charset="0"/>
                        </a:rPr>
                        <a:t>1,000</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77048506"/>
                  </a:ext>
                </a:extLst>
              </a:tr>
              <a:tr h="448095">
                <a:tc>
                  <a:txBody>
                    <a:bodyPr/>
                    <a:lstStyle/>
                    <a:p>
                      <a:pPr algn="l"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Cash</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700" u="none" strike="noStrike" dirty="0">
                          <a:solidFill>
                            <a:schemeClr val="tx1"/>
                          </a:solidFill>
                          <a:effectLst/>
                          <a:latin typeface="+mn-lt"/>
                          <a:ea typeface="Tahoma" panose="020B0604030504040204" pitchFamily="34" charset="0"/>
                          <a:cs typeface="Tahoma" panose="020B0604030504040204" pitchFamily="34" charset="0"/>
                        </a:rPr>
                        <a:t>1,000</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566" marR="11566" marT="1156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53639741"/>
                  </a:ext>
                </a:extLst>
              </a:tr>
            </a:tbl>
          </a:graphicData>
        </a:graphic>
      </p:graphicFrame>
    </p:spTree>
    <p:extLst>
      <p:ext uri="{BB962C8B-B14F-4D97-AF65-F5344CB8AC3E}">
        <p14:creationId xmlns:p14="http://schemas.microsoft.com/office/powerpoint/2010/main" val="51418115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11B1A1-185E-4617-8C25-C45AB884C3FC}"/>
              </a:ext>
            </a:extLst>
          </p:cNvPr>
          <p:cNvSpPr>
            <a:spLocks noGrp="1"/>
          </p:cNvSpPr>
          <p:nvPr>
            <p:ph type="title"/>
          </p:nvPr>
        </p:nvSpPr>
        <p:spPr/>
        <p:txBody>
          <a:bodyPr/>
          <a:lstStyle/>
          <a:p>
            <a:r>
              <a:rPr lang="en-US" sz="4000" b="1" dirty="0">
                <a:ea typeface="Tahoma" panose="020B0604030504040204" pitchFamily="34" charset="0"/>
                <a:cs typeface="Tahoma" panose="020B0604030504040204" pitchFamily="34" charset="0"/>
              </a:rPr>
              <a:t>Treasury Stock Sale</a:t>
            </a:r>
          </a:p>
        </p:txBody>
      </p:sp>
      <p:sp>
        <p:nvSpPr>
          <p:cNvPr id="5" name="Content Placeholder 4"/>
          <p:cNvSpPr>
            <a:spLocks noGrp="1"/>
          </p:cNvSpPr>
          <p:nvPr>
            <p:ph idx="1"/>
          </p:nvPr>
        </p:nvSpPr>
        <p:spPr/>
        <p:txBody>
          <a:bodyPr/>
          <a:lstStyle/>
          <a:p>
            <a:pPr marL="0" indent="0">
              <a:lnSpc>
                <a:spcPct val="90000"/>
              </a:lnSpc>
              <a:spcBef>
                <a:spcPct val="60000"/>
              </a:spcBef>
              <a:buNone/>
              <a:defRPr/>
            </a:pPr>
            <a:r>
              <a:rPr lang="en-US" dirty="0"/>
              <a:t>Assume Nelson resells 30 shares of its treasury stock at a price of $25 per </a:t>
            </a:r>
            <a:r>
              <a:rPr lang="en-US" dirty="0" smtClean="0"/>
              <a:t>share. Let’s </a:t>
            </a:r>
            <a:r>
              <a:rPr lang="en-US" dirty="0"/>
              <a:t>record this transaction. </a:t>
            </a:r>
          </a:p>
          <a:p>
            <a:pPr>
              <a:defRPr/>
            </a:pPr>
            <a:r>
              <a:rPr lang="en-US" dirty="0" smtClean="0"/>
              <a:t>Cash Amount is: </a:t>
            </a:r>
            <a:r>
              <a:rPr lang="en-US" b="1" dirty="0" smtClean="0">
                <a:solidFill>
                  <a:srgbClr val="C30C20"/>
                </a:solidFill>
              </a:rPr>
              <a:t>30 shares × $25 per share = $750</a:t>
            </a:r>
          </a:p>
          <a:p>
            <a:pPr>
              <a:defRPr/>
            </a:pPr>
            <a:r>
              <a:rPr lang="en-US" dirty="0" smtClean="0"/>
              <a:t>Treasury Stock Amount is: </a:t>
            </a:r>
            <a:r>
              <a:rPr lang="en-US" b="1" dirty="0" smtClean="0">
                <a:solidFill>
                  <a:srgbClr val="C30C20"/>
                </a:solidFill>
              </a:rPr>
              <a:t>30 shares × $20 per share = $600</a:t>
            </a:r>
          </a:p>
          <a:p>
            <a:pPr>
              <a:defRPr/>
            </a:pPr>
            <a:r>
              <a:rPr lang="en-US" dirty="0" smtClean="0"/>
              <a:t>Paid-in Capital in Excess of Treasury Stock: </a:t>
            </a:r>
            <a:r>
              <a:rPr lang="en-US" b="1" dirty="0" smtClean="0">
                <a:solidFill>
                  <a:srgbClr val="C30C20"/>
                </a:solidFill>
              </a:rPr>
              <a:t>$750 – 600 = $150 </a:t>
            </a:r>
          </a:p>
          <a:p>
            <a:pPr>
              <a:defRPr/>
            </a:pPr>
            <a:endParaRPr lang="en-US" sz="2000" b="1" dirty="0">
              <a:solidFill>
                <a:srgbClr val="C30C20"/>
              </a:solidFill>
            </a:endParaRPr>
          </a:p>
          <a:p>
            <a:pPr>
              <a:defRPr/>
            </a:pPr>
            <a:endParaRPr lang="en-US" sz="2000" b="1" dirty="0" smtClean="0">
              <a:solidFill>
                <a:srgbClr val="C30C20"/>
              </a:solidFill>
            </a:endParaRPr>
          </a:p>
          <a:p>
            <a:pPr>
              <a:defRPr/>
            </a:pPr>
            <a:endParaRPr lang="en-US" sz="2000" b="1" dirty="0" smtClean="0">
              <a:solidFill>
                <a:srgbClr val="C30C20"/>
              </a:solidFill>
            </a:endParaRPr>
          </a:p>
          <a:p>
            <a:pPr>
              <a:lnSpc>
                <a:spcPct val="70000"/>
              </a:lnSpc>
              <a:defRPr/>
            </a:pPr>
            <a:endParaRPr lang="en-US" sz="2000" b="1" dirty="0">
              <a:solidFill>
                <a:srgbClr val="C30C20"/>
              </a:solidFill>
            </a:endParaRPr>
          </a:p>
          <a:p>
            <a:pPr marL="0" indent="0" algn="ctr">
              <a:buNone/>
              <a:defRPr/>
            </a:pPr>
            <a:r>
              <a:rPr lang="en-US" sz="2200" b="1" dirty="0" smtClean="0">
                <a:solidFill>
                  <a:srgbClr val="C30C20"/>
                </a:solidFill>
              </a:rPr>
              <a:t>No </a:t>
            </a:r>
            <a:r>
              <a:rPr lang="en-US" sz="2200" b="1" dirty="0">
                <a:solidFill>
                  <a:srgbClr val="C30C20"/>
                </a:solidFill>
              </a:rPr>
              <a:t>gain or loss is recognized on sale of treasury stock.</a:t>
            </a:r>
            <a:endParaRPr lang="en-US" sz="2200" dirty="0">
              <a:solidFill>
                <a:srgbClr val="C30C20"/>
              </a:solidFill>
            </a:endParaRPr>
          </a:p>
          <a:p>
            <a:pPr marL="0" indent="0">
              <a:buNone/>
              <a:defRPr/>
            </a:pPr>
            <a:endParaRPr lang="en-US" sz="2000" b="1" dirty="0">
              <a:solidFill>
                <a:srgbClr val="C30C20"/>
              </a:solidFill>
            </a:endParaRPr>
          </a:p>
          <a:p>
            <a:endParaRPr lang="en-US" sz="2000" dirty="0"/>
          </a:p>
        </p:txBody>
      </p:sp>
      <p:sp>
        <p:nvSpPr>
          <p:cNvPr id="10" name="Text Placeholder 9"/>
          <p:cNvSpPr>
            <a:spLocks noGrp="1"/>
          </p:cNvSpPr>
          <p:nvPr>
            <p:ph type="body" sz="quarter" idx="12"/>
          </p:nvPr>
        </p:nvSpPr>
        <p:spPr/>
        <p:txBody>
          <a:bodyPr/>
          <a:lstStyle/>
          <a:p>
            <a:endParaRPr lang="en-US" dirty="0"/>
          </a:p>
        </p:txBody>
      </p:sp>
      <p:sp>
        <p:nvSpPr>
          <p:cNvPr id="3" name="Slide Number Placeholder 2">
            <a:extLst>
              <a:ext uri="{FF2B5EF4-FFF2-40B4-BE49-F238E27FC236}">
                <a16:creationId xmlns:a16="http://schemas.microsoft.com/office/drawing/2014/main" xmlns="" id="{BFA825BC-8F8C-41A0-BE25-A8D6C228FC70}"/>
              </a:ext>
            </a:extLst>
          </p:cNvPr>
          <p:cNvSpPr>
            <a:spLocks noGrp="1"/>
          </p:cNvSpPr>
          <p:nvPr>
            <p:ph type="sldNum" sz="quarter" idx="4294967295"/>
          </p:nvPr>
        </p:nvSpPr>
        <p:spPr>
          <a:xfrm>
            <a:off x="8077200" y="6477000"/>
            <a:ext cx="1066800" cy="381000"/>
          </a:xfrm>
          <a:prstGeom prst="rect">
            <a:avLst/>
          </a:prstGeom>
        </p:spPr>
        <p:txBody>
          <a:bodyPr/>
          <a:lstStyle/>
          <a:p>
            <a:pPr>
              <a:defRPr/>
            </a:pPr>
            <a:r>
              <a:rPr lang="en-US" dirty="0"/>
              <a:t>  </a:t>
            </a:r>
            <a:r>
              <a:rPr lang="en-US" dirty="0">
                <a:solidFill>
                  <a:schemeClr val="bg1"/>
                </a:solidFill>
              </a:rPr>
              <a:t>11-</a:t>
            </a:r>
            <a:fld id="{46321AFE-697E-4E2F-A913-F41F40876EEB}" type="slidenum">
              <a:rPr lang="en-US" smtClean="0">
                <a:solidFill>
                  <a:schemeClr val="bg1"/>
                </a:solidFill>
              </a:rPr>
              <a:t>30</a:t>
            </a:fld>
            <a:endParaRPr lang="en-US" dirty="0">
              <a:solidFill>
                <a:schemeClr val="bg1"/>
              </a:solidFill>
            </a:endParaRPr>
          </a:p>
        </p:txBody>
      </p:sp>
      <p:graphicFrame>
        <p:nvGraphicFramePr>
          <p:cNvPr id="8" name="Table 7">
            <a:extLst>
              <a:ext uri="{FF2B5EF4-FFF2-40B4-BE49-F238E27FC236}">
                <a16:creationId xmlns:a16="http://schemas.microsoft.com/office/drawing/2014/main" xmlns="" id="{56D0C548-56C6-4042-8916-770CA5323CB8}"/>
              </a:ext>
            </a:extLst>
          </p:cNvPr>
          <p:cNvGraphicFramePr>
            <a:graphicFrameLocks noGrp="1"/>
          </p:cNvGraphicFramePr>
          <p:nvPr>
            <p:extLst>
              <p:ext uri="{D42A27DB-BD31-4B8C-83A1-F6EECF244321}">
                <p14:modId xmlns:p14="http://schemas.microsoft.com/office/powerpoint/2010/main" val="3630146681"/>
              </p:ext>
            </p:extLst>
          </p:nvPr>
        </p:nvGraphicFramePr>
        <p:xfrm>
          <a:off x="914400" y="3886200"/>
          <a:ext cx="7345821" cy="1412404"/>
        </p:xfrm>
        <a:graphic>
          <a:graphicData uri="http://schemas.openxmlformats.org/drawingml/2006/table">
            <a:tbl>
              <a:tblPr>
                <a:tableStyleId>{5C22544A-7EE6-4342-B048-85BDC9FD1C3A}</a:tableStyleId>
              </a:tblPr>
              <a:tblGrid>
                <a:gridCol w="96655">
                  <a:extLst>
                    <a:ext uri="{9D8B030D-6E8A-4147-A177-3AD203B41FA5}">
                      <a16:colId xmlns:a16="http://schemas.microsoft.com/office/drawing/2014/main" xmlns="" val="119357301"/>
                    </a:ext>
                  </a:extLst>
                </a:gridCol>
                <a:gridCol w="4850531">
                  <a:extLst>
                    <a:ext uri="{9D8B030D-6E8A-4147-A177-3AD203B41FA5}">
                      <a16:colId xmlns:a16="http://schemas.microsoft.com/office/drawing/2014/main" xmlns="" val="2170809857"/>
                    </a:ext>
                  </a:extLst>
                </a:gridCol>
                <a:gridCol w="74957">
                  <a:extLst>
                    <a:ext uri="{9D8B030D-6E8A-4147-A177-3AD203B41FA5}">
                      <a16:colId xmlns:a16="http://schemas.microsoft.com/office/drawing/2014/main" xmlns="" val="746245963"/>
                    </a:ext>
                  </a:extLst>
                </a:gridCol>
                <a:gridCol w="1049403">
                  <a:extLst>
                    <a:ext uri="{9D8B030D-6E8A-4147-A177-3AD203B41FA5}">
                      <a16:colId xmlns:a16="http://schemas.microsoft.com/office/drawing/2014/main" xmlns="" val="1923230473"/>
                    </a:ext>
                  </a:extLst>
                </a:gridCol>
                <a:gridCol w="74957">
                  <a:extLst>
                    <a:ext uri="{9D8B030D-6E8A-4147-A177-3AD203B41FA5}">
                      <a16:colId xmlns:a16="http://schemas.microsoft.com/office/drawing/2014/main" xmlns="" val="9718133"/>
                    </a:ext>
                  </a:extLst>
                </a:gridCol>
                <a:gridCol w="1199318">
                  <a:extLst>
                    <a:ext uri="{9D8B030D-6E8A-4147-A177-3AD203B41FA5}">
                      <a16:colId xmlns:a16="http://schemas.microsoft.com/office/drawing/2014/main" xmlns="" val="1405398356"/>
                    </a:ext>
                  </a:extLst>
                </a:gridCol>
              </a:tblGrid>
              <a:tr h="389131">
                <a:tc>
                  <a:txBody>
                    <a:bodyPr/>
                    <a:lstStyle/>
                    <a:p>
                      <a:pPr algn="l" fontAlgn="b"/>
                      <a:r>
                        <a:rPr lang="en-US" sz="1300" u="none" strike="noStrike" dirty="0">
                          <a:solidFill>
                            <a:schemeClr val="tx1"/>
                          </a:solidFill>
                          <a:effectLst/>
                          <a:latin typeface="+mn-lt"/>
                          <a:ea typeface="Tahoma" panose="020B0604030504040204" pitchFamily="34" charset="0"/>
                          <a:cs typeface="Tahoma" panose="020B0604030504040204" pitchFamily="34" charset="0"/>
                        </a:rPr>
                        <a:t> </a:t>
                      </a:r>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3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300" u="none" strike="noStrike" dirty="0">
                          <a:solidFill>
                            <a:schemeClr val="tx1"/>
                          </a:solidFill>
                          <a:effectLst/>
                          <a:latin typeface="+mn-lt"/>
                          <a:ea typeface="Tahoma" panose="020B0604030504040204" pitchFamily="34" charset="0"/>
                          <a:cs typeface="Tahoma" panose="020B0604030504040204" pitchFamily="34" charset="0"/>
                        </a:rPr>
                        <a:t> </a:t>
                      </a:r>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3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300" u="none" strike="noStrike" dirty="0">
                          <a:solidFill>
                            <a:schemeClr val="tx1"/>
                          </a:solidFill>
                          <a:effectLst/>
                          <a:latin typeface="+mn-lt"/>
                          <a:ea typeface="Tahoma" panose="020B0604030504040204" pitchFamily="34" charset="0"/>
                          <a:cs typeface="Tahoma" panose="020B0604030504040204" pitchFamily="34" charset="0"/>
                        </a:rPr>
                        <a:t> </a:t>
                      </a:r>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3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3362839657"/>
                  </a:ext>
                </a:extLst>
              </a:tr>
              <a:tr h="297271">
                <a:tc>
                  <a:txBody>
                    <a:bodyPr/>
                    <a:lstStyle/>
                    <a:p>
                      <a:pPr algn="l" fontAlgn="b"/>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300" b="0" i="0" u="none" strike="noStrike" dirty="0">
                          <a:solidFill>
                            <a:schemeClr val="tx1"/>
                          </a:solidFill>
                          <a:effectLst/>
                          <a:latin typeface="+mn-lt"/>
                          <a:ea typeface="Tahoma" panose="020B0604030504040204" pitchFamily="34" charset="0"/>
                          <a:cs typeface="Tahoma" panose="020B0604030504040204" pitchFamily="34" charset="0"/>
                        </a:rPr>
                        <a:t>Cash</a:t>
                      </a: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300" u="none" strike="noStrike" dirty="0">
                          <a:solidFill>
                            <a:schemeClr val="tx1"/>
                          </a:solidFill>
                          <a:effectLst/>
                          <a:latin typeface="+mn-lt"/>
                          <a:ea typeface="Tahoma" panose="020B0604030504040204" pitchFamily="34" charset="0"/>
                          <a:cs typeface="Tahoma" panose="020B0604030504040204" pitchFamily="34" charset="0"/>
                        </a:rPr>
                        <a:t> </a:t>
                      </a:r>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300" u="none" strike="noStrike" dirty="0">
                          <a:solidFill>
                            <a:schemeClr val="tx1"/>
                          </a:solidFill>
                          <a:effectLst/>
                          <a:latin typeface="+mn-lt"/>
                          <a:ea typeface="Tahoma" panose="020B0604030504040204" pitchFamily="34" charset="0"/>
                          <a:cs typeface="Tahoma" panose="020B0604030504040204" pitchFamily="34" charset="0"/>
                        </a:rPr>
                        <a:t>750</a:t>
                      </a:r>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300" u="none" strike="noStrike" dirty="0">
                          <a:solidFill>
                            <a:schemeClr val="tx1"/>
                          </a:solidFill>
                          <a:effectLst/>
                          <a:latin typeface="+mn-lt"/>
                          <a:ea typeface="Tahoma" panose="020B0604030504040204" pitchFamily="34" charset="0"/>
                          <a:cs typeface="Tahoma" panose="020B0604030504040204" pitchFamily="34" charset="0"/>
                        </a:rPr>
                        <a:t> </a:t>
                      </a:r>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77048506"/>
                  </a:ext>
                </a:extLst>
              </a:tr>
              <a:tr h="363001">
                <a:tc>
                  <a:txBody>
                    <a:bodyPr/>
                    <a:lstStyle/>
                    <a:p>
                      <a:pPr algn="l" fontAlgn="b"/>
                      <a:r>
                        <a:rPr lang="en-US" sz="1300" u="none" strike="noStrike" dirty="0">
                          <a:solidFill>
                            <a:schemeClr val="tx1"/>
                          </a:solidFill>
                          <a:effectLst/>
                          <a:latin typeface="+mn-lt"/>
                          <a:ea typeface="Tahoma" panose="020B0604030504040204" pitchFamily="34" charset="0"/>
                          <a:cs typeface="Tahoma" panose="020B0604030504040204" pitchFamily="34" charset="0"/>
                        </a:rPr>
                        <a:t> </a:t>
                      </a:r>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300" u="none" strike="noStrike" dirty="0">
                          <a:solidFill>
                            <a:schemeClr val="tx1"/>
                          </a:solidFill>
                          <a:effectLst/>
                          <a:latin typeface="+mn-lt"/>
                          <a:ea typeface="Tahoma" panose="020B0604030504040204" pitchFamily="34" charset="0"/>
                          <a:cs typeface="Tahoma" panose="020B0604030504040204" pitchFamily="34" charset="0"/>
                        </a:rPr>
                        <a:t>      Treasury Stock</a:t>
                      </a:r>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300" u="none" strike="noStrike" dirty="0">
                          <a:solidFill>
                            <a:schemeClr val="tx1"/>
                          </a:solidFill>
                          <a:effectLst/>
                          <a:latin typeface="+mn-lt"/>
                          <a:ea typeface="Tahoma" panose="020B0604030504040204" pitchFamily="34" charset="0"/>
                          <a:cs typeface="Tahoma" panose="020B0604030504040204" pitchFamily="34" charset="0"/>
                        </a:rPr>
                        <a:t> </a:t>
                      </a:r>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300" u="none" strike="noStrike" dirty="0">
                          <a:solidFill>
                            <a:schemeClr val="tx1"/>
                          </a:solidFill>
                          <a:effectLst/>
                          <a:latin typeface="+mn-lt"/>
                          <a:ea typeface="Tahoma" panose="020B0604030504040204" pitchFamily="34" charset="0"/>
                          <a:cs typeface="Tahoma" panose="020B0604030504040204" pitchFamily="34" charset="0"/>
                        </a:rPr>
                        <a:t> </a:t>
                      </a:r>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300" u="none" strike="noStrike" dirty="0">
                          <a:solidFill>
                            <a:schemeClr val="tx1"/>
                          </a:solidFill>
                          <a:effectLst/>
                          <a:latin typeface="+mn-lt"/>
                          <a:ea typeface="Tahoma" panose="020B0604030504040204" pitchFamily="34" charset="0"/>
                          <a:cs typeface="Tahoma" panose="020B0604030504040204" pitchFamily="34" charset="0"/>
                        </a:rPr>
                        <a:t>600</a:t>
                      </a:r>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53639741"/>
                  </a:ext>
                </a:extLst>
              </a:tr>
              <a:tr h="363001">
                <a:tc>
                  <a:txBody>
                    <a:bodyPr/>
                    <a:lstStyle/>
                    <a:p>
                      <a:pPr algn="l" fontAlgn="b"/>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300" b="1" i="0" u="none" strike="noStrike" dirty="0">
                          <a:solidFill>
                            <a:schemeClr val="tx1"/>
                          </a:solidFill>
                          <a:effectLst/>
                          <a:latin typeface="+mn-lt"/>
                          <a:ea typeface="Tahoma" panose="020B0604030504040204" pitchFamily="34" charset="0"/>
                          <a:cs typeface="Tahoma" panose="020B0604030504040204" pitchFamily="34" charset="0"/>
                        </a:rPr>
                        <a:t>       </a:t>
                      </a:r>
                      <a:r>
                        <a:rPr lang="en-US" sz="1300" b="0" i="0" u="none" strike="noStrike" dirty="0">
                          <a:solidFill>
                            <a:schemeClr val="tx1"/>
                          </a:solidFill>
                          <a:effectLst/>
                          <a:latin typeface="+mn-lt"/>
                          <a:ea typeface="Tahoma" panose="020B0604030504040204" pitchFamily="34" charset="0"/>
                          <a:cs typeface="Tahoma" panose="020B0604030504040204" pitchFamily="34" charset="0"/>
                        </a:rPr>
                        <a:t>Paid in Capital in Excess of Cost of Treasury Stock</a:t>
                      </a: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3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300" b="0" i="0" u="none" strike="noStrike" dirty="0">
                          <a:solidFill>
                            <a:schemeClr val="tx1"/>
                          </a:solidFill>
                          <a:effectLst/>
                          <a:latin typeface="+mn-lt"/>
                          <a:ea typeface="Tahoma" panose="020B0604030504040204" pitchFamily="34" charset="0"/>
                          <a:cs typeface="Tahoma" panose="020B0604030504040204" pitchFamily="34" charset="0"/>
                        </a:rPr>
                        <a:t>150</a:t>
                      </a:r>
                    </a:p>
                  </a:txBody>
                  <a:tcPr marL="9370" marR="9370" marT="937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36662213"/>
                  </a:ext>
                </a:extLst>
              </a:tr>
            </a:tbl>
          </a:graphicData>
        </a:graphic>
      </p:graphicFrame>
    </p:spTree>
    <p:extLst>
      <p:ext uri="{BB962C8B-B14F-4D97-AF65-F5344CB8AC3E}">
        <p14:creationId xmlns:p14="http://schemas.microsoft.com/office/powerpoint/2010/main" val="22103404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a:t>LO 11-6: Show how declaring and paying cash dividends affect financial statements.</a:t>
            </a:r>
            <a:br>
              <a:rPr lang="en-US" dirty="0"/>
            </a:br>
            <a:r>
              <a:rPr lang="en-US" dirty="0"/>
              <a:t/>
            </a:r>
            <a:br>
              <a:rPr lang="en-US" dirty="0"/>
            </a:br>
            <a:endParaRPr lang="en-US" dirty="0"/>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11-</a:t>
            </a:r>
            <a:fld id="{8E04DE85-5BF3-4C03-A70B-7F1A18BE4AC7}" type="slidenum">
              <a:rPr lang="en-US" smtClean="0">
                <a:solidFill>
                  <a:schemeClr val="bg1"/>
                </a:solidFill>
                <a:cs typeface="Arial" charset="0"/>
              </a:rPr>
              <a:pPr/>
              <a:t>31</a:t>
            </a:fld>
            <a:endParaRPr lang="en-US" dirty="0">
              <a:solidFill>
                <a:schemeClr val="bg1"/>
              </a:solidFill>
              <a:cs typeface="Arial" charset="0"/>
            </a:endParaRPr>
          </a:p>
        </p:txBody>
      </p:sp>
    </p:spTree>
    <p:extLst>
      <p:ext uri="{BB962C8B-B14F-4D97-AF65-F5344CB8AC3E}">
        <p14:creationId xmlns:p14="http://schemas.microsoft.com/office/powerpoint/2010/main" val="408518735"/>
      </p:ext>
    </p:extLst>
  </p:cSld>
  <p:clrMapOvr>
    <a:masterClrMapping/>
  </p:clrMapOvr>
  <p:transition xmlns:p14="http://schemas.microsoft.com/office/powerpoint/2010/mai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Cash Dividends</a:t>
            </a:r>
            <a:endParaRPr lang="en-US" sz="2400" b="1" dirty="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r>
              <a:rPr lang="en-US" sz="2600" dirty="0">
                <a:ea typeface="Tahoma" panose="020B0604030504040204" pitchFamily="34" charset="0"/>
                <a:cs typeface="Tahoma" panose="020B0604030504040204" pitchFamily="34" charset="0"/>
              </a:rPr>
              <a:t>Corporations are not required to pay dividends, but once declared, dividends are legal obligations</a:t>
            </a:r>
            <a:r>
              <a:rPr lang="en-US" sz="2600" dirty="0" smtClean="0">
                <a:ea typeface="Tahoma" panose="020B0604030504040204" pitchFamily="34" charset="0"/>
                <a:cs typeface="Tahoma" panose="020B0604030504040204" pitchFamily="34" charset="0"/>
              </a:rPr>
              <a:t>.</a:t>
            </a:r>
            <a:endParaRPr lang="en-US" sz="2600" dirty="0">
              <a:ea typeface="Tahoma" panose="020B0604030504040204" pitchFamily="34" charset="0"/>
              <a:cs typeface="Tahoma" panose="020B0604030504040204" pitchFamily="34" charset="0"/>
            </a:endParaRPr>
          </a:p>
        </p:txBody>
      </p:sp>
      <p:sp>
        <p:nvSpPr>
          <p:cNvPr id="6" name="Text Placeholder 5"/>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32</a:t>
            </a:fld>
            <a:endParaRPr lang="en-US" dirty="0">
              <a:solidFill>
                <a:schemeClr val="bg1"/>
              </a:solidFill>
              <a:cs typeface="Arial" charset="0"/>
            </a:endParaRPr>
          </a:p>
        </p:txBody>
      </p:sp>
      <p:graphicFrame>
        <p:nvGraphicFramePr>
          <p:cNvPr id="2" name="Table 1">
            <a:extLst>
              <a:ext uri="{FF2B5EF4-FFF2-40B4-BE49-F238E27FC236}">
                <a16:creationId xmlns:a16="http://schemas.microsoft.com/office/drawing/2014/main" xmlns="" id="{62BC9077-CBFA-4D2F-8577-0A3111BDC676}"/>
              </a:ext>
            </a:extLst>
          </p:cNvPr>
          <p:cNvGraphicFramePr>
            <a:graphicFrameLocks noGrp="1"/>
          </p:cNvGraphicFramePr>
          <p:nvPr>
            <p:extLst>
              <p:ext uri="{D42A27DB-BD31-4B8C-83A1-F6EECF244321}">
                <p14:modId xmlns:p14="http://schemas.microsoft.com/office/powerpoint/2010/main" val="2833121334"/>
              </p:ext>
            </p:extLst>
          </p:nvPr>
        </p:nvGraphicFramePr>
        <p:xfrm>
          <a:off x="1219200" y="2819400"/>
          <a:ext cx="7086600" cy="1889759"/>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xmlns="" val="1256307891"/>
                    </a:ext>
                  </a:extLst>
                </a:gridCol>
                <a:gridCol w="2362200">
                  <a:extLst>
                    <a:ext uri="{9D8B030D-6E8A-4147-A177-3AD203B41FA5}">
                      <a16:colId xmlns:a16="http://schemas.microsoft.com/office/drawing/2014/main" xmlns="" val="2875563906"/>
                    </a:ext>
                  </a:extLst>
                </a:gridCol>
                <a:gridCol w="2362200">
                  <a:extLst>
                    <a:ext uri="{9D8B030D-6E8A-4147-A177-3AD203B41FA5}">
                      <a16:colId xmlns:a16="http://schemas.microsoft.com/office/drawing/2014/main" xmlns="" val="331790329"/>
                    </a:ext>
                  </a:extLst>
                </a:gridCol>
              </a:tblGrid>
              <a:tr h="370840">
                <a:tc gridSpan="3">
                  <a:txBody>
                    <a:bodyPr/>
                    <a:lstStyle/>
                    <a:p>
                      <a:pPr algn="ctr"/>
                      <a:r>
                        <a:rPr lang="en-US" sz="2800" dirty="0">
                          <a:solidFill>
                            <a:schemeClr val="tx1"/>
                          </a:solidFill>
                          <a:latin typeface="+mn-lt"/>
                        </a:rPr>
                        <a:t>Cash Dividends have Three Important </a:t>
                      </a:r>
                      <a:r>
                        <a:rPr lang="en-US" sz="2800" dirty="0" smtClean="0">
                          <a:solidFill>
                            <a:schemeClr val="tx1"/>
                          </a:solidFill>
                          <a:latin typeface="+mn-lt"/>
                        </a:rPr>
                        <a:t>Dates</a:t>
                      </a:r>
                      <a:endParaRPr lang="en-US" sz="28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74548072"/>
                  </a:ext>
                </a:extLst>
              </a:tr>
              <a:tr h="370840">
                <a:tc>
                  <a:txBody>
                    <a:bodyPr/>
                    <a:lstStyle/>
                    <a:p>
                      <a:pPr algn="ctr"/>
                      <a:r>
                        <a:rPr lang="en-US" sz="2400" b="1" dirty="0">
                          <a:solidFill>
                            <a:schemeClr val="tx1"/>
                          </a:solidFill>
                          <a:latin typeface="+mn-lt"/>
                        </a:rPr>
                        <a:t>Declaration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400" b="1" dirty="0">
                          <a:solidFill>
                            <a:schemeClr val="tx1"/>
                          </a:solidFill>
                          <a:latin typeface="+mn-lt"/>
                        </a:rPr>
                        <a:t>Date of Record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400" b="1" dirty="0">
                          <a:solidFill>
                            <a:schemeClr val="tx1"/>
                          </a:solidFill>
                          <a:latin typeface="+mn-lt"/>
                        </a:rPr>
                        <a:t>Payment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3206234814"/>
                  </a:ext>
                </a:extLst>
              </a:tr>
              <a:tr h="370840">
                <a:tc>
                  <a:txBody>
                    <a:bodyPr/>
                    <a:lstStyle/>
                    <a:p>
                      <a:pPr algn="ctr" eaLnBrk="0" hangingPunct="0"/>
                      <a:r>
                        <a:rPr lang="en-US" sz="1800" b="1" dirty="0">
                          <a:solidFill>
                            <a:schemeClr val="tx1"/>
                          </a:solidFill>
                          <a:latin typeface="+mn-lt"/>
                        </a:rPr>
                        <a:t>Record liability</a:t>
                      </a:r>
                    </a:p>
                    <a:p>
                      <a:pPr algn="ctr" eaLnBrk="0" hangingPunct="0"/>
                      <a:r>
                        <a:rPr lang="en-US" sz="1800" b="1" dirty="0">
                          <a:solidFill>
                            <a:schemeClr val="tx1"/>
                          </a:solidFill>
                          <a:latin typeface="+mn-lt"/>
                        </a:rPr>
                        <a:t>for dividend.</a:t>
                      </a:r>
                      <a:endParaRPr lang="en-US"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eaLnBrk="0" hangingPunct="0"/>
                      <a:r>
                        <a:rPr lang="en-US" sz="1800" b="1" dirty="0">
                          <a:solidFill>
                            <a:schemeClr val="tx1"/>
                          </a:solidFill>
                          <a:latin typeface="+mn-lt"/>
                        </a:rPr>
                        <a:t>No entry</a:t>
                      </a:r>
                    </a:p>
                    <a:p>
                      <a:pPr algn="ctr" eaLnBrk="0" hangingPunct="0"/>
                      <a:r>
                        <a:rPr lang="en-US" sz="1800" b="1" dirty="0">
                          <a:solidFill>
                            <a:schemeClr val="tx1"/>
                          </a:solidFill>
                          <a:latin typeface="+mn-lt"/>
                        </a:rPr>
                        <a:t>required.</a:t>
                      </a:r>
                    </a:p>
                    <a:p>
                      <a:endParaRPr lang="en-US"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eaLnBrk="0" hangingPunct="0"/>
                      <a:r>
                        <a:rPr lang="en-US" sz="1800" b="1" dirty="0">
                          <a:solidFill>
                            <a:schemeClr val="tx1"/>
                          </a:solidFill>
                          <a:latin typeface="+mn-lt"/>
                        </a:rPr>
                        <a:t>Record payment of</a:t>
                      </a:r>
                    </a:p>
                    <a:p>
                      <a:pPr algn="ctr" eaLnBrk="0" hangingPunct="0"/>
                      <a:r>
                        <a:rPr lang="en-US" sz="1800" b="1" dirty="0">
                          <a:solidFill>
                            <a:schemeClr val="tx1"/>
                          </a:solidFill>
                          <a:latin typeface="+mn-lt"/>
                        </a:rPr>
                        <a:t>cash to stockholders.</a:t>
                      </a:r>
                    </a:p>
                    <a:p>
                      <a:endParaRPr lang="en-US"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571313908"/>
                  </a:ext>
                </a:extLst>
              </a:tr>
            </a:tbl>
          </a:graphicData>
        </a:graphic>
      </p:graphicFrame>
    </p:spTree>
    <p:extLst>
      <p:ext uri="{BB962C8B-B14F-4D97-AF65-F5344CB8AC3E}">
        <p14:creationId xmlns:p14="http://schemas.microsoft.com/office/powerpoint/2010/main" val="3973910154"/>
      </p:ext>
    </p:extLst>
  </p:cSld>
  <p:clrMapOvr>
    <a:masterClrMapping/>
  </p:clrMapOvr>
  <p:transition xmlns:p14="http://schemas.microsoft.com/office/powerpoint/2010/mai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Declaration Date</a:t>
            </a:r>
          </a:p>
        </p:txBody>
      </p:sp>
      <p:sp>
        <p:nvSpPr>
          <p:cNvPr id="2" name="Content Placeholder 1"/>
          <p:cNvSpPr>
            <a:spLocks noGrp="1"/>
          </p:cNvSpPr>
          <p:nvPr>
            <p:ph idx="1"/>
          </p:nvPr>
        </p:nvSpPr>
        <p:spPr/>
        <p:txBody>
          <a:bodyPr/>
          <a:lstStyle/>
          <a:p>
            <a:pPr marL="0" indent="0">
              <a:buNone/>
            </a:pPr>
            <a:r>
              <a:rPr lang="en-US" sz="2200" dirty="0">
                <a:solidFill>
                  <a:srgbClr val="000000"/>
                </a:solidFill>
              </a:rPr>
              <a:t>On October 15, Year 2, Nelson’s board of directors declared a cash dividend on the 100 outstanding shares of its 7%, $10 par preferred stock. The dividend will be paid on December 15 to stockholders of record on November 15</a:t>
            </a:r>
            <a:r>
              <a:rPr lang="en-US" sz="2200" dirty="0" smtClean="0">
                <a:solidFill>
                  <a:srgbClr val="000000"/>
                </a:solidFill>
              </a:rPr>
              <a:t>. Let’s </a:t>
            </a:r>
            <a:r>
              <a:rPr lang="en-US" sz="2200" dirty="0">
                <a:solidFill>
                  <a:srgbClr val="000000"/>
                </a:solidFill>
              </a:rPr>
              <a:t>record the entries.</a:t>
            </a:r>
            <a:endParaRPr lang="en-US" sz="2200" dirty="0"/>
          </a:p>
          <a:p>
            <a:pPr>
              <a:defRPr/>
            </a:pPr>
            <a:r>
              <a:rPr lang="en-US" sz="2200" dirty="0"/>
              <a:t>Recall that the </a:t>
            </a:r>
            <a:r>
              <a:rPr lang="en-US" sz="2200" dirty="0" smtClean="0"/>
              <a:t>declaration </a:t>
            </a:r>
            <a:r>
              <a:rPr lang="en-US" sz="2200" dirty="0"/>
              <a:t>d</a:t>
            </a:r>
            <a:r>
              <a:rPr lang="en-US" sz="2200" dirty="0" smtClean="0"/>
              <a:t>ate </a:t>
            </a:r>
            <a:r>
              <a:rPr lang="en-US" sz="2200" dirty="0"/>
              <a:t>requires the recording of the liability for the dividend. </a:t>
            </a:r>
          </a:p>
          <a:p>
            <a:pPr>
              <a:defRPr/>
            </a:pPr>
            <a:r>
              <a:rPr lang="en-US" sz="2200" dirty="0"/>
              <a:t>The amount is calculated as: </a:t>
            </a:r>
            <a:r>
              <a:rPr lang="en-US" sz="2200" b="1" dirty="0">
                <a:solidFill>
                  <a:srgbClr val="C30C20"/>
                </a:solidFill>
              </a:rPr>
              <a:t>0.07 </a:t>
            </a:r>
            <a:r>
              <a:rPr lang="en-US" sz="2200" b="1" dirty="0" smtClean="0">
                <a:solidFill>
                  <a:srgbClr val="C30C20"/>
                </a:solidFill>
              </a:rPr>
              <a:t>× </a:t>
            </a:r>
            <a:r>
              <a:rPr lang="en-US" sz="2200" b="1" dirty="0">
                <a:solidFill>
                  <a:srgbClr val="C30C20"/>
                </a:solidFill>
              </a:rPr>
              <a:t>$10 par </a:t>
            </a:r>
            <a:r>
              <a:rPr lang="en-US" sz="2200" b="1" dirty="0" smtClean="0">
                <a:solidFill>
                  <a:srgbClr val="C30C20"/>
                </a:solidFill>
              </a:rPr>
              <a:t>× </a:t>
            </a:r>
            <a:r>
              <a:rPr lang="en-US" sz="2200" b="1" dirty="0">
                <a:solidFill>
                  <a:srgbClr val="C30C20"/>
                </a:solidFill>
              </a:rPr>
              <a:t>100 shares = $70</a:t>
            </a:r>
          </a:p>
          <a:p>
            <a:endParaRPr lang="en-US" sz="2200" dirty="0"/>
          </a:p>
        </p:txBody>
      </p:sp>
      <p:sp>
        <p:nvSpPr>
          <p:cNvPr id="4" name="Text Placeholder 3"/>
          <p:cNvSpPr>
            <a:spLocks noGrp="1"/>
          </p:cNvSpPr>
          <p:nvPr>
            <p:ph type="body" sz="quarter" idx="12"/>
          </p:nvPr>
        </p:nvSpPr>
        <p:spPr/>
        <p:txBody>
          <a:bodyPr/>
          <a:lstStyle/>
          <a:p>
            <a:endParaRPr lang="en-US" dirty="0"/>
          </a:p>
        </p:txBody>
      </p:sp>
      <p:sp>
        <p:nvSpPr>
          <p:cNvPr id="50178"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E181C592-9CB6-4767-AAFF-C18801F70F3D}" type="slidenum">
              <a:rPr lang="en-US" smtClean="0">
                <a:solidFill>
                  <a:schemeClr val="bg1"/>
                </a:solidFill>
                <a:cs typeface="Arial" charset="0"/>
              </a:rPr>
              <a:pPr/>
              <a:t>33</a:t>
            </a:fld>
            <a:endParaRPr lang="en-US" dirty="0">
              <a:solidFill>
                <a:schemeClr val="bg1"/>
              </a:solidFill>
              <a:cs typeface="Arial" charset="0"/>
            </a:endParaRPr>
          </a:p>
        </p:txBody>
      </p:sp>
      <p:graphicFrame>
        <p:nvGraphicFramePr>
          <p:cNvPr id="9" name="Table 8">
            <a:extLst>
              <a:ext uri="{FF2B5EF4-FFF2-40B4-BE49-F238E27FC236}">
                <a16:creationId xmlns:a16="http://schemas.microsoft.com/office/drawing/2014/main" xmlns="" id="{7AC76BFA-81BE-4B65-B825-74C26085190E}"/>
              </a:ext>
            </a:extLst>
          </p:cNvPr>
          <p:cNvGraphicFramePr>
            <a:graphicFrameLocks noGrp="1"/>
          </p:cNvGraphicFramePr>
          <p:nvPr>
            <p:extLst>
              <p:ext uri="{D42A27DB-BD31-4B8C-83A1-F6EECF244321}">
                <p14:modId xmlns:p14="http://schemas.microsoft.com/office/powerpoint/2010/main" val="2800562626"/>
              </p:ext>
            </p:extLst>
          </p:nvPr>
        </p:nvGraphicFramePr>
        <p:xfrm>
          <a:off x="228600" y="4419600"/>
          <a:ext cx="8689702" cy="1336877"/>
        </p:xfrm>
        <a:graphic>
          <a:graphicData uri="http://schemas.openxmlformats.org/drawingml/2006/table">
            <a:tbl>
              <a:tblPr>
                <a:tableStyleId>{5C22544A-7EE6-4342-B048-85BDC9FD1C3A}</a:tableStyleId>
              </a:tblPr>
              <a:tblGrid>
                <a:gridCol w="1737940">
                  <a:extLst>
                    <a:ext uri="{9D8B030D-6E8A-4147-A177-3AD203B41FA5}">
                      <a16:colId xmlns:a16="http://schemas.microsoft.com/office/drawing/2014/main" xmlns="" val="1339959837"/>
                    </a:ext>
                  </a:extLst>
                </a:gridCol>
                <a:gridCol w="91471">
                  <a:extLst>
                    <a:ext uri="{9D8B030D-6E8A-4147-A177-3AD203B41FA5}">
                      <a16:colId xmlns:a16="http://schemas.microsoft.com/office/drawing/2014/main" xmlns="" val="119357301"/>
                    </a:ext>
                  </a:extLst>
                </a:gridCol>
                <a:gridCol w="3796152">
                  <a:extLst>
                    <a:ext uri="{9D8B030D-6E8A-4147-A177-3AD203B41FA5}">
                      <a16:colId xmlns:a16="http://schemas.microsoft.com/office/drawing/2014/main" xmlns="" val="2170809857"/>
                    </a:ext>
                  </a:extLst>
                </a:gridCol>
                <a:gridCol w="215448">
                  <a:extLst>
                    <a:ext uri="{9D8B030D-6E8A-4147-A177-3AD203B41FA5}">
                      <a16:colId xmlns:a16="http://schemas.microsoft.com/office/drawing/2014/main" xmlns="" val="746245963"/>
                    </a:ext>
                  </a:extLst>
                </a:gridCol>
                <a:gridCol w="1416322">
                  <a:extLst>
                    <a:ext uri="{9D8B030D-6E8A-4147-A177-3AD203B41FA5}">
                      <a16:colId xmlns:a16="http://schemas.microsoft.com/office/drawing/2014/main" xmlns="" val="1923230473"/>
                    </a:ext>
                  </a:extLst>
                </a:gridCol>
                <a:gridCol w="115748">
                  <a:extLst>
                    <a:ext uri="{9D8B030D-6E8A-4147-A177-3AD203B41FA5}">
                      <a16:colId xmlns:a16="http://schemas.microsoft.com/office/drawing/2014/main" xmlns="" val="9718133"/>
                    </a:ext>
                  </a:extLst>
                </a:gridCol>
                <a:gridCol w="1316621">
                  <a:extLst>
                    <a:ext uri="{9D8B030D-6E8A-4147-A177-3AD203B41FA5}">
                      <a16:colId xmlns:a16="http://schemas.microsoft.com/office/drawing/2014/main" xmlns="" val="1405398356"/>
                    </a:ext>
                  </a:extLst>
                </a:gridCol>
              </a:tblGrid>
              <a:tr h="495729">
                <a:tc>
                  <a:txBody>
                    <a:bodyPr/>
                    <a:lstStyle/>
                    <a:p>
                      <a:pPr algn="ct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3362839657"/>
                  </a:ext>
                </a:extLst>
              </a:tr>
              <a:tr h="378706">
                <a:tc>
                  <a:txBody>
                    <a:bodyPr/>
                    <a:lstStyle/>
                    <a:p>
                      <a:pPr algn="ct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Declaration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Dividends</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70</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77048506"/>
                  </a:ext>
                </a:extLst>
              </a:tr>
              <a:tr h="462442">
                <a:tc>
                  <a:txBody>
                    <a:bodyPr/>
                    <a:lstStyle/>
                    <a:p>
                      <a:pPr algn="ct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Date</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Dividends Payable</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70</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6" marR="11936" marT="11936"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53639741"/>
                  </a:ext>
                </a:extLst>
              </a:tr>
            </a:tbl>
          </a:graphicData>
        </a:graphic>
      </p:graphicFrame>
    </p:spTree>
    <p:extLst>
      <p:ext uri="{BB962C8B-B14F-4D97-AF65-F5344CB8AC3E}">
        <p14:creationId xmlns:p14="http://schemas.microsoft.com/office/powerpoint/2010/main" val="1811866067"/>
      </p:ext>
    </p:extLst>
  </p:cSld>
  <p:clrMapOvr>
    <a:masterClrMapping/>
  </p:clrMapOvr>
  <p:transition xmlns:p14="http://schemas.microsoft.com/office/powerpoint/2010/mai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Date of Record</a:t>
            </a:r>
          </a:p>
        </p:txBody>
      </p:sp>
      <p:sp>
        <p:nvSpPr>
          <p:cNvPr id="2" name="Content Placeholder 1"/>
          <p:cNvSpPr>
            <a:spLocks noGrp="1"/>
          </p:cNvSpPr>
          <p:nvPr>
            <p:ph idx="1"/>
          </p:nvPr>
        </p:nvSpPr>
        <p:spPr/>
        <p:txBody>
          <a:bodyPr/>
          <a:lstStyle/>
          <a:p>
            <a:pPr marL="0" indent="0">
              <a:buNone/>
            </a:pPr>
            <a:r>
              <a:rPr lang="en-US" sz="2600" dirty="0">
                <a:solidFill>
                  <a:srgbClr val="000000"/>
                </a:solidFill>
              </a:rPr>
              <a:t>On October 15, Year 2, Nelson’s board of directors declared a cash dividend on the 100 outstanding shares of its 7%, $10 par preferred stock. The dividend will be paid on December 15 to stockholders of record on November 15</a:t>
            </a:r>
            <a:r>
              <a:rPr lang="en-US" sz="2600" dirty="0" smtClean="0">
                <a:solidFill>
                  <a:srgbClr val="000000"/>
                </a:solidFill>
              </a:rPr>
              <a:t>. Let’s </a:t>
            </a:r>
            <a:r>
              <a:rPr lang="en-US" sz="2600" dirty="0">
                <a:solidFill>
                  <a:srgbClr val="000000"/>
                </a:solidFill>
              </a:rPr>
              <a:t>record the entries.</a:t>
            </a:r>
            <a:endParaRPr lang="en-US" sz="2600" dirty="0"/>
          </a:p>
          <a:p>
            <a:pPr>
              <a:buClr>
                <a:schemeClr val="tx1"/>
              </a:buClr>
              <a:defRPr/>
            </a:pPr>
            <a:r>
              <a:rPr lang="en-US" sz="2600" b="1" dirty="0">
                <a:solidFill>
                  <a:srgbClr val="C30C20"/>
                </a:solidFill>
              </a:rPr>
              <a:t>No </a:t>
            </a:r>
            <a:r>
              <a:rPr lang="en-US" sz="2600" b="1" dirty="0" smtClean="0">
                <a:solidFill>
                  <a:srgbClr val="C30C20"/>
                </a:solidFill>
              </a:rPr>
              <a:t>entry </a:t>
            </a:r>
            <a:r>
              <a:rPr lang="en-US" sz="2600" b="1" dirty="0">
                <a:solidFill>
                  <a:srgbClr val="C30C20"/>
                </a:solidFill>
              </a:rPr>
              <a:t>is r</a:t>
            </a:r>
            <a:r>
              <a:rPr lang="en-US" sz="2600" b="1" dirty="0" smtClean="0">
                <a:solidFill>
                  <a:srgbClr val="C30C20"/>
                </a:solidFill>
              </a:rPr>
              <a:t>equired on </a:t>
            </a:r>
            <a:r>
              <a:rPr lang="en-US" sz="2600" b="1" dirty="0">
                <a:solidFill>
                  <a:srgbClr val="C30C20"/>
                </a:solidFill>
              </a:rPr>
              <a:t>November 15.</a:t>
            </a:r>
          </a:p>
          <a:p>
            <a:endParaRPr lang="en-US" dirty="0"/>
          </a:p>
        </p:txBody>
      </p:sp>
      <p:sp>
        <p:nvSpPr>
          <p:cNvPr id="4" name="Text Placeholder 3"/>
          <p:cNvSpPr>
            <a:spLocks noGrp="1"/>
          </p:cNvSpPr>
          <p:nvPr>
            <p:ph type="body" sz="quarter" idx="12"/>
          </p:nvPr>
        </p:nvSpPr>
        <p:spPr/>
        <p:txBody>
          <a:bodyPr/>
          <a:lstStyle/>
          <a:p>
            <a:endParaRPr lang="en-US" dirty="0"/>
          </a:p>
        </p:txBody>
      </p:sp>
      <p:sp>
        <p:nvSpPr>
          <p:cNvPr id="50178"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E181C592-9CB6-4767-AAFF-C18801F70F3D}" type="slidenum">
              <a:rPr lang="en-US" smtClean="0">
                <a:solidFill>
                  <a:schemeClr val="bg1"/>
                </a:solidFill>
                <a:cs typeface="Arial" charset="0"/>
              </a:rPr>
              <a:pPr/>
              <a:t>34</a:t>
            </a:fld>
            <a:endParaRPr lang="en-US" dirty="0">
              <a:solidFill>
                <a:schemeClr val="bg1"/>
              </a:solidFill>
              <a:cs typeface="Arial" charset="0"/>
            </a:endParaRPr>
          </a:p>
        </p:txBody>
      </p:sp>
    </p:spTree>
    <p:extLst>
      <p:ext uri="{BB962C8B-B14F-4D97-AF65-F5344CB8AC3E}">
        <p14:creationId xmlns:p14="http://schemas.microsoft.com/office/powerpoint/2010/main" val="161338737"/>
      </p:ext>
    </p:extLst>
  </p:cSld>
  <p:clrMapOvr>
    <a:masterClrMapping/>
  </p:clrMapOvr>
  <p:transition xmlns:p14="http://schemas.microsoft.com/office/powerpoint/2010/mai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Payment Date</a:t>
            </a:r>
          </a:p>
        </p:txBody>
      </p:sp>
      <p:sp>
        <p:nvSpPr>
          <p:cNvPr id="2" name="Content Placeholder 1"/>
          <p:cNvSpPr>
            <a:spLocks noGrp="1"/>
          </p:cNvSpPr>
          <p:nvPr>
            <p:ph idx="1"/>
          </p:nvPr>
        </p:nvSpPr>
        <p:spPr/>
        <p:txBody>
          <a:bodyPr/>
          <a:lstStyle/>
          <a:p>
            <a:pPr marL="0" indent="0">
              <a:buNone/>
            </a:pPr>
            <a:r>
              <a:rPr lang="en-US" dirty="0">
                <a:solidFill>
                  <a:srgbClr val="000000"/>
                </a:solidFill>
              </a:rPr>
              <a:t>On October 15, Year 2, Nelson’s board of directors declared a cash dividend on the 100 outstanding shares of its 7%, $10 par preferred stock. The dividend will be paid on December 15 to stockholders of record on November 15</a:t>
            </a:r>
            <a:r>
              <a:rPr lang="en-US" dirty="0" smtClean="0">
                <a:solidFill>
                  <a:srgbClr val="000000"/>
                </a:solidFill>
              </a:rPr>
              <a:t>. Let’s </a:t>
            </a:r>
            <a:r>
              <a:rPr lang="en-US" dirty="0">
                <a:solidFill>
                  <a:srgbClr val="000000"/>
                </a:solidFill>
              </a:rPr>
              <a:t>record the entries.</a:t>
            </a:r>
            <a:endParaRPr lang="en-US" dirty="0"/>
          </a:p>
          <a:p>
            <a:r>
              <a:rPr lang="en-US" dirty="0"/>
              <a:t>Recall that the Payment Date requires the recording of the payment of cash to stockholders. </a:t>
            </a:r>
          </a:p>
          <a:p>
            <a:endParaRPr lang="en-US" dirty="0"/>
          </a:p>
        </p:txBody>
      </p:sp>
      <p:sp>
        <p:nvSpPr>
          <p:cNvPr id="4" name="Text Placeholder 3"/>
          <p:cNvSpPr>
            <a:spLocks noGrp="1"/>
          </p:cNvSpPr>
          <p:nvPr>
            <p:ph type="body" sz="quarter" idx="12"/>
          </p:nvPr>
        </p:nvSpPr>
        <p:spPr/>
        <p:txBody>
          <a:bodyPr/>
          <a:lstStyle/>
          <a:p>
            <a:endParaRPr lang="en-US" dirty="0"/>
          </a:p>
        </p:txBody>
      </p:sp>
      <p:sp>
        <p:nvSpPr>
          <p:cNvPr id="50178"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E181C592-9CB6-4767-AAFF-C18801F70F3D}" type="slidenum">
              <a:rPr lang="en-US" smtClean="0">
                <a:solidFill>
                  <a:schemeClr val="bg1"/>
                </a:solidFill>
                <a:cs typeface="Arial" charset="0"/>
              </a:rPr>
              <a:pPr/>
              <a:t>35</a:t>
            </a:fld>
            <a:endParaRPr lang="en-US" dirty="0">
              <a:solidFill>
                <a:schemeClr val="bg1"/>
              </a:solidFill>
              <a:cs typeface="Arial" charset="0"/>
            </a:endParaRPr>
          </a:p>
        </p:txBody>
      </p:sp>
      <p:graphicFrame>
        <p:nvGraphicFramePr>
          <p:cNvPr id="9" name="Table 8">
            <a:extLst>
              <a:ext uri="{FF2B5EF4-FFF2-40B4-BE49-F238E27FC236}">
                <a16:creationId xmlns:a16="http://schemas.microsoft.com/office/drawing/2014/main" xmlns="" id="{7AC76BFA-81BE-4B65-B825-74C26085190E}"/>
              </a:ext>
            </a:extLst>
          </p:cNvPr>
          <p:cNvGraphicFramePr>
            <a:graphicFrameLocks noGrp="1"/>
          </p:cNvGraphicFramePr>
          <p:nvPr>
            <p:extLst>
              <p:ext uri="{D42A27DB-BD31-4B8C-83A1-F6EECF244321}">
                <p14:modId xmlns:p14="http://schemas.microsoft.com/office/powerpoint/2010/main" val="4128768580"/>
              </p:ext>
            </p:extLst>
          </p:nvPr>
        </p:nvGraphicFramePr>
        <p:xfrm>
          <a:off x="304800" y="4114800"/>
          <a:ext cx="8686801" cy="1336431"/>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xmlns="" val="1339959837"/>
                    </a:ext>
                  </a:extLst>
                </a:gridCol>
                <a:gridCol w="91441">
                  <a:extLst>
                    <a:ext uri="{9D8B030D-6E8A-4147-A177-3AD203B41FA5}">
                      <a16:colId xmlns:a16="http://schemas.microsoft.com/office/drawing/2014/main" xmlns="" val="119357301"/>
                    </a:ext>
                  </a:extLst>
                </a:gridCol>
                <a:gridCol w="3794885">
                  <a:extLst>
                    <a:ext uri="{9D8B030D-6E8A-4147-A177-3AD203B41FA5}">
                      <a16:colId xmlns:a16="http://schemas.microsoft.com/office/drawing/2014/main" xmlns="" val="2170809857"/>
                    </a:ext>
                  </a:extLst>
                </a:gridCol>
                <a:gridCol w="215376">
                  <a:extLst>
                    <a:ext uri="{9D8B030D-6E8A-4147-A177-3AD203B41FA5}">
                      <a16:colId xmlns:a16="http://schemas.microsoft.com/office/drawing/2014/main" xmlns="" val="746245963"/>
                    </a:ext>
                  </a:extLst>
                </a:gridCol>
                <a:gridCol w="1415849">
                  <a:extLst>
                    <a:ext uri="{9D8B030D-6E8A-4147-A177-3AD203B41FA5}">
                      <a16:colId xmlns:a16="http://schemas.microsoft.com/office/drawing/2014/main" xmlns="" val="1923230473"/>
                    </a:ext>
                  </a:extLst>
                </a:gridCol>
                <a:gridCol w="115709">
                  <a:extLst>
                    <a:ext uri="{9D8B030D-6E8A-4147-A177-3AD203B41FA5}">
                      <a16:colId xmlns:a16="http://schemas.microsoft.com/office/drawing/2014/main" xmlns="" val="9718133"/>
                    </a:ext>
                  </a:extLst>
                </a:gridCol>
                <a:gridCol w="1316181">
                  <a:extLst>
                    <a:ext uri="{9D8B030D-6E8A-4147-A177-3AD203B41FA5}">
                      <a16:colId xmlns:a16="http://schemas.microsoft.com/office/drawing/2014/main" xmlns="" val="1405398356"/>
                    </a:ext>
                  </a:extLst>
                </a:gridCol>
              </a:tblGrid>
              <a:tr h="495564">
                <a:tc>
                  <a:txBody>
                    <a:bodyPr/>
                    <a:lstStyle/>
                    <a:p>
                      <a:pPr algn="ct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3362839657"/>
                  </a:ext>
                </a:extLst>
              </a:tr>
              <a:tr h="378579">
                <a:tc>
                  <a:txBody>
                    <a:bodyPr/>
                    <a:lstStyle/>
                    <a:p>
                      <a:pPr algn="ct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Payment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Dividends Payable</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70</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77048506"/>
                  </a:ext>
                </a:extLst>
              </a:tr>
              <a:tr h="462288">
                <a:tc>
                  <a:txBody>
                    <a:bodyPr/>
                    <a:lstStyle/>
                    <a:p>
                      <a:pPr algn="ct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Date</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Cash</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800" u="none" strike="noStrike" dirty="0">
                          <a:solidFill>
                            <a:schemeClr val="tx1"/>
                          </a:solidFill>
                          <a:effectLst/>
                          <a:latin typeface="+mn-lt"/>
                          <a:ea typeface="Tahoma" panose="020B0604030504040204" pitchFamily="34" charset="0"/>
                          <a:cs typeface="Tahoma" panose="020B0604030504040204" pitchFamily="34" charset="0"/>
                        </a:rPr>
                        <a:t> </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800" u="none" strike="noStrike" dirty="0">
                          <a:solidFill>
                            <a:schemeClr val="tx1"/>
                          </a:solidFill>
                          <a:effectLst/>
                          <a:latin typeface="+mn-lt"/>
                          <a:ea typeface="Tahoma" panose="020B0604030504040204" pitchFamily="34" charset="0"/>
                          <a:cs typeface="Tahoma" panose="020B0604030504040204" pitchFamily="34" charset="0"/>
                        </a:rPr>
                        <a:t>70</a:t>
                      </a:r>
                      <a:endParaRPr lang="en-US" sz="18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933" marR="11933" marT="11933"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53639741"/>
                  </a:ext>
                </a:extLst>
              </a:tr>
            </a:tbl>
          </a:graphicData>
        </a:graphic>
      </p:graphicFrame>
    </p:spTree>
    <p:extLst>
      <p:ext uri="{BB962C8B-B14F-4D97-AF65-F5344CB8AC3E}">
        <p14:creationId xmlns:p14="http://schemas.microsoft.com/office/powerpoint/2010/main" val="2781153679"/>
      </p:ext>
    </p:extLst>
  </p:cSld>
  <p:clrMapOvr>
    <a:masterClrMapping/>
  </p:clrMapOvr>
  <p:transition xmlns:p14="http://schemas.microsoft.com/office/powerpoint/2010/mai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a:t>LO 11-7: Show how stock dividends and stock splits affect financial statements.</a:t>
            </a:r>
            <a:br>
              <a:rPr lang="en-US" dirty="0"/>
            </a:br>
            <a:r>
              <a:rPr lang="en-US" dirty="0"/>
              <a:t/>
            </a:r>
            <a:br>
              <a:rPr lang="en-US" dirty="0"/>
            </a:br>
            <a:endParaRPr lang="en-US" dirty="0"/>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11-</a:t>
            </a:r>
            <a:fld id="{8E04DE85-5BF3-4C03-A70B-7F1A18BE4AC7}" type="slidenum">
              <a:rPr lang="en-US" smtClean="0">
                <a:solidFill>
                  <a:schemeClr val="bg1"/>
                </a:solidFill>
                <a:cs typeface="Arial" charset="0"/>
              </a:rPr>
              <a:pPr/>
              <a:t>36</a:t>
            </a:fld>
            <a:endParaRPr lang="en-US" dirty="0">
              <a:solidFill>
                <a:schemeClr val="bg1"/>
              </a:solidFill>
              <a:cs typeface="Arial" charset="0"/>
            </a:endParaRPr>
          </a:p>
        </p:txBody>
      </p:sp>
    </p:spTree>
    <p:extLst>
      <p:ext uri="{BB962C8B-B14F-4D97-AF65-F5344CB8AC3E}">
        <p14:creationId xmlns:p14="http://schemas.microsoft.com/office/powerpoint/2010/main" val="3857378610"/>
      </p:ext>
    </p:extLst>
  </p:cSld>
  <p:clrMapOvr>
    <a:masterClrMapping/>
  </p:clrMapOvr>
  <p:transition xmlns:p14="http://schemas.microsoft.com/office/powerpoint/2010/mai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Stock Dividends</a:t>
            </a:r>
            <a:endParaRPr lang="en-US" sz="3200" b="1" dirty="0">
              <a:ea typeface="Tahoma" panose="020B0604030504040204" pitchFamily="34" charset="0"/>
              <a:cs typeface="Tahoma" panose="020B0604030504040204" pitchFamily="34" charset="0"/>
            </a:endParaRPr>
          </a:p>
        </p:txBody>
      </p:sp>
      <p:sp>
        <p:nvSpPr>
          <p:cNvPr id="4" name="Content Placeholder 3"/>
          <p:cNvSpPr>
            <a:spLocks noGrp="1"/>
          </p:cNvSpPr>
          <p:nvPr>
            <p:ph idx="1"/>
          </p:nvPr>
        </p:nvSpPr>
        <p:spPr/>
        <p:txBody>
          <a:bodyPr/>
          <a:lstStyle/>
          <a:p>
            <a:r>
              <a:rPr lang="en-US" dirty="0"/>
              <a:t>Distribution of additional shares of stock </a:t>
            </a:r>
            <a:r>
              <a:rPr lang="en-US" dirty="0" smtClean="0"/>
              <a:t>to </a:t>
            </a:r>
            <a:r>
              <a:rPr lang="en-US" dirty="0"/>
              <a:t>stockholders results in</a:t>
            </a:r>
            <a:r>
              <a:rPr lang="en-US" dirty="0" smtClean="0"/>
              <a:t>:</a:t>
            </a:r>
          </a:p>
          <a:p>
            <a:pPr lvl="1"/>
            <a:r>
              <a:rPr lang="en-US" sz="2400" dirty="0"/>
              <a:t>No change in total Stockholders’ </a:t>
            </a:r>
            <a:r>
              <a:rPr lang="en-US" sz="2400" dirty="0" smtClean="0"/>
              <a:t>Equity</a:t>
            </a:r>
            <a:endParaRPr lang="en-US" sz="2400" dirty="0"/>
          </a:p>
          <a:p>
            <a:pPr lvl="1"/>
            <a:r>
              <a:rPr lang="en-US" sz="2400" dirty="0"/>
              <a:t>No change in par </a:t>
            </a:r>
            <a:r>
              <a:rPr lang="en-US" sz="2400" dirty="0" smtClean="0"/>
              <a:t>value</a:t>
            </a:r>
            <a:endParaRPr lang="en-US" sz="2400" dirty="0"/>
          </a:p>
          <a:p>
            <a:pPr lvl="1"/>
            <a:r>
              <a:rPr lang="en-US" sz="2400" dirty="0"/>
              <a:t>All stockholders retain the same percentage of </a:t>
            </a:r>
            <a:r>
              <a:rPr lang="en-US" sz="2400" dirty="0" smtClean="0"/>
              <a:t>ownership</a:t>
            </a:r>
            <a:endParaRPr lang="en-US" sz="2400" dirty="0"/>
          </a:p>
          <a:p>
            <a:pPr marL="0" indent="0" algn="ctr">
              <a:buNone/>
            </a:pPr>
            <a:endParaRPr lang="en-US" dirty="0"/>
          </a:p>
        </p:txBody>
      </p:sp>
      <p:sp>
        <p:nvSpPr>
          <p:cNvPr id="6" name="Text Placeholder 5"/>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37</a:t>
            </a:fld>
            <a:endParaRPr lang="en-US" dirty="0">
              <a:solidFill>
                <a:schemeClr val="bg1"/>
              </a:solidFill>
              <a:cs typeface="Arial" charset="0"/>
            </a:endParaRPr>
          </a:p>
        </p:txBody>
      </p:sp>
    </p:spTree>
    <p:extLst>
      <p:ext uri="{BB962C8B-B14F-4D97-AF65-F5344CB8AC3E}">
        <p14:creationId xmlns:p14="http://schemas.microsoft.com/office/powerpoint/2010/main" val="2215193964"/>
      </p:ext>
    </p:extLst>
  </p:cSld>
  <p:clrMapOvr>
    <a:masterClrMapping/>
  </p:clrMapOvr>
  <p:transition xmlns:p14="http://schemas.microsoft.com/office/powerpoint/2010/mai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z="3400" b="1" dirty="0">
                <a:ea typeface="Tahoma" panose="020B0604030504040204" pitchFamily="34" charset="0"/>
                <a:cs typeface="Tahoma" panose="020B0604030504040204" pitchFamily="34" charset="0"/>
              </a:rPr>
              <a:t>Stock Dividends Example</a:t>
            </a:r>
          </a:p>
        </p:txBody>
      </p:sp>
      <p:sp>
        <p:nvSpPr>
          <p:cNvPr id="2" name="Content Placeholder 1"/>
          <p:cNvSpPr>
            <a:spLocks noGrp="1"/>
          </p:cNvSpPr>
          <p:nvPr>
            <p:ph idx="1"/>
          </p:nvPr>
        </p:nvSpPr>
        <p:spPr/>
        <p:txBody>
          <a:bodyPr/>
          <a:lstStyle/>
          <a:p>
            <a:pPr marL="0" indent="0">
              <a:buNone/>
            </a:pPr>
            <a:r>
              <a:rPr lang="en-US" sz="2000" dirty="0">
                <a:solidFill>
                  <a:srgbClr val="000000"/>
                </a:solidFill>
              </a:rPr>
              <a:t>Nelson’s board of directors decided to issue a 10% stock dividend on the 150 outstanding shares of its $20 par value, Class B common stock</a:t>
            </a:r>
            <a:r>
              <a:rPr lang="en-US" sz="2000" dirty="0" smtClean="0">
                <a:solidFill>
                  <a:srgbClr val="000000"/>
                </a:solidFill>
              </a:rPr>
              <a:t>. </a:t>
            </a:r>
            <a:r>
              <a:rPr lang="en-US" sz="2000" dirty="0">
                <a:solidFill>
                  <a:srgbClr val="000000"/>
                </a:solidFill>
              </a:rPr>
              <a:t>Market value at the time of the stock dividend was $30 per share. </a:t>
            </a:r>
            <a:r>
              <a:rPr lang="en-US" sz="2000" dirty="0" smtClean="0">
                <a:solidFill>
                  <a:srgbClr val="000000"/>
                </a:solidFill>
              </a:rPr>
              <a:t>Let’s </a:t>
            </a:r>
            <a:r>
              <a:rPr lang="en-US" sz="2000" dirty="0">
                <a:solidFill>
                  <a:srgbClr val="000000"/>
                </a:solidFill>
              </a:rPr>
              <a:t>record the entry. </a:t>
            </a:r>
            <a:endParaRPr lang="en-US" sz="2000" dirty="0" smtClean="0">
              <a:solidFill>
                <a:srgbClr val="000000"/>
              </a:solidFill>
            </a:endParaRPr>
          </a:p>
          <a:p>
            <a:pPr>
              <a:defRPr/>
            </a:pPr>
            <a:r>
              <a:rPr lang="en-US" sz="2000" dirty="0">
                <a:ea typeface="Tahoma" panose="020B0604030504040204" pitchFamily="34" charset="0"/>
                <a:cs typeface="Tahoma" panose="020B0604030504040204" pitchFamily="34" charset="0"/>
              </a:rPr>
              <a:t>Retained Earnings Amount: </a:t>
            </a:r>
            <a:r>
              <a:rPr lang="en-US" sz="2000" b="1" dirty="0">
                <a:solidFill>
                  <a:srgbClr val="C30C20"/>
                </a:solidFill>
                <a:ea typeface="Tahoma" panose="020B0604030504040204" pitchFamily="34" charset="0"/>
                <a:cs typeface="Tahoma" panose="020B0604030504040204" pitchFamily="34" charset="0"/>
              </a:rPr>
              <a:t>0.10 </a:t>
            </a:r>
            <a:r>
              <a:rPr lang="en-US" sz="2000" b="1" dirty="0" smtClean="0">
                <a:solidFill>
                  <a:srgbClr val="C30C20"/>
                </a:solidFill>
                <a:ea typeface="Tahoma" panose="020B0604030504040204" pitchFamily="34" charset="0"/>
                <a:cs typeface="Tahoma" panose="020B0604030504040204" pitchFamily="34" charset="0"/>
              </a:rPr>
              <a:t>× </a:t>
            </a:r>
            <a:r>
              <a:rPr lang="en-US" sz="2000" b="1" dirty="0">
                <a:solidFill>
                  <a:srgbClr val="C30C20"/>
                </a:solidFill>
                <a:ea typeface="Tahoma" panose="020B0604030504040204" pitchFamily="34" charset="0"/>
                <a:cs typeface="Tahoma" panose="020B0604030504040204" pitchFamily="34" charset="0"/>
              </a:rPr>
              <a:t>150 shares </a:t>
            </a:r>
            <a:r>
              <a:rPr lang="en-US" sz="2000" b="1" dirty="0" smtClean="0">
                <a:solidFill>
                  <a:srgbClr val="C30C20"/>
                </a:solidFill>
                <a:ea typeface="Tahoma" panose="020B0604030504040204" pitchFamily="34" charset="0"/>
                <a:cs typeface="Tahoma" panose="020B0604030504040204" pitchFamily="34" charset="0"/>
              </a:rPr>
              <a:t>× </a:t>
            </a:r>
            <a:r>
              <a:rPr lang="en-US" sz="2000" b="1" dirty="0">
                <a:solidFill>
                  <a:srgbClr val="C30C20"/>
                </a:solidFill>
                <a:ea typeface="Tahoma" panose="020B0604030504040204" pitchFamily="34" charset="0"/>
                <a:cs typeface="Tahoma" panose="020B0604030504040204" pitchFamily="34" charset="0"/>
              </a:rPr>
              <a:t>$30 per share = $450</a:t>
            </a:r>
          </a:p>
          <a:p>
            <a:pPr>
              <a:defRPr/>
            </a:pPr>
            <a:r>
              <a:rPr lang="en-US" sz="2000" dirty="0">
                <a:ea typeface="Tahoma" panose="020B0604030504040204" pitchFamily="34" charset="0"/>
                <a:cs typeface="Tahoma" panose="020B0604030504040204" pitchFamily="34" charset="0"/>
              </a:rPr>
              <a:t>Common Stock Amount: </a:t>
            </a:r>
            <a:r>
              <a:rPr lang="en-US" sz="2000" b="1" dirty="0">
                <a:solidFill>
                  <a:srgbClr val="C30C20"/>
                </a:solidFill>
                <a:ea typeface="Tahoma" panose="020B0604030504040204" pitchFamily="34" charset="0"/>
                <a:cs typeface="Tahoma" panose="020B0604030504040204" pitchFamily="34" charset="0"/>
              </a:rPr>
              <a:t>0.10 × 150 shares × $20 par = $300</a:t>
            </a:r>
          </a:p>
          <a:p>
            <a:pPr>
              <a:defRPr/>
            </a:pPr>
            <a:r>
              <a:rPr lang="en-US" sz="2000" dirty="0">
                <a:ea typeface="Tahoma" panose="020B0604030504040204" pitchFamily="34" charset="0"/>
                <a:cs typeface="Tahoma" panose="020B0604030504040204" pitchFamily="34" charset="0"/>
              </a:rPr>
              <a:t>Paid In Capital: </a:t>
            </a:r>
            <a:r>
              <a:rPr lang="en-US" sz="2000" b="1" dirty="0">
                <a:solidFill>
                  <a:srgbClr val="C30C20"/>
                </a:solidFill>
                <a:ea typeface="Tahoma" panose="020B0604030504040204" pitchFamily="34" charset="0"/>
                <a:cs typeface="Tahoma" panose="020B0604030504040204" pitchFamily="34" charset="0"/>
              </a:rPr>
              <a:t>$450 </a:t>
            </a:r>
            <a:r>
              <a:rPr lang="en-US" sz="2000" b="1" dirty="0" smtClean="0">
                <a:solidFill>
                  <a:srgbClr val="C30C20"/>
                </a:solidFill>
                <a:ea typeface="Tahoma" panose="020B0604030504040204" pitchFamily="34" charset="0"/>
                <a:cs typeface="Tahoma" panose="020B0604030504040204" pitchFamily="34" charset="0"/>
              </a:rPr>
              <a:t>− </a:t>
            </a:r>
            <a:r>
              <a:rPr lang="en-US" sz="2000" b="1" dirty="0">
                <a:solidFill>
                  <a:srgbClr val="C30C20"/>
                </a:solidFill>
                <a:ea typeface="Tahoma" panose="020B0604030504040204" pitchFamily="34" charset="0"/>
                <a:cs typeface="Tahoma" panose="020B0604030504040204" pitchFamily="34" charset="0"/>
              </a:rPr>
              <a:t>$300 = $</a:t>
            </a:r>
            <a:r>
              <a:rPr lang="en-US" sz="2000" b="1" dirty="0" smtClean="0">
                <a:solidFill>
                  <a:srgbClr val="C30C20"/>
                </a:solidFill>
                <a:ea typeface="Tahoma" panose="020B0604030504040204" pitchFamily="34" charset="0"/>
                <a:cs typeface="Tahoma" panose="020B0604030504040204" pitchFamily="34" charset="0"/>
              </a:rPr>
              <a:t>150</a:t>
            </a:r>
          </a:p>
          <a:p>
            <a:pPr>
              <a:defRPr/>
            </a:pPr>
            <a:endParaRPr lang="en-US" sz="2000" b="1" dirty="0" smtClean="0">
              <a:solidFill>
                <a:srgbClr val="C30C20"/>
              </a:solidFill>
              <a:ea typeface="Tahoma" panose="020B0604030504040204" pitchFamily="34" charset="0"/>
              <a:cs typeface="Tahoma" panose="020B0604030504040204" pitchFamily="34" charset="0"/>
            </a:endParaRPr>
          </a:p>
          <a:p>
            <a:pPr>
              <a:defRPr/>
            </a:pPr>
            <a:endParaRPr lang="en-US" sz="2000" b="1" dirty="0">
              <a:solidFill>
                <a:srgbClr val="C30C20"/>
              </a:solidFill>
              <a:ea typeface="Tahoma" panose="020B0604030504040204" pitchFamily="34" charset="0"/>
              <a:cs typeface="Tahoma" panose="020B0604030504040204" pitchFamily="34" charset="0"/>
            </a:endParaRPr>
          </a:p>
          <a:p>
            <a:pPr>
              <a:defRPr/>
            </a:pPr>
            <a:endParaRPr lang="en-US" sz="2000" b="1" dirty="0" smtClean="0">
              <a:solidFill>
                <a:srgbClr val="C30C20"/>
              </a:solidFill>
              <a:ea typeface="Tahoma" panose="020B0604030504040204" pitchFamily="34" charset="0"/>
              <a:cs typeface="Tahoma" panose="020B0604030504040204" pitchFamily="34" charset="0"/>
            </a:endParaRPr>
          </a:p>
          <a:p>
            <a:pPr>
              <a:lnSpc>
                <a:spcPct val="50000"/>
              </a:lnSpc>
              <a:defRPr/>
            </a:pPr>
            <a:endParaRPr lang="en-US" sz="2000" dirty="0" smtClean="0">
              <a:solidFill>
                <a:srgbClr val="000000"/>
              </a:solidFill>
            </a:endParaRPr>
          </a:p>
          <a:p>
            <a:pPr marL="0" indent="0" algn="ctr">
              <a:buNone/>
              <a:defRPr/>
            </a:pPr>
            <a:r>
              <a:rPr lang="en-US" sz="1700" b="1" dirty="0" smtClean="0">
                <a:solidFill>
                  <a:srgbClr val="C30C20"/>
                </a:solidFill>
              </a:rPr>
              <a:t>The </a:t>
            </a:r>
            <a:r>
              <a:rPr lang="en-US" sz="1700" b="1" dirty="0">
                <a:solidFill>
                  <a:srgbClr val="C30C20"/>
                </a:solidFill>
              </a:rPr>
              <a:t>journal entry moves an amount </a:t>
            </a:r>
            <a:r>
              <a:rPr lang="en-US" sz="1700" b="1" dirty="0" smtClean="0">
                <a:solidFill>
                  <a:srgbClr val="C30C20"/>
                </a:solidFill>
              </a:rPr>
              <a:t>from Retained </a:t>
            </a:r>
            <a:r>
              <a:rPr lang="en-US" sz="1700" b="1" dirty="0">
                <a:solidFill>
                  <a:srgbClr val="C30C20"/>
                </a:solidFill>
              </a:rPr>
              <a:t>Earnings to other equity accounts</a:t>
            </a:r>
            <a:r>
              <a:rPr lang="en-US" sz="1700" b="1" dirty="0" smtClean="0">
                <a:solidFill>
                  <a:srgbClr val="C30C20"/>
                </a:solidFill>
              </a:rPr>
              <a:t>.</a:t>
            </a:r>
            <a:endParaRPr lang="en-US" sz="1700" b="1" dirty="0">
              <a:solidFill>
                <a:srgbClr val="C30C20"/>
              </a:solidFill>
              <a:ea typeface="Tahoma" panose="020B0604030504040204" pitchFamily="34" charset="0"/>
              <a:cs typeface="Tahoma" panose="020B0604030504040204" pitchFamily="34" charset="0"/>
            </a:endParaRPr>
          </a:p>
          <a:p>
            <a:endParaRPr lang="en-US" sz="2200" dirty="0"/>
          </a:p>
          <a:p>
            <a:endParaRPr lang="en-US" sz="2200" dirty="0"/>
          </a:p>
        </p:txBody>
      </p:sp>
      <p:sp>
        <p:nvSpPr>
          <p:cNvPr id="4" name="Text Placeholder 3"/>
          <p:cNvSpPr>
            <a:spLocks noGrp="1"/>
          </p:cNvSpPr>
          <p:nvPr>
            <p:ph type="body" sz="quarter" idx="12"/>
          </p:nvPr>
        </p:nvSpPr>
        <p:spPr/>
        <p:txBody>
          <a:bodyPr/>
          <a:lstStyle/>
          <a:p>
            <a:endParaRPr lang="en-US" dirty="0"/>
          </a:p>
        </p:txBody>
      </p:sp>
      <p:sp>
        <p:nvSpPr>
          <p:cNvPr id="50178"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E181C592-9CB6-4767-AAFF-C18801F70F3D}" type="slidenum">
              <a:rPr lang="en-US" smtClean="0">
                <a:solidFill>
                  <a:schemeClr val="bg1"/>
                </a:solidFill>
                <a:cs typeface="Arial" charset="0"/>
              </a:rPr>
              <a:pPr/>
              <a:t>38</a:t>
            </a:fld>
            <a:endParaRPr lang="en-US" dirty="0">
              <a:solidFill>
                <a:schemeClr val="bg1"/>
              </a:solidFill>
              <a:cs typeface="Arial" charset="0"/>
            </a:endParaRPr>
          </a:p>
        </p:txBody>
      </p:sp>
      <p:graphicFrame>
        <p:nvGraphicFramePr>
          <p:cNvPr id="9" name="Table 8">
            <a:extLst>
              <a:ext uri="{FF2B5EF4-FFF2-40B4-BE49-F238E27FC236}">
                <a16:creationId xmlns:a16="http://schemas.microsoft.com/office/drawing/2014/main" xmlns="" id="{7AC76BFA-81BE-4B65-B825-74C26085190E}"/>
              </a:ext>
            </a:extLst>
          </p:cNvPr>
          <p:cNvGraphicFramePr>
            <a:graphicFrameLocks noGrp="1"/>
          </p:cNvGraphicFramePr>
          <p:nvPr>
            <p:extLst>
              <p:ext uri="{D42A27DB-BD31-4B8C-83A1-F6EECF244321}">
                <p14:modId xmlns:p14="http://schemas.microsoft.com/office/powerpoint/2010/main" val="4193057052"/>
              </p:ext>
            </p:extLst>
          </p:nvPr>
        </p:nvGraphicFramePr>
        <p:xfrm>
          <a:off x="381000" y="3657600"/>
          <a:ext cx="8291593" cy="1479449"/>
        </p:xfrm>
        <a:graphic>
          <a:graphicData uri="http://schemas.openxmlformats.org/drawingml/2006/table">
            <a:tbl>
              <a:tblPr>
                <a:tableStyleId>{5C22544A-7EE6-4342-B048-85BDC9FD1C3A}</a:tableStyleId>
              </a:tblPr>
              <a:tblGrid>
                <a:gridCol w="109100">
                  <a:extLst>
                    <a:ext uri="{9D8B030D-6E8A-4147-A177-3AD203B41FA5}">
                      <a16:colId xmlns:a16="http://schemas.microsoft.com/office/drawing/2014/main" xmlns="" val="119357301"/>
                    </a:ext>
                  </a:extLst>
                </a:gridCol>
                <a:gridCol w="5114604">
                  <a:extLst>
                    <a:ext uri="{9D8B030D-6E8A-4147-A177-3AD203B41FA5}">
                      <a16:colId xmlns:a16="http://schemas.microsoft.com/office/drawing/2014/main" xmlns="" val="2170809857"/>
                    </a:ext>
                  </a:extLst>
                </a:gridCol>
                <a:gridCol w="165832">
                  <a:extLst>
                    <a:ext uri="{9D8B030D-6E8A-4147-A177-3AD203B41FA5}">
                      <a16:colId xmlns:a16="http://schemas.microsoft.com/office/drawing/2014/main" xmlns="" val="746245963"/>
                    </a:ext>
                  </a:extLst>
                </a:gridCol>
                <a:gridCol w="1193624">
                  <a:extLst>
                    <a:ext uri="{9D8B030D-6E8A-4147-A177-3AD203B41FA5}">
                      <a16:colId xmlns:a16="http://schemas.microsoft.com/office/drawing/2014/main" xmlns="" val="1923230473"/>
                    </a:ext>
                  </a:extLst>
                </a:gridCol>
                <a:gridCol w="138056">
                  <a:extLst>
                    <a:ext uri="{9D8B030D-6E8A-4147-A177-3AD203B41FA5}">
                      <a16:colId xmlns:a16="http://schemas.microsoft.com/office/drawing/2014/main" xmlns="" val="9718133"/>
                    </a:ext>
                  </a:extLst>
                </a:gridCol>
                <a:gridCol w="1570377">
                  <a:extLst>
                    <a:ext uri="{9D8B030D-6E8A-4147-A177-3AD203B41FA5}">
                      <a16:colId xmlns:a16="http://schemas.microsoft.com/office/drawing/2014/main" xmlns="" val="1405398356"/>
                    </a:ext>
                  </a:extLst>
                </a:gridCol>
              </a:tblGrid>
              <a:tr h="347530">
                <a:tc>
                  <a:txBody>
                    <a:bodyPr/>
                    <a:lstStyle/>
                    <a:p>
                      <a:pPr algn="l"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3362839657"/>
                  </a:ext>
                </a:extLst>
              </a:tr>
              <a:tr h="328833">
                <a:tc>
                  <a:txBody>
                    <a:bodyPr/>
                    <a:lstStyle/>
                    <a:p>
                      <a:pPr algn="l" fontAlgn="b"/>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500" u="none" strike="noStrike" dirty="0">
                          <a:solidFill>
                            <a:schemeClr val="tx1"/>
                          </a:solidFill>
                          <a:effectLst/>
                          <a:latin typeface="+mn-lt"/>
                          <a:ea typeface="Tahoma" panose="020B0604030504040204" pitchFamily="34" charset="0"/>
                          <a:cs typeface="Tahoma" panose="020B0604030504040204" pitchFamily="34" charset="0"/>
                        </a:rPr>
                        <a:t>Retained Earnings</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500" u="none" strike="noStrike" dirty="0">
                          <a:solidFill>
                            <a:schemeClr val="tx1"/>
                          </a:solidFill>
                          <a:effectLst/>
                          <a:latin typeface="+mn-lt"/>
                          <a:ea typeface="Tahoma" panose="020B0604030504040204" pitchFamily="34" charset="0"/>
                          <a:cs typeface="Tahoma" panose="020B0604030504040204" pitchFamily="34" charset="0"/>
                        </a:rPr>
                        <a:t>450</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500" u="none" strike="noStrike" dirty="0">
                          <a:solidFill>
                            <a:schemeClr val="tx1"/>
                          </a:solidFill>
                          <a:effectLst/>
                          <a:latin typeface="+mn-lt"/>
                          <a:ea typeface="Tahoma" panose="020B0604030504040204" pitchFamily="34" charset="0"/>
                          <a:cs typeface="Tahoma" panose="020B0604030504040204" pitchFamily="34" charset="0"/>
                        </a:rPr>
                        <a:t> </a:t>
                      </a:r>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77048506"/>
                  </a:ext>
                </a:extLst>
              </a:tr>
              <a:tr h="401543">
                <a:tc>
                  <a:txBody>
                    <a:bodyPr/>
                    <a:lstStyle/>
                    <a:p>
                      <a:pPr algn="l" fontAlgn="b"/>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500" b="0" i="0" u="none" strike="noStrike" dirty="0">
                          <a:solidFill>
                            <a:schemeClr val="tx1"/>
                          </a:solidFill>
                          <a:effectLst/>
                          <a:latin typeface="+mn-lt"/>
                          <a:ea typeface="Tahoma" panose="020B0604030504040204" pitchFamily="34" charset="0"/>
                          <a:cs typeface="Tahoma" panose="020B0604030504040204" pitchFamily="34" charset="0"/>
                        </a:rPr>
                        <a:t>       Common Stock, Class B</a:t>
                      </a: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5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5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5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500" b="0" i="0" u="none" strike="noStrike" dirty="0">
                          <a:solidFill>
                            <a:schemeClr val="tx1"/>
                          </a:solidFill>
                          <a:effectLst/>
                          <a:latin typeface="+mn-lt"/>
                          <a:ea typeface="Tahoma" panose="020B0604030504040204" pitchFamily="34" charset="0"/>
                          <a:cs typeface="Tahoma" panose="020B0604030504040204" pitchFamily="34" charset="0"/>
                        </a:rPr>
                        <a:t>300</a:t>
                      </a: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20988451"/>
                  </a:ext>
                </a:extLst>
              </a:tr>
              <a:tr h="401543">
                <a:tc>
                  <a:txBody>
                    <a:bodyPr/>
                    <a:lstStyle/>
                    <a:p>
                      <a:pPr algn="l" fontAlgn="b"/>
                      <a:endParaRPr lang="en-US" sz="15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500" b="0" i="0" u="none" strike="noStrike" dirty="0">
                          <a:solidFill>
                            <a:schemeClr val="tx1"/>
                          </a:solidFill>
                          <a:effectLst/>
                          <a:latin typeface="+mn-lt"/>
                          <a:ea typeface="Tahoma" panose="020B0604030504040204" pitchFamily="34" charset="0"/>
                          <a:cs typeface="Tahoma" panose="020B0604030504040204" pitchFamily="34" charset="0"/>
                        </a:rPr>
                        <a:t>        Paid-in Capital in Excess of Par, Class B Common </a:t>
                      </a: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5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5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5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500" b="0" i="0" u="none" strike="noStrike" dirty="0">
                          <a:solidFill>
                            <a:schemeClr val="tx1"/>
                          </a:solidFill>
                          <a:effectLst/>
                          <a:latin typeface="+mn-lt"/>
                          <a:ea typeface="Tahoma" panose="020B0604030504040204" pitchFamily="34" charset="0"/>
                          <a:cs typeface="Tahoma" panose="020B0604030504040204" pitchFamily="34" charset="0"/>
                        </a:rPr>
                        <a:t>150</a:t>
                      </a:r>
                    </a:p>
                  </a:txBody>
                  <a:tcPr marL="10364" marR="10364" marT="1036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67618029"/>
                  </a:ext>
                </a:extLst>
              </a:tr>
            </a:tbl>
          </a:graphicData>
        </a:graphic>
      </p:graphicFrame>
    </p:spTree>
    <p:extLst>
      <p:ext uri="{BB962C8B-B14F-4D97-AF65-F5344CB8AC3E}">
        <p14:creationId xmlns:p14="http://schemas.microsoft.com/office/powerpoint/2010/main" val="17579985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AB08DE03-0BDD-4B28-9E09-4DEA053C4A7A}"/>
              </a:ext>
            </a:extLst>
          </p:cNvPr>
          <p:cNvSpPr>
            <a:spLocks noGrp="1"/>
          </p:cNvSpPr>
          <p:nvPr>
            <p:ph type="title"/>
          </p:nvPr>
        </p:nvSpPr>
        <p:spPr/>
        <p:txBody>
          <a:bodyPr/>
          <a:lstStyle/>
          <a:p>
            <a:r>
              <a:rPr lang="en-US" sz="4000" b="1" dirty="0">
                <a:solidFill>
                  <a:srgbClr val="C30C20"/>
                </a:solidFill>
                <a:ea typeface="Tahoma" panose="020B0604030504040204" pitchFamily="34" charset="0"/>
                <a:cs typeface="Tahoma" panose="020B0604030504040204" pitchFamily="34" charset="0"/>
              </a:rPr>
              <a:t>Regulation</a:t>
            </a:r>
          </a:p>
        </p:txBody>
      </p:sp>
      <p:sp>
        <p:nvSpPr>
          <p:cNvPr id="2" name="Content Placeholder 1"/>
          <p:cNvSpPr>
            <a:spLocks noGrp="1"/>
          </p:cNvSpPr>
          <p:nvPr>
            <p:ph idx="1"/>
          </p:nvPr>
        </p:nvSpPr>
        <p:spPr/>
        <p:txBody>
          <a:bodyPr/>
          <a:lstStyle/>
          <a:p>
            <a:pPr>
              <a:spcBef>
                <a:spcPct val="40000"/>
              </a:spcBef>
              <a:defRPr/>
            </a:pPr>
            <a:r>
              <a:rPr lang="en-US" sz="2600" dirty="0"/>
              <a:t>Corporations are subject to regulations.</a:t>
            </a:r>
          </a:p>
          <a:p>
            <a:pPr>
              <a:spcBef>
                <a:spcPct val="40000"/>
              </a:spcBef>
              <a:defRPr/>
            </a:pPr>
            <a:r>
              <a:rPr lang="en-US" sz="2600" dirty="0"/>
              <a:t>Large, publicly traded </a:t>
            </a:r>
            <a:r>
              <a:rPr lang="en-US" sz="2600" dirty="0" smtClean="0"/>
              <a:t>corporations are </a:t>
            </a:r>
            <a:r>
              <a:rPr lang="en-US" sz="2600" dirty="0"/>
              <a:t>much more heavily regulated </a:t>
            </a:r>
            <a:r>
              <a:rPr lang="en-US" sz="2600" dirty="0" smtClean="0"/>
              <a:t>than smaller</a:t>
            </a:r>
            <a:r>
              <a:rPr lang="en-US" sz="2600" dirty="0"/>
              <a:t>, closely-held corporations.</a:t>
            </a:r>
          </a:p>
          <a:p>
            <a:pPr>
              <a:spcBef>
                <a:spcPct val="40000"/>
              </a:spcBef>
              <a:buSzPct val="120000"/>
              <a:defRPr/>
            </a:pPr>
            <a:r>
              <a:rPr lang="en-US" sz="2600" dirty="0"/>
              <a:t> SEC Acts of 1933 and </a:t>
            </a:r>
            <a:r>
              <a:rPr lang="en-US" sz="2600" dirty="0" smtClean="0"/>
              <a:t>1934</a:t>
            </a:r>
            <a:endParaRPr lang="en-US" sz="2600" dirty="0"/>
          </a:p>
          <a:p>
            <a:pPr>
              <a:spcBef>
                <a:spcPct val="40000"/>
              </a:spcBef>
              <a:buSzPct val="120000"/>
              <a:defRPr/>
            </a:pPr>
            <a:r>
              <a:rPr lang="en-US" sz="2600" dirty="0"/>
              <a:t> Sarbanes-Oxley Act of </a:t>
            </a:r>
            <a:r>
              <a:rPr lang="en-US" sz="2600" dirty="0" smtClean="0"/>
              <a:t>2002</a:t>
            </a:r>
            <a:endParaRPr lang="en-US" sz="2600" dirty="0"/>
          </a:p>
          <a:p>
            <a:pPr>
              <a:spcBef>
                <a:spcPct val="40000"/>
              </a:spcBef>
              <a:buSzPct val="120000"/>
              <a:defRPr/>
            </a:pPr>
            <a:r>
              <a:rPr lang="en-US" sz="2600" dirty="0"/>
              <a:t> Exchange listing </a:t>
            </a:r>
            <a:r>
              <a:rPr lang="en-US" sz="2600" dirty="0" smtClean="0"/>
              <a:t>requirements</a:t>
            </a:r>
          </a:p>
          <a:p>
            <a:pPr>
              <a:spcBef>
                <a:spcPct val="40000"/>
              </a:spcBef>
              <a:buSzPct val="120000"/>
              <a:defRPr/>
            </a:pPr>
            <a:r>
              <a:rPr lang="en-US" sz="2600" dirty="0"/>
              <a:t>Few laws govern the </a:t>
            </a:r>
            <a:r>
              <a:rPr lang="en-US" sz="2600" dirty="0" smtClean="0"/>
              <a:t>operations of </a:t>
            </a:r>
            <a:r>
              <a:rPr lang="en-US" sz="2600" dirty="0"/>
              <a:t>sole proprietorships and partnerships.</a:t>
            </a:r>
          </a:p>
          <a:p>
            <a:pPr>
              <a:lnSpc>
                <a:spcPct val="90000"/>
              </a:lnSpc>
              <a:spcBef>
                <a:spcPct val="40000"/>
              </a:spcBef>
              <a:buSzPct val="120000"/>
              <a:defRPr/>
            </a:pPr>
            <a:endParaRPr lang="en-US" dirty="0"/>
          </a:p>
          <a:p>
            <a:endParaRPr lang="en-US" dirty="0"/>
          </a:p>
        </p:txBody>
      </p:sp>
      <p:sp>
        <p:nvSpPr>
          <p:cNvPr id="8" name="Text Placeholder 7"/>
          <p:cNvSpPr>
            <a:spLocks noGrp="1"/>
          </p:cNvSpPr>
          <p:nvPr>
            <p:ph type="body" sz="quarter" idx="12"/>
          </p:nvPr>
        </p:nvSpPr>
        <p:spPr/>
        <p:txBody>
          <a:bodyPr/>
          <a:lstStyle/>
          <a:p>
            <a:endParaRPr lang="en-US" dirty="0"/>
          </a:p>
        </p:txBody>
      </p:sp>
      <p:sp>
        <p:nvSpPr>
          <p:cNvPr id="3" name="Slide Number Placeholder 2">
            <a:extLst>
              <a:ext uri="{FF2B5EF4-FFF2-40B4-BE49-F238E27FC236}">
                <a16:creationId xmlns:a16="http://schemas.microsoft.com/office/drawing/2014/main" xmlns="" id="{CC4DF682-E715-44F4-A815-771A48F1FB65}"/>
              </a:ext>
            </a:extLst>
          </p:cNvPr>
          <p:cNvSpPr>
            <a:spLocks noGrp="1"/>
          </p:cNvSpPr>
          <p:nvPr>
            <p:ph type="sldNum" sz="quarter" idx="4294967295"/>
          </p:nvPr>
        </p:nvSpPr>
        <p:spPr>
          <a:xfrm>
            <a:off x="8305800" y="6477000"/>
            <a:ext cx="838200" cy="381000"/>
          </a:xfrm>
          <a:prstGeom prst="rect">
            <a:avLst/>
          </a:prstGeom>
        </p:spPr>
        <p:txBody>
          <a:bodyPr/>
          <a:lstStyle/>
          <a:p>
            <a:pPr>
              <a:defRPr/>
            </a:pPr>
            <a:r>
              <a:rPr lang="en-US" dirty="0">
                <a:solidFill>
                  <a:schemeClr val="bg1"/>
                </a:solidFill>
              </a:rPr>
              <a:t>  11-</a:t>
            </a:r>
            <a:fld id="{86103F27-AA34-4069-B652-A178AD0674B3}" type="slidenum">
              <a:rPr lang="en-US" smtClean="0">
                <a:solidFill>
                  <a:schemeClr val="bg1"/>
                </a:solidFill>
              </a:rPr>
              <a:pPr>
                <a:defRPr/>
              </a:pPr>
              <a:t>3</a:t>
            </a:fld>
            <a:endParaRPr lang="en-US" dirty="0">
              <a:solidFill>
                <a:schemeClr val="bg1"/>
              </a:solidFill>
            </a:endParaRPr>
          </a:p>
        </p:txBody>
      </p:sp>
    </p:spTree>
    <p:extLst>
      <p:ext uri="{BB962C8B-B14F-4D97-AF65-F5344CB8AC3E}">
        <p14:creationId xmlns:p14="http://schemas.microsoft.com/office/powerpoint/2010/main" val="368106696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Stock Splits </a:t>
            </a:r>
          </a:p>
        </p:txBody>
      </p:sp>
      <p:sp>
        <p:nvSpPr>
          <p:cNvPr id="2" name="Content Placeholder 1"/>
          <p:cNvSpPr>
            <a:spLocks noGrp="1"/>
          </p:cNvSpPr>
          <p:nvPr>
            <p:ph idx="1"/>
          </p:nvPr>
        </p:nvSpPr>
        <p:spPr/>
        <p:txBody>
          <a:bodyPr/>
          <a:lstStyle/>
          <a:p>
            <a:pPr>
              <a:spcBef>
                <a:spcPct val="60000"/>
              </a:spcBef>
              <a:buClr>
                <a:schemeClr val="tx1"/>
              </a:buClr>
              <a:buSzPct val="100000"/>
              <a:defRPr/>
            </a:pPr>
            <a:r>
              <a:rPr lang="en-US" sz="2600" dirty="0"/>
              <a:t>Stock splits replace existing shares with a greater number of new shares.</a:t>
            </a:r>
          </a:p>
          <a:p>
            <a:pPr>
              <a:spcBef>
                <a:spcPct val="60000"/>
              </a:spcBef>
              <a:buClr>
                <a:schemeClr val="tx1"/>
              </a:buClr>
              <a:buSzPct val="100000"/>
              <a:defRPr/>
            </a:pPr>
            <a:r>
              <a:rPr lang="en-US" sz="2600" dirty="0"/>
              <a:t>Companies use stock splits to reduce market price per share of their outstanding stock.</a:t>
            </a:r>
          </a:p>
          <a:p>
            <a:pPr>
              <a:spcBef>
                <a:spcPct val="60000"/>
              </a:spcBef>
              <a:buClr>
                <a:schemeClr val="tx1"/>
              </a:buClr>
              <a:buSzPct val="100000"/>
              <a:defRPr/>
            </a:pPr>
            <a:r>
              <a:rPr lang="en-US" sz="2600" dirty="0"/>
              <a:t>The number of outstanding shares increase and par value is decreased proportionately.</a:t>
            </a:r>
          </a:p>
          <a:p>
            <a:pPr>
              <a:spcBef>
                <a:spcPct val="60000"/>
              </a:spcBef>
              <a:buClr>
                <a:schemeClr val="tx1"/>
              </a:buClr>
              <a:buSzPct val="100000"/>
              <a:defRPr/>
            </a:pPr>
            <a:r>
              <a:rPr lang="en-US" sz="2600" dirty="0"/>
              <a:t>Retained earnings is not affected</a:t>
            </a:r>
            <a:r>
              <a:rPr lang="en-US" sz="2600" dirty="0" smtClean="0"/>
              <a:t>.</a:t>
            </a:r>
            <a:endParaRPr lang="en-US" sz="2600" dirty="0"/>
          </a:p>
        </p:txBody>
      </p:sp>
      <p:sp>
        <p:nvSpPr>
          <p:cNvPr id="4" name="Text Placeholder 3"/>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39</a:t>
            </a:fld>
            <a:endParaRPr lang="en-US" dirty="0">
              <a:solidFill>
                <a:schemeClr val="bg1"/>
              </a:solidFill>
              <a:cs typeface="Arial" charset="0"/>
            </a:endParaRPr>
          </a:p>
        </p:txBody>
      </p:sp>
    </p:spTree>
    <p:extLst>
      <p:ext uri="{BB962C8B-B14F-4D97-AF65-F5344CB8AC3E}">
        <p14:creationId xmlns:p14="http://schemas.microsoft.com/office/powerpoint/2010/main" val="2712453945"/>
      </p:ext>
    </p:extLst>
  </p:cSld>
  <p:clrMapOvr>
    <a:masterClrMapping/>
  </p:clrMapOvr>
  <p:transition xmlns:p14="http://schemas.microsoft.com/office/powerpoint/2010/mai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Stock Splits Example</a:t>
            </a:r>
          </a:p>
        </p:txBody>
      </p:sp>
      <p:sp>
        <p:nvSpPr>
          <p:cNvPr id="3" name="Content Placeholder 2"/>
          <p:cNvSpPr>
            <a:spLocks noGrp="1"/>
          </p:cNvSpPr>
          <p:nvPr>
            <p:ph idx="1"/>
          </p:nvPr>
        </p:nvSpPr>
        <p:spPr/>
        <p:txBody>
          <a:bodyPr/>
          <a:lstStyle/>
          <a:p>
            <a:pPr marL="0" indent="0">
              <a:buNone/>
            </a:pPr>
            <a:r>
              <a:rPr lang="en-US" dirty="0" smtClean="0">
                <a:solidFill>
                  <a:srgbClr val="000000"/>
                </a:solidFill>
              </a:rPr>
              <a:t>Nelson’s board of directors declared a 2-for-1 stock split on the 165 outstanding shares of its $20 par value, Class B common stock</a:t>
            </a:r>
          </a:p>
          <a:p>
            <a:pPr>
              <a:buClr>
                <a:schemeClr val="tx1"/>
              </a:buClr>
            </a:pPr>
            <a:r>
              <a:rPr lang="en-US" b="1" dirty="0" smtClean="0">
                <a:solidFill>
                  <a:schemeClr val="bg2"/>
                </a:solidFill>
              </a:rPr>
              <a:t>No journal entry required – Change par value and number of shares authorized and outstanding.</a:t>
            </a:r>
          </a:p>
          <a:p>
            <a:pPr marL="0" indent="0">
              <a:buNone/>
            </a:pPr>
            <a:endParaRPr lang="en-US" dirty="0"/>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11-40</a:t>
            </a:r>
          </a:p>
        </p:txBody>
      </p:sp>
      <p:graphicFrame>
        <p:nvGraphicFramePr>
          <p:cNvPr id="2" name="Table 1">
            <a:extLst>
              <a:ext uri="{FF2B5EF4-FFF2-40B4-BE49-F238E27FC236}">
                <a16:creationId xmlns:a16="http://schemas.microsoft.com/office/drawing/2014/main" xmlns="" id="{6D6F02D8-15B7-41DF-B9D0-65F239A821EA}"/>
              </a:ext>
            </a:extLst>
          </p:cNvPr>
          <p:cNvGraphicFramePr>
            <a:graphicFrameLocks noGrp="1"/>
          </p:cNvGraphicFramePr>
          <p:nvPr>
            <p:extLst>
              <p:ext uri="{D42A27DB-BD31-4B8C-83A1-F6EECF244321}">
                <p14:modId xmlns:p14="http://schemas.microsoft.com/office/powerpoint/2010/main" val="2014314785"/>
              </p:ext>
            </p:extLst>
          </p:nvPr>
        </p:nvGraphicFramePr>
        <p:xfrm>
          <a:off x="381000" y="3657600"/>
          <a:ext cx="8458200" cy="1584960"/>
        </p:xfrm>
        <a:graphic>
          <a:graphicData uri="http://schemas.openxmlformats.org/drawingml/2006/table">
            <a:tbl>
              <a:tblPr firstRow="1" bandRow="1">
                <a:tableStyleId>{5C22544A-7EE6-4342-B048-85BDC9FD1C3A}</a:tableStyleId>
              </a:tblPr>
              <a:tblGrid>
                <a:gridCol w="3431156">
                  <a:extLst>
                    <a:ext uri="{9D8B030D-6E8A-4147-A177-3AD203B41FA5}">
                      <a16:colId xmlns:a16="http://schemas.microsoft.com/office/drawing/2014/main" xmlns="" val="3378065151"/>
                    </a:ext>
                  </a:extLst>
                </a:gridCol>
                <a:gridCol w="1835270">
                  <a:extLst>
                    <a:ext uri="{9D8B030D-6E8A-4147-A177-3AD203B41FA5}">
                      <a16:colId xmlns:a16="http://schemas.microsoft.com/office/drawing/2014/main" xmlns="" val="200634952"/>
                    </a:ext>
                  </a:extLst>
                </a:gridCol>
                <a:gridCol w="1755475">
                  <a:extLst>
                    <a:ext uri="{9D8B030D-6E8A-4147-A177-3AD203B41FA5}">
                      <a16:colId xmlns:a16="http://schemas.microsoft.com/office/drawing/2014/main" xmlns="" val="2325656050"/>
                    </a:ext>
                  </a:extLst>
                </a:gridCol>
                <a:gridCol w="1436299">
                  <a:extLst>
                    <a:ext uri="{9D8B030D-6E8A-4147-A177-3AD203B41FA5}">
                      <a16:colId xmlns:a16="http://schemas.microsoft.com/office/drawing/2014/main" xmlns="" val="3157632316"/>
                    </a:ext>
                  </a:extLst>
                </a:gridCol>
              </a:tblGrid>
              <a:tr h="370840">
                <a:tc>
                  <a:txBody>
                    <a:bodyPr/>
                    <a:lstStyle/>
                    <a:p>
                      <a:endParaRPr lang="en-US" sz="200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BE1FF"/>
                    </a:solidFill>
                  </a:tcPr>
                </a:tc>
                <a:tc>
                  <a:txBody>
                    <a:bodyPr/>
                    <a:lstStyle/>
                    <a:p>
                      <a:pPr algn="ctr"/>
                      <a:r>
                        <a:rPr lang="en-US" sz="2000" b="1" dirty="0">
                          <a:solidFill>
                            <a:schemeClr val="tx1"/>
                          </a:solidFill>
                          <a:latin typeface="+mn-lt"/>
                          <a:ea typeface="Tahoma" panose="020B0604030504040204" pitchFamily="34" charset="0"/>
                          <a:cs typeface="Tahoma" panose="020B0604030504040204" pitchFamily="34" charset="0"/>
                        </a:rPr>
                        <a:t>Before Split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BE1FF"/>
                    </a:solidFill>
                  </a:tcPr>
                </a:tc>
                <a:tc>
                  <a:txBody>
                    <a:bodyPr/>
                    <a:lstStyle/>
                    <a:p>
                      <a:pPr algn="ctr"/>
                      <a:r>
                        <a:rPr lang="en-US" sz="2000" b="1" dirty="0">
                          <a:solidFill>
                            <a:schemeClr val="tx1"/>
                          </a:solidFill>
                          <a:latin typeface="+mn-lt"/>
                          <a:ea typeface="Tahoma" panose="020B0604030504040204" pitchFamily="34" charset="0"/>
                          <a:cs typeface="Tahoma" panose="020B0604030504040204" pitchFamily="34" charset="0"/>
                        </a:rPr>
                        <a:t>After Split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BE1FF"/>
                    </a:solidFill>
                  </a:tcPr>
                </a:tc>
                <a:tc>
                  <a:txBody>
                    <a:bodyPr/>
                    <a:lstStyle/>
                    <a:p>
                      <a:pPr algn="ctr"/>
                      <a:r>
                        <a:rPr lang="en-US" sz="2000" b="1" dirty="0">
                          <a:solidFill>
                            <a:schemeClr val="tx1"/>
                          </a:solidFill>
                          <a:latin typeface="+mn-lt"/>
                          <a:ea typeface="Tahoma" panose="020B0604030504040204" pitchFamily="34" charset="0"/>
                          <a:cs typeface="Tahoma" panose="020B0604030504040204" pitchFamily="34" charset="0"/>
                        </a:rPr>
                        <a:t>Change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BE1FF"/>
                    </a:solidFill>
                  </a:tcPr>
                </a:tc>
                <a:extLst>
                  <a:ext uri="{0D108BD9-81ED-4DB2-BD59-A6C34878D82A}">
                    <a16:rowId xmlns:a16="http://schemas.microsoft.com/office/drawing/2014/main" xmlns="" val="4233792224"/>
                  </a:ext>
                </a:extLst>
              </a:tr>
              <a:tr h="370840">
                <a:tc>
                  <a:txBody>
                    <a:bodyPr/>
                    <a:lstStyle/>
                    <a:p>
                      <a:r>
                        <a:rPr lang="en-US" sz="2000" b="1" dirty="0">
                          <a:solidFill>
                            <a:schemeClr val="tx1"/>
                          </a:solidFill>
                          <a:latin typeface="+mn-lt"/>
                          <a:ea typeface="Tahoma" panose="020B0604030504040204" pitchFamily="34" charset="0"/>
                          <a:cs typeface="Tahoma" panose="020B0604030504040204" pitchFamily="34" charset="0"/>
                        </a:rPr>
                        <a:t>Common Stock Shares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a:r>
                        <a:rPr lang="en-US" sz="2000" b="0" u="none" dirty="0">
                          <a:solidFill>
                            <a:schemeClr val="tx1"/>
                          </a:solidFill>
                          <a:latin typeface="+mn-lt"/>
                          <a:ea typeface="Tahoma" panose="020B0604030504040204" pitchFamily="34" charset="0"/>
                          <a:cs typeface="Tahoma" panose="020B0604030504040204" pitchFamily="34" charset="0"/>
                        </a:rPr>
                        <a:t>165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000" b="0" u="none" dirty="0">
                          <a:solidFill>
                            <a:schemeClr val="tx1"/>
                          </a:solidFill>
                          <a:latin typeface="+mn-lt"/>
                          <a:ea typeface="Tahoma" panose="020B0604030504040204" pitchFamily="34" charset="0"/>
                          <a:cs typeface="Tahoma" panose="020B0604030504040204" pitchFamily="34" charset="0"/>
                        </a:rPr>
                        <a:t>330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000" b="0" u="none" dirty="0">
                          <a:solidFill>
                            <a:schemeClr val="tx1"/>
                          </a:solidFill>
                          <a:latin typeface="+mn-lt"/>
                          <a:ea typeface="Tahoma" panose="020B0604030504040204" pitchFamily="34" charset="0"/>
                          <a:cs typeface="Tahoma" panose="020B0604030504040204" pitchFamily="34" charset="0"/>
                        </a:rPr>
                        <a:t>Increase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3142115341"/>
                  </a:ext>
                </a:extLst>
              </a:tr>
              <a:tr h="370840">
                <a:tc>
                  <a:txBody>
                    <a:bodyPr/>
                    <a:lstStyle/>
                    <a:p>
                      <a:r>
                        <a:rPr lang="en-US" sz="2000" b="1" dirty="0">
                          <a:solidFill>
                            <a:schemeClr val="tx1"/>
                          </a:solidFill>
                          <a:latin typeface="+mn-lt"/>
                          <a:ea typeface="Tahoma" panose="020B0604030504040204" pitchFamily="34" charset="0"/>
                          <a:cs typeface="Tahoma" panose="020B0604030504040204" pitchFamily="34" charset="0"/>
                        </a:rPr>
                        <a:t>Par Value Per Share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a:r>
                        <a:rPr lang="en-US" sz="2000" b="0" u="none" baseline="0" dirty="0">
                          <a:solidFill>
                            <a:schemeClr val="tx1"/>
                          </a:solidFill>
                          <a:latin typeface="+mn-lt"/>
                          <a:ea typeface="Tahoma" panose="020B0604030504040204" pitchFamily="34" charset="0"/>
                          <a:cs typeface="Tahoma" panose="020B0604030504040204" pitchFamily="34"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000" b="0" u="none" baseline="0" dirty="0">
                          <a:solidFill>
                            <a:schemeClr val="tx1"/>
                          </a:solidFill>
                          <a:latin typeface="+mn-lt"/>
                          <a:ea typeface="Tahoma" panose="020B0604030504040204" pitchFamily="34" charset="0"/>
                          <a:cs typeface="Tahoma" panose="020B060403050404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000" b="0" u="none" baseline="0" dirty="0">
                          <a:solidFill>
                            <a:schemeClr val="tx1"/>
                          </a:solidFill>
                          <a:latin typeface="+mn-lt"/>
                          <a:ea typeface="Tahoma" panose="020B0604030504040204" pitchFamily="34" charset="0"/>
                          <a:cs typeface="Tahoma" panose="020B0604030504040204" pitchFamily="34" charset="0"/>
                        </a:rPr>
                        <a:t>Decrease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114125179"/>
                  </a:ext>
                </a:extLst>
              </a:tr>
              <a:tr h="370840">
                <a:tc>
                  <a:txBody>
                    <a:bodyPr/>
                    <a:lstStyle/>
                    <a:p>
                      <a:r>
                        <a:rPr lang="en-US" sz="2000" b="1" dirty="0">
                          <a:solidFill>
                            <a:schemeClr val="tx1"/>
                          </a:solidFill>
                          <a:latin typeface="+mn-lt"/>
                          <a:ea typeface="Tahoma" panose="020B0604030504040204" pitchFamily="34" charset="0"/>
                          <a:cs typeface="Tahoma" panose="020B0604030504040204" pitchFamily="34" charset="0"/>
                        </a:rPr>
                        <a:t>Total Par 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a:r>
                        <a:rPr lang="en-US" sz="2000" b="0" u="none" baseline="0" dirty="0">
                          <a:solidFill>
                            <a:schemeClr val="tx1"/>
                          </a:solidFill>
                          <a:latin typeface="+mn-lt"/>
                          <a:ea typeface="Tahoma" panose="020B0604030504040204" pitchFamily="34" charset="0"/>
                          <a:cs typeface="Tahoma" panose="020B0604030504040204" pitchFamily="34" charset="0"/>
                        </a:rPr>
                        <a:t>$3,300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000" b="0" u="none" baseline="0" dirty="0">
                          <a:solidFill>
                            <a:schemeClr val="tx1"/>
                          </a:solidFill>
                          <a:latin typeface="+mn-lt"/>
                          <a:ea typeface="Tahoma" panose="020B0604030504040204" pitchFamily="34" charset="0"/>
                          <a:cs typeface="Tahoma" panose="020B0604030504040204" pitchFamily="34" charset="0"/>
                        </a:rPr>
                        <a:t>$3,300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000" b="0" u="none" baseline="0" dirty="0">
                          <a:solidFill>
                            <a:schemeClr val="tx1"/>
                          </a:solidFill>
                          <a:latin typeface="+mn-lt"/>
                          <a:ea typeface="Tahoma" panose="020B0604030504040204" pitchFamily="34" charset="0"/>
                          <a:cs typeface="Tahoma" panose="020B0604030504040204" pitchFamily="34" charset="0"/>
                        </a:rPr>
                        <a:t>No Change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3418820505"/>
                  </a:ext>
                </a:extLst>
              </a:tr>
            </a:tbl>
          </a:graphicData>
        </a:graphic>
      </p:graphicFrame>
    </p:spTree>
    <p:extLst>
      <p:ext uri="{BB962C8B-B14F-4D97-AF65-F5344CB8AC3E}">
        <p14:creationId xmlns:p14="http://schemas.microsoft.com/office/powerpoint/2010/main" val="56290002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a:t>LO 11-8: Show how appropriation of retained earnings affects financial statements.</a:t>
            </a:r>
            <a:br>
              <a:rPr lang="en-US" dirty="0"/>
            </a:br>
            <a:r>
              <a:rPr lang="en-US" dirty="0"/>
              <a:t/>
            </a:r>
            <a:br>
              <a:rPr lang="en-US" dirty="0"/>
            </a:br>
            <a:endParaRPr lang="en-US" dirty="0"/>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11-</a:t>
            </a:r>
            <a:fld id="{8E04DE85-5BF3-4C03-A70B-7F1A18BE4AC7}" type="slidenum">
              <a:rPr lang="en-US" smtClean="0">
                <a:solidFill>
                  <a:schemeClr val="bg1"/>
                </a:solidFill>
                <a:cs typeface="Arial" charset="0"/>
              </a:rPr>
              <a:pPr/>
              <a:t>41</a:t>
            </a:fld>
            <a:endParaRPr lang="en-US" dirty="0">
              <a:solidFill>
                <a:schemeClr val="bg1"/>
              </a:solidFill>
              <a:cs typeface="Arial" charset="0"/>
            </a:endParaRPr>
          </a:p>
        </p:txBody>
      </p:sp>
    </p:spTree>
    <p:extLst>
      <p:ext uri="{BB962C8B-B14F-4D97-AF65-F5344CB8AC3E}">
        <p14:creationId xmlns:p14="http://schemas.microsoft.com/office/powerpoint/2010/main" val="65493086"/>
      </p:ext>
    </p:extLst>
  </p:cSld>
  <p:clrMapOvr>
    <a:masterClrMapping/>
  </p:clrMapOvr>
  <p:transition xmlns:p14="http://schemas.microsoft.com/office/powerpoint/2010/mai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z="3200" b="1" dirty="0">
                <a:ea typeface="Tahoma" panose="020B0604030504040204" pitchFamily="34" charset="0"/>
                <a:cs typeface="Tahoma" panose="020B0604030504040204" pitchFamily="34" charset="0"/>
              </a:rPr>
              <a:t>Appropriation of Retained Earnings</a:t>
            </a:r>
          </a:p>
        </p:txBody>
      </p:sp>
      <p:sp>
        <p:nvSpPr>
          <p:cNvPr id="2" name="Content Placeholder 1"/>
          <p:cNvSpPr>
            <a:spLocks noGrp="1"/>
          </p:cNvSpPr>
          <p:nvPr>
            <p:ph idx="1"/>
          </p:nvPr>
        </p:nvSpPr>
        <p:spPr/>
        <p:txBody>
          <a:bodyPr/>
          <a:lstStyle/>
          <a:p>
            <a:pPr>
              <a:lnSpc>
                <a:spcPct val="90000"/>
              </a:lnSpc>
              <a:defRPr/>
            </a:pPr>
            <a:r>
              <a:rPr lang="en-US" dirty="0"/>
              <a:t>A corporation’s directors can voluntarily limit dividends because of a special need for cash.</a:t>
            </a:r>
          </a:p>
          <a:p>
            <a:pPr>
              <a:lnSpc>
                <a:spcPct val="90000"/>
              </a:lnSpc>
              <a:defRPr/>
            </a:pPr>
            <a:r>
              <a:rPr lang="en-US" dirty="0"/>
              <a:t>Assume that Nelson’s board of directors appropriated $1,000 of retained earnings for future expansion</a:t>
            </a:r>
            <a:r>
              <a:rPr lang="en-US" dirty="0" smtClean="0"/>
              <a:t>. </a:t>
            </a:r>
            <a:r>
              <a:rPr lang="en-US" dirty="0"/>
              <a:t>Let’s record the entry.</a:t>
            </a:r>
          </a:p>
          <a:p>
            <a:endParaRPr lang="en-US" dirty="0"/>
          </a:p>
        </p:txBody>
      </p:sp>
      <p:sp>
        <p:nvSpPr>
          <p:cNvPr id="4" name="Text Placeholder 3"/>
          <p:cNvSpPr>
            <a:spLocks noGrp="1"/>
          </p:cNvSpPr>
          <p:nvPr>
            <p:ph type="body" sz="quarter" idx="12"/>
          </p:nvPr>
        </p:nvSpPr>
        <p:spPr/>
        <p:txBody>
          <a:bodyPr/>
          <a:lstStyle/>
          <a:p>
            <a:endParaRPr lang="en-US" dirty="0"/>
          </a:p>
        </p:txBody>
      </p:sp>
      <p:sp>
        <p:nvSpPr>
          <p:cNvPr id="50178"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E181C592-9CB6-4767-AAFF-C18801F70F3D}" type="slidenum">
              <a:rPr lang="en-US" smtClean="0">
                <a:solidFill>
                  <a:schemeClr val="bg1"/>
                </a:solidFill>
                <a:cs typeface="Arial" charset="0"/>
              </a:rPr>
              <a:pPr/>
              <a:t>42</a:t>
            </a:fld>
            <a:endParaRPr lang="en-US" dirty="0">
              <a:solidFill>
                <a:schemeClr val="bg1"/>
              </a:solidFill>
              <a:cs typeface="Arial" charset="0"/>
            </a:endParaRPr>
          </a:p>
        </p:txBody>
      </p:sp>
      <p:graphicFrame>
        <p:nvGraphicFramePr>
          <p:cNvPr id="9" name="Table 8">
            <a:extLst>
              <a:ext uri="{FF2B5EF4-FFF2-40B4-BE49-F238E27FC236}">
                <a16:creationId xmlns:a16="http://schemas.microsoft.com/office/drawing/2014/main" xmlns="" id="{7AC76BFA-81BE-4B65-B825-74C26085190E}"/>
              </a:ext>
            </a:extLst>
          </p:cNvPr>
          <p:cNvGraphicFramePr>
            <a:graphicFrameLocks noGrp="1"/>
          </p:cNvGraphicFramePr>
          <p:nvPr>
            <p:extLst>
              <p:ext uri="{D42A27DB-BD31-4B8C-83A1-F6EECF244321}">
                <p14:modId xmlns:p14="http://schemas.microsoft.com/office/powerpoint/2010/main" val="3672903356"/>
              </p:ext>
            </p:extLst>
          </p:nvPr>
        </p:nvGraphicFramePr>
        <p:xfrm>
          <a:off x="381000" y="3352800"/>
          <a:ext cx="8564851" cy="1302093"/>
        </p:xfrm>
        <a:graphic>
          <a:graphicData uri="http://schemas.openxmlformats.org/drawingml/2006/table">
            <a:tbl>
              <a:tblPr>
                <a:tableStyleId>{5C22544A-7EE6-4342-B048-85BDC9FD1C3A}</a:tableStyleId>
              </a:tblPr>
              <a:tblGrid>
                <a:gridCol w="1712970">
                  <a:extLst>
                    <a:ext uri="{9D8B030D-6E8A-4147-A177-3AD203B41FA5}">
                      <a16:colId xmlns:a16="http://schemas.microsoft.com/office/drawing/2014/main" xmlns="" val="1339959837"/>
                    </a:ext>
                  </a:extLst>
                </a:gridCol>
                <a:gridCol w="90156">
                  <a:extLst>
                    <a:ext uri="{9D8B030D-6E8A-4147-A177-3AD203B41FA5}">
                      <a16:colId xmlns:a16="http://schemas.microsoft.com/office/drawing/2014/main" xmlns="" val="119357301"/>
                    </a:ext>
                  </a:extLst>
                </a:gridCol>
                <a:gridCol w="3741611">
                  <a:extLst>
                    <a:ext uri="{9D8B030D-6E8A-4147-A177-3AD203B41FA5}">
                      <a16:colId xmlns:a16="http://schemas.microsoft.com/office/drawing/2014/main" xmlns="" val="2170809857"/>
                    </a:ext>
                  </a:extLst>
                </a:gridCol>
                <a:gridCol w="212353">
                  <a:extLst>
                    <a:ext uri="{9D8B030D-6E8A-4147-A177-3AD203B41FA5}">
                      <a16:colId xmlns:a16="http://schemas.microsoft.com/office/drawing/2014/main" xmlns="" val="746245963"/>
                    </a:ext>
                  </a:extLst>
                </a:gridCol>
                <a:gridCol w="1395973">
                  <a:extLst>
                    <a:ext uri="{9D8B030D-6E8A-4147-A177-3AD203B41FA5}">
                      <a16:colId xmlns:a16="http://schemas.microsoft.com/office/drawing/2014/main" xmlns="" val="1923230473"/>
                    </a:ext>
                  </a:extLst>
                </a:gridCol>
                <a:gridCol w="114084">
                  <a:extLst>
                    <a:ext uri="{9D8B030D-6E8A-4147-A177-3AD203B41FA5}">
                      <a16:colId xmlns:a16="http://schemas.microsoft.com/office/drawing/2014/main" xmlns="" val="9718133"/>
                    </a:ext>
                  </a:extLst>
                </a:gridCol>
                <a:gridCol w="1297704">
                  <a:extLst>
                    <a:ext uri="{9D8B030D-6E8A-4147-A177-3AD203B41FA5}">
                      <a16:colId xmlns:a16="http://schemas.microsoft.com/office/drawing/2014/main" xmlns="" val="1405398356"/>
                    </a:ext>
                  </a:extLst>
                </a:gridCol>
              </a:tblGrid>
              <a:tr h="482831">
                <a:tc>
                  <a:txBody>
                    <a:bodyPr/>
                    <a:lstStyle/>
                    <a:p>
                      <a:pPr algn="ctr"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3362839657"/>
                  </a:ext>
                </a:extLst>
              </a:tr>
              <a:tr h="368852">
                <a:tc>
                  <a:txBody>
                    <a:bodyPr/>
                    <a:lstStyle/>
                    <a:p>
                      <a:pPr algn="ctr" fontAlgn="b"/>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700" u="none" strike="noStrike" dirty="0">
                          <a:solidFill>
                            <a:schemeClr val="tx1"/>
                          </a:solidFill>
                          <a:effectLst/>
                          <a:latin typeface="+mn-lt"/>
                          <a:ea typeface="Tahoma" panose="020B0604030504040204" pitchFamily="34" charset="0"/>
                          <a:cs typeface="Tahoma" panose="020B0604030504040204" pitchFamily="34" charset="0"/>
                        </a:rPr>
                        <a:t>Retained Earnings</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700" u="none" strike="noStrike" dirty="0">
                          <a:solidFill>
                            <a:schemeClr val="tx1"/>
                          </a:solidFill>
                          <a:effectLst/>
                          <a:latin typeface="+mn-lt"/>
                          <a:ea typeface="Tahoma" panose="020B0604030504040204" pitchFamily="34" charset="0"/>
                          <a:cs typeface="Tahoma" panose="020B0604030504040204" pitchFamily="34" charset="0"/>
                        </a:rPr>
                        <a:t>1,000</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700" u="none" strike="noStrike" dirty="0">
                          <a:solidFill>
                            <a:schemeClr val="tx1"/>
                          </a:solidFill>
                          <a:effectLst/>
                          <a:latin typeface="+mn-lt"/>
                          <a:ea typeface="Tahoma" panose="020B0604030504040204" pitchFamily="34" charset="0"/>
                          <a:cs typeface="Tahoma" panose="020B0604030504040204" pitchFamily="34" charset="0"/>
                        </a:rPr>
                        <a:t> </a:t>
                      </a:r>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77048506"/>
                  </a:ext>
                </a:extLst>
              </a:tr>
              <a:tr h="450410">
                <a:tc>
                  <a:txBody>
                    <a:bodyPr/>
                    <a:lstStyle/>
                    <a:p>
                      <a:pPr algn="l" fontAlgn="b"/>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700" b="1"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700" b="0" i="0" u="none" strike="noStrike" dirty="0">
                          <a:solidFill>
                            <a:schemeClr val="tx1"/>
                          </a:solidFill>
                          <a:effectLst/>
                          <a:latin typeface="+mn-lt"/>
                          <a:ea typeface="Tahoma" panose="020B0604030504040204" pitchFamily="34" charset="0"/>
                          <a:cs typeface="Tahoma" panose="020B0604030504040204" pitchFamily="34" charset="0"/>
                        </a:rPr>
                        <a:t>        Appropriated Retained Earnings</a:t>
                      </a: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7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7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700" b="0" i="0" u="none" strike="noStrike" dirty="0">
                        <a:solidFill>
                          <a:schemeClr val="tx1"/>
                        </a:solidFill>
                        <a:effectLst/>
                        <a:latin typeface="+mn-lt"/>
                        <a:ea typeface="Tahoma" panose="020B0604030504040204" pitchFamily="34" charset="0"/>
                        <a:cs typeface="Tahoma" panose="020B0604030504040204" pitchFamily="34" charset="0"/>
                      </a:endParaRP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700" b="0" i="0" u="none" strike="noStrike" dirty="0">
                          <a:solidFill>
                            <a:schemeClr val="tx1"/>
                          </a:solidFill>
                          <a:effectLst/>
                          <a:latin typeface="+mn-lt"/>
                          <a:ea typeface="Tahoma" panose="020B0604030504040204" pitchFamily="34" charset="0"/>
                          <a:cs typeface="Tahoma" panose="020B0604030504040204" pitchFamily="34" charset="0"/>
                        </a:rPr>
                        <a:t>1,000</a:t>
                      </a:r>
                    </a:p>
                  </a:txBody>
                  <a:tcPr marL="11625" marR="11625" marT="116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57779382"/>
                  </a:ext>
                </a:extLst>
              </a:tr>
            </a:tbl>
          </a:graphicData>
        </a:graphic>
      </p:graphicFrame>
    </p:spTree>
    <p:extLst>
      <p:ext uri="{BB962C8B-B14F-4D97-AF65-F5344CB8AC3E}">
        <p14:creationId xmlns:p14="http://schemas.microsoft.com/office/powerpoint/2010/main" val="295828766"/>
      </p:ext>
    </p:extLst>
  </p:cSld>
  <p:clrMapOvr>
    <a:masterClrMapping/>
  </p:clrMapOvr>
  <p:transition xmlns:p14="http://schemas.microsoft.com/office/powerpoint/2010/mai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2000" b="1" dirty="0">
                <a:ea typeface="Tahoma" panose="020B0604030504040204" pitchFamily="34" charset="0"/>
                <a:cs typeface="Tahoma" panose="020B0604030504040204" pitchFamily="34" charset="0"/>
              </a:rPr>
              <a:t>Exhibit 11.5: Financial Statement Presentation – </a:t>
            </a:r>
            <a:r>
              <a:rPr lang="en-US" sz="2000" b="1" dirty="0" smtClean="0">
                <a:ea typeface="Tahoma" panose="020B0604030504040204" pitchFamily="34" charset="0"/>
                <a:cs typeface="Tahoma" panose="020B0604030504040204" pitchFamily="34" charset="0"/>
              </a:rPr>
              <a:t>Nelson </a:t>
            </a:r>
            <a:r>
              <a:rPr lang="en-US" sz="2000" b="1" dirty="0">
                <a:ea typeface="Tahoma" panose="020B0604030504040204" pitchFamily="34" charset="0"/>
                <a:cs typeface="Tahoma" panose="020B0604030504040204" pitchFamily="34" charset="0"/>
              </a:rPr>
              <a:t>Balance Sheet</a:t>
            </a:r>
            <a:br>
              <a:rPr lang="en-US" sz="2000" b="1" dirty="0">
                <a:ea typeface="Tahoma" panose="020B0604030504040204" pitchFamily="34" charset="0"/>
                <a:cs typeface="Tahoma" panose="020B0604030504040204" pitchFamily="34" charset="0"/>
              </a:rPr>
            </a:br>
            <a:endParaRPr lang="en-US" sz="2000" b="1" dirty="0">
              <a:ea typeface="Tahoma" panose="020B0604030504040204" pitchFamily="34" charset="0"/>
              <a:cs typeface="Tahoma" panose="020B0604030504040204" pitchFamily="34" charset="0"/>
            </a:endParaRP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43</a:t>
            </a:fld>
            <a:endParaRPr lang="en-US" dirty="0">
              <a:solidFill>
                <a:schemeClr val="bg1"/>
              </a:solidFill>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07273914"/>
              </p:ext>
            </p:extLst>
          </p:nvPr>
        </p:nvGraphicFramePr>
        <p:xfrm>
          <a:off x="1828800" y="685800"/>
          <a:ext cx="6197676" cy="5113808"/>
        </p:xfrm>
        <a:graphic>
          <a:graphicData uri="http://schemas.openxmlformats.org/drawingml/2006/table">
            <a:tbl>
              <a:tblPr firstRow="1" firstCol="1" bandRow="1"/>
              <a:tblGrid>
                <a:gridCol w="4089068"/>
                <a:gridCol w="931981"/>
                <a:gridCol w="1176627"/>
              </a:tblGrid>
              <a:tr h="547908">
                <a:tc gridSpan="3">
                  <a:txBody>
                    <a:bodyPr/>
                    <a:lstStyle/>
                    <a:p>
                      <a:pPr marL="0" marR="0" algn="ct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NELSON INCORPORATED</a:t>
                      </a:r>
                      <a:endParaRPr lang="en-US" sz="11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Balance Sheet</a:t>
                      </a:r>
                      <a:endParaRPr lang="en-US" sz="11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As of December 31, Year 2</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c hMerge="1">
                  <a:txBody>
                    <a:bodyPr/>
                    <a:lstStyle/>
                    <a:p>
                      <a:endParaRPr lang="en-US"/>
                    </a:p>
                  </a:txBody>
                  <a:tcPr/>
                </a:tc>
              </a:tr>
              <a:tr h="182636">
                <a:tc gridSpan="2">
                  <a:txBody>
                    <a:bodyPr/>
                    <a:lstStyle/>
                    <a:p>
                      <a:pPr marL="0" marR="0" algn="ctr">
                        <a:lnSpc>
                          <a:spcPct val="107000"/>
                        </a:lnSpc>
                        <a:spcBef>
                          <a:spcPts val="0"/>
                        </a:spcBef>
                        <a:spcAft>
                          <a:spcPts val="0"/>
                        </a:spcAft>
                      </a:pPr>
                      <a:r>
                        <a:rPr lang="en-US" sz="1100" b="1" dirty="0">
                          <a:solidFill>
                            <a:srgbClr val="FFFFFF"/>
                          </a:solidFill>
                          <a:effectLst/>
                          <a:latin typeface="+mn-lt"/>
                          <a:ea typeface="Times New Roman" panose="02020603050405020304" pitchFamily="18" charset="0"/>
                          <a:cs typeface="Times New Roman" panose="02020603050405020304" pitchFamily="18" charset="0"/>
                        </a:rPr>
                        <a:t>Assets</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rgbClr val="FFFFFF"/>
                          </a:solidFill>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182636">
                <a:tc>
                  <a:txBody>
                    <a:bodyPr/>
                    <a:lstStyle/>
                    <a:p>
                      <a:pPr marL="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Assets</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82636">
                <a:tc>
                  <a:txBody>
                    <a:bodyPr/>
                    <a:lstStyle/>
                    <a:p>
                      <a:pPr marL="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Cash</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$21,030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BE4D5"/>
                    </a:solidFill>
                  </a:tcPr>
                </a:tc>
              </a:tr>
              <a:tr h="182636">
                <a:tc>
                  <a:txBody>
                    <a:bodyPr/>
                    <a:lstStyle/>
                    <a:p>
                      <a:pPr marL="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Total Assets</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$21,030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82636">
                <a:tc gridSpan="3">
                  <a:txBody>
                    <a:bodyPr/>
                    <a:lstStyle/>
                    <a:p>
                      <a:pPr marL="0" marR="0" algn="ctr">
                        <a:lnSpc>
                          <a:spcPct val="107000"/>
                        </a:lnSpc>
                        <a:spcBef>
                          <a:spcPts val="0"/>
                        </a:spcBef>
                        <a:spcAft>
                          <a:spcPts val="0"/>
                        </a:spcAft>
                      </a:pPr>
                      <a:r>
                        <a:rPr lang="en-US" sz="1100" b="1" dirty="0">
                          <a:solidFill>
                            <a:srgbClr val="FFFFFF"/>
                          </a:solidFill>
                          <a:effectLst/>
                          <a:latin typeface="+mn-lt"/>
                          <a:ea typeface="Times New Roman" panose="02020603050405020304" pitchFamily="18" charset="0"/>
                          <a:cs typeface="Times New Roman" panose="02020603050405020304" pitchFamily="18" charset="0"/>
                        </a:rPr>
                        <a:t>Liabilities and Stockholders’ Equity</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tc hMerge="1">
                  <a:txBody>
                    <a:bodyPr/>
                    <a:lstStyle/>
                    <a:p>
                      <a:endParaRPr lang="en-US"/>
                    </a:p>
                  </a:txBody>
                  <a:tcPr/>
                </a:tc>
              </a:tr>
              <a:tr h="182636">
                <a:tc>
                  <a:txBody>
                    <a:bodyPr/>
                    <a:lstStyle/>
                    <a:p>
                      <a:pPr marL="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Stockholders’ Equity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365272">
                <a:tc>
                  <a:txBody>
                    <a:bodyPr/>
                    <a:lstStyle/>
                    <a:p>
                      <a:pPr marL="22860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Preferred Stock, $10 stated value, 7% cumulative, 300 shares authorized, 100 issued and outstanding</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$1,000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r>
              <a:tr h="365272">
                <a:tc>
                  <a:txBody>
                    <a:bodyPr/>
                    <a:lstStyle/>
                    <a:p>
                      <a:pPr marL="22860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Common Stock, $10 par value, 250 shares authorized, 100 shares issued and outstanding</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1,000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365272">
                <a:tc>
                  <a:txBody>
                    <a:bodyPr/>
                    <a:lstStyle/>
                    <a:p>
                      <a:pPr marL="22860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Common Stock, class B, $20 par value, 800 shares authorized, 330 shares issued and outstanding</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3,300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365272">
                <a:tc>
                  <a:txBody>
                    <a:bodyPr/>
                    <a:lstStyle/>
                    <a:p>
                      <a:pPr marL="22860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Common Stock, no par, 150 shares authorized, 100 shares issued and outstanding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2,200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182636">
                <a:tc>
                  <a:txBody>
                    <a:bodyPr/>
                    <a:lstStyle/>
                    <a:p>
                      <a:pPr marL="22860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Paid-in capital in excess of stated value - Preferred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1,200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182636">
                <a:tc>
                  <a:txBody>
                    <a:bodyPr/>
                    <a:lstStyle/>
                    <a:p>
                      <a:pPr marL="22860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Paid-in capital in excess of par value - Common</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1,200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182636">
                <a:tc>
                  <a:txBody>
                    <a:bodyPr/>
                    <a:lstStyle/>
                    <a:p>
                      <a:pPr marL="22860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Paid-in capital in excess of par value – Class B Common</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900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182636">
                <a:tc>
                  <a:txBody>
                    <a:bodyPr/>
                    <a:lstStyle/>
                    <a:p>
                      <a:pPr marL="22860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Paid-in capital in excess of cost of Treasury Stock</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150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r>
              <a:tr h="182636">
                <a:tc>
                  <a:txBody>
                    <a:bodyPr/>
                    <a:lstStyle/>
                    <a:p>
                      <a:pPr marL="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Total Paid-in capital</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10,950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r>
              <a:tr h="182636">
                <a:tc>
                  <a:txBody>
                    <a:bodyPr/>
                    <a:lstStyle/>
                    <a:p>
                      <a:pPr marL="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Retained Earnings</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182636">
                <a:tc>
                  <a:txBody>
                    <a:bodyPr/>
                    <a:lstStyle/>
                    <a:p>
                      <a:pPr marL="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Appropriated</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1,000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182636">
                <a:tc>
                  <a:txBody>
                    <a:bodyPr/>
                    <a:lstStyle/>
                    <a:p>
                      <a:pPr marL="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Unappropriated</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9,480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182636">
                <a:tc>
                  <a:txBody>
                    <a:bodyPr/>
                    <a:lstStyle/>
                    <a:p>
                      <a:pPr marL="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Total Retained Earnings</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10,480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182636">
                <a:tc>
                  <a:txBody>
                    <a:bodyPr/>
                    <a:lstStyle/>
                    <a:p>
                      <a:pPr marL="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Less: Treasury Stock, 20 shares@ $20 per share</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(400)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BE4D5"/>
                    </a:solidFill>
                  </a:tcPr>
                </a:tc>
              </a:tr>
              <a:tr h="182636">
                <a:tc>
                  <a:txBody>
                    <a:bodyPr/>
                    <a:lstStyle/>
                    <a:p>
                      <a:pPr marL="0" marR="0" algn="l">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Total Stockholders’ Equity</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$21,030</a:t>
                      </a:r>
                      <a:endParaRPr lang="en-US" sz="1100" dirty="0">
                        <a:effectLst/>
                        <a:latin typeface="+mn-lt"/>
                        <a:ea typeface="Calibri" panose="020F0502020204030204" pitchFamily="34" charset="0"/>
                        <a:cs typeface="Times New Roman" panose="02020603050405020304" pitchFamily="18" charset="0"/>
                      </a:endParaRPr>
                    </a:p>
                  </a:txBody>
                  <a:tcPr marL="69898" marR="69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BE4D5"/>
                    </a:solidFill>
                  </a:tcPr>
                </a:tc>
              </a:tr>
            </a:tbl>
          </a:graphicData>
        </a:graphic>
      </p:graphicFrame>
    </p:spTree>
    <p:extLst>
      <p:ext uri="{BB962C8B-B14F-4D97-AF65-F5344CB8AC3E}">
        <p14:creationId xmlns:p14="http://schemas.microsoft.com/office/powerpoint/2010/main" val="3982975669"/>
      </p:ext>
    </p:extLst>
  </p:cSld>
  <p:clrMapOvr>
    <a:masterClrMapping/>
  </p:clrMapOvr>
  <p:transition xmlns:p14="http://schemas.microsoft.com/office/powerpoint/2010/mai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a:t>LO 11-9: Show how accounting information is used </a:t>
            </a:r>
            <a:r>
              <a:rPr lang="en-US" dirty="0" smtClean="0"/>
              <a:t>to make stock </a:t>
            </a:r>
            <a:r>
              <a:rPr lang="en-US" dirty="0"/>
              <a:t>investment decisions.</a:t>
            </a:r>
            <a:br>
              <a:rPr lang="en-US" dirty="0"/>
            </a:br>
            <a:endParaRPr lang="en-US" dirty="0">
              <a:ea typeface="Tahoma" panose="020B0604030504040204" pitchFamily="34" charset="0"/>
              <a:cs typeface="Tahoma" panose="020B0604030504040204" pitchFamily="34" charset="0"/>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11-</a:t>
            </a:r>
            <a:fld id="{8E04DE85-5BF3-4C03-A70B-7F1A18BE4AC7}" type="slidenum">
              <a:rPr lang="en-US" smtClean="0">
                <a:solidFill>
                  <a:schemeClr val="bg1"/>
                </a:solidFill>
                <a:cs typeface="Arial" charset="0"/>
              </a:rPr>
              <a:pPr/>
              <a:t>44</a:t>
            </a:fld>
            <a:endParaRPr lang="en-US" dirty="0">
              <a:solidFill>
                <a:schemeClr val="bg1"/>
              </a:solidFill>
              <a:cs typeface="Arial" charset="0"/>
            </a:endParaRPr>
          </a:p>
        </p:txBody>
      </p:sp>
    </p:spTree>
    <p:extLst>
      <p:ext uri="{BB962C8B-B14F-4D97-AF65-F5344CB8AC3E}">
        <p14:creationId xmlns:p14="http://schemas.microsoft.com/office/powerpoint/2010/main" val="4054923331"/>
      </p:ext>
    </p:extLst>
  </p:cSld>
  <p:clrMapOvr>
    <a:masterClrMapping/>
  </p:clrMapOvr>
  <p:transition xmlns:p14="http://schemas.microsoft.com/office/powerpoint/2010/mai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The Financial Analyst</a:t>
            </a: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45</a:t>
            </a:fld>
            <a:endParaRPr lang="en-US" dirty="0">
              <a:solidFill>
                <a:schemeClr val="bg1"/>
              </a:solidFill>
              <a:cs typeface="Arial" charset="0"/>
            </a:endParaRPr>
          </a:p>
        </p:txBody>
      </p:sp>
      <p:graphicFrame>
        <p:nvGraphicFramePr>
          <p:cNvPr id="2" name="Table 1">
            <a:extLst>
              <a:ext uri="{FF2B5EF4-FFF2-40B4-BE49-F238E27FC236}">
                <a16:creationId xmlns:a16="http://schemas.microsoft.com/office/drawing/2014/main" xmlns="" id="{1D181252-D219-4310-B36E-D62F976AD8E2}"/>
              </a:ext>
            </a:extLst>
          </p:cNvPr>
          <p:cNvGraphicFramePr>
            <a:graphicFrameLocks noGrp="1"/>
          </p:cNvGraphicFramePr>
          <p:nvPr>
            <p:extLst>
              <p:ext uri="{D42A27DB-BD31-4B8C-83A1-F6EECF244321}">
                <p14:modId xmlns:p14="http://schemas.microsoft.com/office/powerpoint/2010/main" val="1199427410"/>
              </p:ext>
            </p:extLst>
          </p:nvPr>
        </p:nvGraphicFramePr>
        <p:xfrm>
          <a:off x="381000" y="1643262"/>
          <a:ext cx="8229600" cy="2395338"/>
        </p:xfrm>
        <a:graphic>
          <a:graphicData uri="http://schemas.openxmlformats.org/drawingml/2006/table">
            <a:tbl>
              <a:tblPr firstRow="1" bandRow="1">
                <a:tableStyleId>{5C22544A-7EE6-4342-B048-85BDC9FD1C3A}</a:tableStyleId>
              </a:tblPr>
              <a:tblGrid>
                <a:gridCol w="3931920">
                  <a:extLst>
                    <a:ext uri="{9D8B030D-6E8A-4147-A177-3AD203B41FA5}">
                      <a16:colId xmlns:a16="http://schemas.microsoft.com/office/drawing/2014/main" xmlns="" val="3545146960"/>
                    </a:ext>
                  </a:extLst>
                </a:gridCol>
                <a:gridCol w="4297680">
                  <a:extLst>
                    <a:ext uri="{9D8B030D-6E8A-4147-A177-3AD203B41FA5}">
                      <a16:colId xmlns:a16="http://schemas.microsoft.com/office/drawing/2014/main" xmlns="" val="1112937088"/>
                    </a:ext>
                  </a:extLst>
                </a:gridCol>
              </a:tblGrid>
              <a:tr h="1328538">
                <a:tc gridSpan="2">
                  <a:txBody>
                    <a:bodyPr/>
                    <a:lstStyle/>
                    <a:p>
                      <a:pPr algn="ctr"/>
                      <a:r>
                        <a:rPr lang="en-US" sz="3200" dirty="0">
                          <a:latin typeface="+mn-lt"/>
                          <a:ea typeface="Tahoma" panose="020B0604030504040204" pitchFamily="34" charset="0"/>
                          <a:cs typeface="Tahoma" panose="020B0604030504040204" pitchFamily="34" charset="0"/>
                        </a:rPr>
                        <a:t>Stockholders Benefit in Two Ways When the Company Generates Earnings: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US" dirty="0"/>
                    </a:p>
                  </a:txBody>
                  <a:tcPr/>
                </a:tc>
                <a:extLst>
                  <a:ext uri="{0D108BD9-81ED-4DB2-BD59-A6C34878D82A}">
                    <a16:rowId xmlns:a16="http://schemas.microsoft.com/office/drawing/2014/main" xmlns="" val="270262072"/>
                  </a:ext>
                </a:extLst>
              </a:tr>
              <a:tr h="911742">
                <a:tc>
                  <a:txBody>
                    <a:bodyPr/>
                    <a:lstStyle/>
                    <a:p>
                      <a:r>
                        <a:rPr lang="en-US" sz="3200" b="1" dirty="0">
                          <a:latin typeface="+mn-lt"/>
                          <a:ea typeface="Tahoma" panose="020B0604030504040204" pitchFamily="34" charset="0"/>
                          <a:cs typeface="Tahoma" panose="020B0604030504040204" pitchFamily="34" charset="0"/>
                        </a:rPr>
                        <a:t>Dividends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b="1" dirty="0">
                          <a:latin typeface="+mn-lt"/>
                          <a:ea typeface="Tahoma" panose="020B0604030504040204" pitchFamily="34" charset="0"/>
                          <a:cs typeface="Tahoma" panose="020B0604030504040204" pitchFamily="34" charset="0"/>
                        </a:rPr>
                        <a:t>Increase in Market Price Per Share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40285178"/>
                  </a:ext>
                </a:extLst>
              </a:tr>
            </a:tbl>
          </a:graphicData>
        </a:graphic>
      </p:graphicFrame>
    </p:spTree>
    <p:extLst>
      <p:ext uri="{BB962C8B-B14F-4D97-AF65-F5344CB8AC3E}">
        <p14:creationId xmlns:p14="http://schemas.microsoft.com/office/powerpoint/2010/main" val="3061079006"/>
      </p:ext>
    </p:extLst>
  </p:cSld>
  <p:clrMapOvr>
    <a:masterClrMapping/>
  </p:clrMapOvr>
  <p:transition xmlns:p14="http://schemas.microsoft.com/office/powerpoint/2010/mai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Price-Earnings Ratio (P/E)</a:t>
            </a:r>
          </a:p>
        </p:txBody>
      </p:sp>
      <p:sp>
        <p:nvSpPr>
          <p:cNvPr id="2" name="Content Placeholder 1"/>
          <p:cNvSpPr>
            <a:spLocks noGrp="1"/>
          </p:cNvSpPr>
          <p:nvPr>
            <p:ph idx="1"/>
          </p:nvPr>
        </p:nvSpPr>
        <p:spPr/>
        <p:txBody>
          <a:bodyPr/>
          <a:lstStyle/>
          <a:p>
            <a:pPr>
              <a:buFont typeface="Arial" charset="0"/>
              <a:buChar char="•"/>
            </a:pPr>
            <a:r>
              <a:rPr lang="en-US" sz="2600" dirty="0"/>
              <a:t>Increases in a company’s stock price occur when investors believe the company’s earnings will grow.</a:t>
            </a:r>
          </a:p>
          <a:p>
            <a:pPr>
              <a:buFont typeface="Arial" charset="0"/>
              <a:buChar char="•"/>
            </a:pPr>
            <a:r>
              <a:rPr lang="en-US" sz="2600" dirty="0"/>
              <a:t>The price-earnings ratio, frequently called the P/E ratio, is the most commonly reported measure of a company’s value. </a:t>
            </a:r>
          </a:p>
          <a:p>
            <a:pPr>
              <a:buFont typeface="Arial" charset="0"/>
              <a:buChar char="•"/>
            </a:pPr>
            <a:r>
              <a:rPr lang="en-US" sz="2600" dirty="0"/>
              <a:t>The P/E ratio is a company’s market price per share of stock divided by the company’s annual earnings per share (EPS).</a:t>
            </a:r>
          </a:p>
          <a:p>
            <a:r>
              <a:rPr lang="en-US" sz="2600" dirty="0"/>
              <a:t>However, </a:t>
            </a:r>
            <a:r>
              <a:rPr lang="en-US" sz="2600" b="1" dirty="0">
                <a:solidFill>
                  <a:schemeClr val="bg2"/>
                </a:solidFill>
              </a:rPr>
              <a:t>caution must be used </a:t>
            </a:r>
            <a:r>
              <a:rPr lang="en-US" sz="2600" dirty="0"/>
              <a:t>when interpreting P/E ratios. </a:t>
            </a:r>
          </a:p>
          <a:p>
            <a:endParaRPr lang="en-US" dirty="0"/>
          </a:p>
        </p:txBody>
      </p:sp>
      <p:sp>
        <p:nvSpPr>
          <p:cNvPr id="4" name="Text Placeholder 3"/>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46</a:t>
            </a:fld>
            <a:endParaRPr lang="en-US" dirty="0">
              <a:solidFill>
                <a:schemeClr val="bg1"/>
              </a:solidFill>
              <a:cs typeface="Arial" charset="0"/>
            </a:endParaRPr>
          </a:p>
        </p:txBody>
      </p:sp>
    </p:spTree>
    <p:extLst>
      <p:ext uri="{BB962C8B-B14F-4D97-AF65-F5344CB8AC3E}">
        <p14:creationId xmlns:p14="http://schemas.microsoft.com/office/powerpoint/2010/main" val="607173223"/>
      </p:ext>
    </p:extLst>
  </p:cSld>
  <p:clrMapOvr>
    <a:masterClrMapping/>
  </p:clrMapOvr>
  <p:transition xmlns:p14="http://schemas.microsoft.com/office/powerpoint/2010/mai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4038600"/>
            <a:ext cx="5257800" cy="1371600"/>
          </a:xfrm>
        </p:spPr>
        <p:txBody>
          <a:bodyPr/>
          <a:lstStyle/>
          <a:p>
            <a:r>
              <a:rPr lang="en-US" b="1" dirty="0">
                <a:latin typeface="+mn-lt"/>
                <a:ea typeface="Tahoma" panose="020B0604030504040204" pitchFamily="34" charset="0"/>
                <a:cs typeface="Tahoma" panose="020B0604030504040204" pitchFamily="34" charset="0"/>
              </a:rPr>
              <a:t>End of Chapter 11</a:t>
            </a:r>
            <a:endParaRPr lang="en-US" dirty="0">
              <a:latin typeface="+mn-lt"/>
            </a:endParaRPr>
          </a:p>
        </p:txBody>
      </p:sp>
      <p:sp>
        <p:nvSpPr>
          <p:cNvPr id="2" name="Text Placeholder 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629898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t>Comparing Forms of Ownership</a:t>
            </a:r>
            <a:endParaRPr lang="en-US" sz="3200" b="1"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pPr marL="0" indent="0">
              <a:spcBef>
                <a:spcPct val="40000"/>
              </a:spcBef>
              <a:spcAft>
                <a:spcPts val="0"/>
              </a:spcAft>
              <a:buClr>
                <a:schemeClr val="tx1"/>
              </a:buClr>
              <a:buSzPct val="95000"/>
              <a:buNone/>
              <a:defRPr/>
            </a:pPr>
            <a:r>
              <a:rPr lang="en-US" b="1" dirty="0" smtClean="0">
                <a:solidFill>
                  <a:schemeClr val="bg2"/>
                </a:solidFill>
                <a:ea typeface="Tahoma" panose="020B0604030504040204" pitchFamily="34" charset="0"/>
                <a:cs typeface="Tahoma" panose="020B0604030504040204" pitchFamily="34" charset="0"/>
              </a:rPr>
              <a:t>Corporate Advantages</a:t>
            </a:r>
          </a:p>
          <a:p>
            <a:pPr>
              <a:spcBef>
                <a:spcPct val="40000"/>
              </a:spcBef>
              <a:spcAft>
                <a:spcPts val="0"/>
              </a:spcAft>
              <a:buClr>
                <a:schemeClr val="tx1"/>
              </a:buClr>
              <a:buSzPct val="125000"/>
              <a:defRPr/>
            </a:pPr>
            <a:r>
              <a:rPr lang="en-US" dirty="0" smtClean="0">
                <a:ea typeface="Tahoma" panose="020B0604030504040204" pitchFamily="34" charset="0"/>
                <a:cs typeface="Tahoma" panose="020B0604030504040204" pitchFamily="34" charset="0"/>
              </a:rPr>
              <a:t>Separate legal entity</a:t>
            </a:r>
          </a:p>
          <a:p>
            <a:pPr>
              <a:spcBef>
                <a:spcPct val="40000"/>
              </a:spcBef>
              <a:spcAft>
                <a:spcPts val="0"/>
              </a:spcAft>
              <a:buClr>
                <a:schemeClr val="tx1"/>
              </a:buClr>
              <a:buSzPct val="125000"/>
              <a:defRPr/>
            </a:pPr>
            <a:r>
              <a:rPr lang="en-US" dirty="0" smtClean="0">
                <a:ea typeface="Tahoma" panose="020B0604030504040204" pitchFamily="34" charset="0"/>
                <a:cs typeface="Tahoma" panose="020B0604030504040204" pitchFamily="34" charset="0"/>
              </a:rPr>
              <a:t>Limited liability of stockholders</a:t>
            </a:r>
          </a:p>
          <a:p>
            <a:pPr>
              <a:spcBef>
                <a:spcPct val="40000"/>
              </a:spcBef>
              <a:spcAft>
                <a:spcPts val="0"/>
              </a:spcAft>
              <a:buClr>
                <a:schemeClr val="tx1"/>
              </a:buClr>
              <a:buSzPct val="125000"/>
              <a:defRPr/>
            </a:pPr>
            <a:r>
              <a:rPr lang="en-US" dirty="0" smtClean="0">
                <a:ea typeface="Tahoma" panose="020B0604030504040204" pitchFamily="34" charset="0"/>
                <a:cs typeface="Tahoma" panose="020B0604030504040204" pitchFamily="34" charset="0"/>
              </a:rPr>
              <a:t>Continuous life</a:t>
            </a:r>
          </a:p>
          <a:p>
            <a:pPr>
              <a:spcBef>
                <a:spcPct val="40000"/>
              </a:spcBef>
              <a:spcAft>
                <a:spcPts val="0"/>
              </a:spcAft>
              <a:buClr>
                <a:schemeClr val="tx1"/>
              </a:buClr>
              <a:buSzPct val="125000"/>
              <a:defRPr/>
            </a:pPr>
            <a:r>
              <a:rPr lang="en-US" dirty="0" smtClean="0">
                <a:ea typeface="Tahoma" panose="020B0604030504040204" pitchFamily="34" charset="0"/>
                <a:cs typeface="Tahoma" panose="020B0604030504040204" pitchFamily="34" charset="0"/>
              </a:rPr>
              <a:t>Easily transferable ownership rights </a:t>
            </a:r>
          </a:p>
          <a:p>
            <a:pPr>
              <a:spcBef>
                <a:spcPct val="40000"/>
              </a:spcBef>
              <a:spcAft>
                <a:spcPts val="0"/>
              </a:spcAft>
              <a:buClr>
                <a:schemeClr val="tx1"/>
              </a:buClr>
              <a:buSzPct val="125000"/>
              <a:defRPr/>
            </a:pPr>
            <a:r>
              <a:rPr lang="en-US" dirty="0" smtClean="0">
                <a:ea typeface="Tahoma" panose="020B0604030504040204" pitchFamily="34" charset="0"/>
                <a:cs typeface="Tahoma" panose="020B0604030504040204" pitchFamily="34" charset="0"/>
              </a:rPr>
              <a:t>Ability to raise capital</a:t>
            </a:r>
          </a:p>
          <a:p>
            <a:pPr marL="0" indent="0">
              <a:spcBef>
                <a:spcPct val="40000"/>
              </a:spcBef>
              <a:spcAft>
                <a:spcPts val="0"/>
              </a:spcAft>
              <a:buClr>
                <a:schemeClr val="tx1"/>
              </a:buClr>
              <a:buSzPct val="95000"/>
              <a:buNone/>
              <a:defRPr/>
            </a:pPr>
            <a:r>
              <a:rPr lang="en-US" b="1" dirty="0" smtClean="0">
                <a:solidFill>
                  <a:srgbClr val="C30C20"/>
                </a:solidFill>
                <a:ea typeface="Tahoma" panose="020B0604030504040204" pitchFamily="34" charset="0"/>
                <a:cs typeface="Tahoma" panose="020B0604030504040204" pitchFamily="34" charset="0"/>
              </a:rPr>
              <a:t>Corporate Disadvantages</a:t>
            </a:r>
          </a:p>
          <a:p>
            <a:pPr>
              <a:spcBef>
                <a:spcPct val="40000"/>
              </a:spcBef>
              <a:spcAft>
                <a:spcPts val="0"/>
              </a:spcAft>
              <a:buClr>
                <a:schemeClr val="tx1"/>
              </a:buClr>
              <a:buSzPct val="125000"/>
              <a:defRPr/>
            </a:pPr>
            <a:r>
              <a:rPr lang="en-US" dirty="0" smtClean="0">
                <a:ea typeface="Tahoma" panose="020B0604030504040204" pitchFamily="34" charset="0"/>
                <a:cs typeface="Tahoma" panose="020B0604030504040204" pitchFamily="34" charset="0"/>
              </a:rPr>
              <a:t>Governmental regulation</a:t>
            </a:r>
          </a:p>
          <a:p>
            <a:pPr>
              <a:spcBef>
                <a:spcPct val="40000"/>
              </a:spcBef>
              <a:spcAft>
                <a:spcPts val="0"/>
              </a:spcAft>
              <a:buClr>
                <a:schemeClr val="tx1"/>
              </a:buClr>
              <a:buSzPct val="125000"/>
              <a:defRPr/>
            </a:pPr>
            <a:r>
              <a:rPr lang="en-US" dirty="0" smtClean="0">
                <a:ea typeface="Tahoma" panose="020B0604030504040204" pitchFamily="34" charset="0"/>
                <a:cs typeface="Tahoma" panose="020B0604030504040204" pitchFamily="34" charset="0"/>
              </a:rPr>
              <a:t>Corporate double taxation</a:t>
            </a:r>
          </a:p>
          <a:p>
            <a:endParaRPr lang="en-US" dirty="0"/>
          </a:p>
        </p:txBody>
      </p:sp>
      <p:sp>
        <p:nvSpPr>
          <p:cNvPr id="4" name="Text Placeholder 3"/>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4</a:t>
            </a:fld>
            <a:endParaRPr lang="en-US" dirty="0">
              <a:solidFill>
                <a:schemeClr val="bg1"/>
              </a:solidFill>
              <a:cs typeface="Arial" charset="0"/>
            </a:endParaRPr>
          </a:p>
        </p:txBody>
      </p:sp>
    </p:spTree>
    <p:extLst>
      <p:ext uri="{BB962C8B-B14F-4D97-AF65-F5344CB8AC3E}">
        <p14:creationId xmlns:p14="http://schemas.microsoft.com/office/powerpoint/2010/main" val="2176043604"/>
      </p:ext>
    </p:extLst>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t>Corporate Management Structure</a:t>
            </a:r>
            <a:endParaRPr lang="en-US" sz="32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indent="0">
              <a:buNone/>
            </a:pPr>
            <a:r>
              <a:rPr lang="en-US" sz="2000" dirty="0"/>
              <a:t>In the following table, note that the President is appointed by the Board of Directors and the Board of Directors are elected by shareholders</a:t>
            </a:r>
            <a:r>
              <a:rPr lang="en-US" sz="2000" dirty="0" smtClean="0"/>
              <a:t>.</a:t>
            </a:r>
            <a:endParaRPr lang="en-US" sz="2000" dirty="0"/>
          </a:p>
        </p:txBody>
      </p:sp>
      <p:sp>
        <p:nvSpPr>
          <p:cNvPr id="6" name="Text Placeholder 5"/>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5</a:t>
            </a:fld>
            <a:endParaRPr lang="en-US" dirty="0">
              <a:solidFill>
                <a:schemeClr val="bg1"/>
              </a:solidFill>
              <a:cs typeface="Arial" charset="0"/>
            </a:endParaRPr>
          </a:p>
        </p:txBody>
      </p:sp>
      <p:graphicFrame>
        <p:nvGraphicFramePr>
          <p:cNvPr id="5" name="Object 4">
            <a:extLst>
              <a:ext uri="{FF2B5EF4-FFF2-40B4-BE49-F238E27FC236}">
                <a16:creationId xmlns:a16="http://schemas.microsoft.com/office/drawing/2014/main" xmlns="" id="{7367F9FA-EA77-49D1-BBE0-E5EA6E15906F}"/>
              </a:ext>
            </a:extLst>
          </p:cNvPr>
          <p:cNvGraphicFramePr>
            <a:graphicFrameLocks/>
          </p:cNvGraphicFramePr>
          <p:nvPr>
            <p:extLst>
              <p:ext uri="{D42A27DB-BD31-4B8C-83A1-F6EECF244321}">
                <p14:modId xmlns:p14="http://schemas.microsoft.com/office/powerpoint/2010/main" val="224204500"/>
              </p:ext>
            </p:extLst>
          </p:nvPr>
        </p:nvGraphicFramePr>
        <p:xfrm>
          <a:off x="1690688" y="1976438"/>
          <a:ext cx="5897562" cy="4067175"/>
        </p:xfrm>
        <a:graphic>
          <a:graphicData uri="http://schemas.openxmlformats.org/presentationml/2006/ole">
            <mc:AlternateContent xmlns:mc="http://schemas.openxmlformats.org/markup-compatibility/2006">
              <mc:Choice xmlns:v="urn:schemas-microsoft-com:vml" Requires="v">
                <p:oleObj spid="_x0000_s131330" name="Organization Chart" r:id="rId4" imgW="4292280" imgH="2552400" progId="OrgPlusWOPX.4">
                  <p:embed followColorScheme="full"/>
                </p:oleObj>
              </mc:Choice>
              <mc:Fallback>
                <p:oleObj name="Organization Chart" r:id="rId4" imgW="4292280" imgH="2552400" progId="OrgPlusWOPX.4">
                  <p:embed followColorScheme="full"/>
                  <p:pic>
                    <p:nvPicPr>
                      <p:cNvPr id="1028" name="Object 4"/>
                      <p:cNvPicPr>
                        <a:picLocks noChangeArrowheads="1"/>
                      </p:cNvPicPr>
                      <p:nvPr/>
                    </p:nvPicPr>
                    <p:blipFill>
                      <a:blip r:embed="rId5"/>
                      <a:srcRect/>
                      <a:stretch>
                        <a:fillRect/>
                      </a:stretch>
                    </p:blipFill>
                    <p:spPr bwMode="auto">
                      <a:xfrm>
                        <a:off x="1690688" y="1976438"/>
                        <a:ext cx="5897562" cy="4067175"/>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984998491"/>
      </p:ext>
    </p:extLst>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3700" b="1" dirty="0" smtClean="0">
                <a:ea typeface="Tahoma" panose="020B0604030504040204" pitchFamily="34" charset="0"/>
                <a:cs typeface="Tahoma" panose="020B0604030504040204" pitchFamily="34" charset="0"/>
              </a:rPr>
              <a:t>Capital Structure in Financial Statements</a:t>
            </a:r>
            <a:endParaRPr lang="en-US" sz="3700" b="1" dirty="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indent="0">
              <a:buNone/>
              <a:defRPr/>
            </a:pPr>
            <a:r>
              <a:rPr lang="en-US" sz="2000" dirty="0"/>
              <a:t>The ownership interest (equity</a:t>
            </a:r>
            <a:r>
              <a:rPr lang="en-US" sz="2000" dirty="0" smtClean="0"/>
              <a:t>) in </a:t>
            </a:r>
            <a:r>
              <a:rPr lang="en-US" sz="2000" dirty="0"/>
              <a:t>a business is composed of:</a:t>
            </a:r>
          </a:p>
          <a:p>
            <a:pPr marL="457200" indent="-457200">
              <a:buFont typeface="+mj-lt"/>
              <a:buAutoNum type="arabicPeriod"/>
              <a:defRPr/>
            </a:pPr>
            <a:r>
              <a:rPr lang="en-US" sz="2000" dirty="0"/>
              <a:t>Owner/investor </a:t>
            </a:r>
            <a:r>
              <a:rPr lang="en-US" sz="2000" dirty="0" smtClean="0"/>
              <a:t>contributions</a:t>
            </a:r>
            <a:endParaRPr lang="en-US" sz="2000" dirty="0"/>
          </a:p>
          <a:p>
            <a:pPr marL="457200" indent="-457200">
              <a:buFont typeface="+mj-lt"/>
              <a:buAutoNum type="arabicPeriod"/>
              <a:defRPr/>
            </a:pPr>
            <a:r>
              <a:rPr lang="en-US" sz="2000" dirty="0"/>
              <a:t>Retained </a:t>
            </a:r>
            <a:r>
              <a:rPr lang="en-US" sz="2000" dirty="0" smtClean="0"/>
              <a:t>earnings</a:t>
            </a:r>
            <a:endParaRPr lang="en-US" sz="2000" dirty="0"/>
          </a:p>
          <a:p>
            <a:endParaRPr lang="en-US" sz="2000" dirty="0"/>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6</a:t>
            </a:fld>
            <a:endParaRPr lang="en-US" dirty="0">
              <a:solidFill>
                <a:schemeClr val="bg1"/>
              </a:solidFill>
              <a:cs typeface="Arial" charset="0"/>
            </a:endParaRPr>
          </a:p>
        </p:txBody>
      </p:sp>
      <p:graphicFrame>
        <p:nvGraphicFramePr>
          <p:cNvPr id="2" name="Table 1">
            <a:extLst>
              <a:ext uri="{FF2B5EF4-FFF2-40B4-BE49-F238E27FC236}">
                <a16:creationId xmlns:a16="http://schemas.microsoft.com/office/drawing/2014/main" xmlns="" id="{929BC244-034F-4A0F-A9B5-418A7E8560BA}"/>
              </a:ext>
            </a:extLst>
          </p:cNvPr>
          <p:cNvGraphicFramePr>
            <a:graphicFrameLocks noGrp="1"/>
          </p:cNvGraphicFramePr>
          <p:nvPr>
            <p:extLst>
              <p:ext uri="{D42A27DB-BD31-4B8C-83A1-F6EECF244321}">
                <p14:modId xmlns:p14="http://schemas.microsoft.com/office/powerpoint/2010/main" val="1550356140"/>
              </p:ext>
            </p:extLst>
          </p:nvPr>
        </p:nvGraphicFramePr>
        <p:xfrm>
          <a:off x="609600" y="2743200"/>
          <a:ext cx="8153400" cy="3022599"/>
        </p:xfrm>
        <a:graphic>
          <a:graphicData uri="http://schemas.openxmlformats.org/drawingml/2006/table">
            <a:tbl>
              <a:tblPr firstRow="1" bandRow="1">
                <a:tableStyleId>{5C22544A-7EE6-4342-B048-85BDC9FD1C3A}</a:tableStyleId>
              </a:tblPr>
              <a:tblGrid>
                <a:gridCol w="2038350">
                  <a:extLst>
                    <a:ext uri="{9D8B030D-6E8A-4147-A177-3AD203B41FA5}">
                      <a16:colId xmlns:a16="http://schemas.microsoft.com/office/drawing/2014/main" xmlns="" val="1340643190"/>
                    </a:ext>
                  </a:extLst>
                </a:gridCol>
                <a:gridCol w="2038350">
                  <a:extLst>
                    <a:ext uri="{9D8B030D-6E8A-4147-A177-3AD203B41FA5}">
                      <a16:colId xmlns:a16="http://schemas.microsoft.com/office/drawing/2014/main" xmlns="" val="3204793161"/>
                    </a:ext>
                  </a:extLst>
                </a:gridCol>
                <a:gridCol w="2038350">
                  <a:extLst>
                    <a:ext uri="{9D8B030D-6E8A-4147-A177-3AD203B41FA5}">
                      <a16:colId xmlns:a16="http://schemas.microsoft.com/office/drawing/2014/main" xmlns="" val="344697040"/>
                    </a:ext>
                  </a:extLst>
                </a:gridCol>
                <a:gridCol w="2038350">
                  <a:extLst>
                    <a:ext uri="{9D8B030D-6E8A-4147-A177-3AD203B41FA5}">
                      <a16:colId xmlns:a16="http://schemas.microsoft.com/office/drawing/2014/main" xmlns="" val="1998905887"/>
                    </a:ext>
                  </a:extLst>
                </a:gridCol>
              </a:tblGrid>
              <a:tr h="523240">
                <a:tc>
                  <a:txBody>
                    <a:bodyPr/>
                    <a:lstStyle/>
                    <a:p>
                      <a:endParaRPr lang="en-US"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r>
                        <a:rPr lang="en-US" dirty="0">
                          <a:latin typeface="+mn-lt"/>
                        </a:rPr>
                        <a:t>Sole Proprietorships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r>
                        <a:rPr lang="en-US" dirty="0">
                          <a:latin typeface="+mn-lt"/>
                        </a:rPr>
                        <a:t>Partnerships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r>
                        <a:rPr lang="en-US" dirty="0">
                          <a:latin typeface="+mn-lt"/>
                        </a:rPr>
                        <a:t>Corporations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xmlns="" val="3280610067"/>
                  </a:ext>
                </a:extLst>
              </a:tr>
              <a:tr h="370840">
                <a:tc>
                  <a:txBody>
                    <a:bodyPr/>
                    <a:lstStyle/>
                    <a:p>
                      <a:r>
                        <a:rPr lang="en-US" dirty="0">
                          <a:latin typeface="+mn-lt"/>
                        </a:rPr>
                        <a:t>Ownership interest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mn-lt"/>
                        </a:rPr>
                        <a:t>Single capital account for the owner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mn-lt"/>
                        </a:rPr>
                        <a:t>Capital account for each partner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mn-lt"/>
                        </a:rPr>
                        <a:t>1. Capital stock consisting of common stock and preferred stock.</a:t>
                      </a:r>
                    </a:p>
                    <a:p>
                      <a:r>
                        <a:rPr lang="en-US" dirty="0">
                          <a:latin typeface="+mn-lt"/>
                        </a:rPr>
                        <a:t>2. Separate retained earnings account.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21637724"/>
                  </a:ext>
                </a:extLst>
              </a:tr>
              <a:tr h="370840">
                <a:tc>
                  <a:txBody>
                    <a:bodyPr/>
                    <a:lstStyle/>
                    <a:p>
                      <a:r>
                        <a:rPr lang="en-US" dirty="0">
                          <a:latin typeface="+mn-lt"/>
                        </a:rPr>
                        <a:t>Distributions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dirty="0">
                          <a:latin typeface="+mn-lt"/>
                        </a:rPr>
                        <a:t>Withdrawals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dirty="0">
                          <a:latin typeface="+mn-lt"/>
                        </a:rPr>
                        <a:t>Withdrawals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dirty="0">
                          <a:latin typeface="+mn-lt"/>
                        </a:rPr>
                        <a:t>Dividends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113557830"/>
                  </a:ext>
                </a:extLst>
              </a:tr>
            </a:tbl>
          </a:graphicData>
        </a:graphic>
      </p:graphicFrame>
    </p:spTree>
    <p:extLst>
      <p:ext uri="{BB962C8B-B14F-4D97-AF65-F5344CB8AC3E}">
        <p14:creationId xmlns:p14="http://schemas.microsoft.com/office/powerpoint/2010/main" val="103713721"/>
      </p:ext>
    </p:extLst>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a:t>LO 11-2: Identify the characteristics of capital stock.</a:t>
            </a:r>
            <a:br>
              <a:rPr lang="en-US" dirty="0"/>
            </a:br>
            <a:endParaRPr lang="en-US" dirty="0"/>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11-</a:t>
            </a:r>
            <a:fld id="{8E04DE85-5BF3-4C03-A70B-7F1A18BE4AC7}" type="slidenum">
              <a:rPr lang="en-US" smtClean="0">
                <a:solidFill>
                  <a:schemeClr val="bg1"/>
                </a:solidFill>
                <a:cs typeface="Arial" charset="0"/>
              </a:rPr>
              <a:pPr/>
              <a:t>7</a:t>
            </a:fld>
            <a:endParaRPr lang="en-US" dirty="0">
              <a:solidFill>
                <a:schemeClr val="bg1"/>
              </a:solidFill>
              <a:cs typeface="Arial" charset="0"/>
            </a:endParaRPr>
          </a:p>
        </p:txBody>
      </p:sp>
    </p:spTree>
    <p:extLst>
      <p:ext uri="{BB962C8B-B14F-4D97-AF65-F5344CB8AC3E}">
        <p14:creationId xmlns:p14="http://schemas.microsoft.com/office/powerpoint/2010/main" val="3892499229"/>
      </p:ext>
    </p:extLst>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Characteristics of Capital stock</a:t>
            </a:r>
          </a:p>
        </p:txBody>
      </p:sp>
      <p:sp>
        <p:nvSpPr>
          <p:cNvPr id="2" name="Content Placeholder 1"/>
          <p:cNvSpPr>
            <a:spLocks noGrp="1"/>
          </p:cNvSpPr>
          <p:nvPr>
            <p:ph idx="1"/>
          </p:nvPr>
        </p:nvSpPr>
        <p:spPr/>
        <p:txBody>
          <a:bodyPr/>
          <a:lstStyle/>
          <a:p>
            <a:pPr>
              <a:defRPr/>
            </a:pPr>
            <a:r>
              <a:rPr lang="en-US" sz="2600" dirty="0"/>
              <a:t>Capital Stock typically has a </a:t>
            </a:r>
            <a:r>
              <a:rPr lang="en-US" sz="2600" b="1" dirty="0">
                <a:solidFill>
                  <a:schemeClr val="bg2"/>
                </a:solidFill>
              </a:rPr>
              <a:t>par value</a:t>
            </a:r>
            <a:r>
              <a:rPr lang="en-US" sz="2600" dirty="0"/>
              <a:t>, which is a </a:t>
            </a:r>
            <a:r>
              <a:rPr lang="en-US" sz="2600" b="1" dirty="0">
                <a:solidFill>
                  <a:srgbClr val="C30C20"/>
                </a:solidFill>
              </a:rPr>
              <a:t>nominal amount </a:t>
            </a:r>
            <a:r>
              <a:rPr lang="en-US" sz="2600" dirty="0"/>
              <a:t>and its </a:t>
            </a:r>
            <a:r>
              <a:rPr lang="en-US" sz="2600" b="1" dirty="0">
                <a:solidFill>
                  <a:srgbClr val="C30C20"/>
                </a:solidFill>
              </a:rPr>
              <a:t>legal capital </a:t>
            </a:r>
            <a:r>
              <a:rPr lang="en-US" sz="2600" dirty="0"/>
              <a:t>amount</a:t>
            </a:r>
            <a:r>
              <a:rPr lang="en-US" sz="2600" dirty="0" smtClean="0"/>
              <a:t>.</a:t>
            </a:r>
            <a:endParaRPr lang="en-US" sz="2600" dirty="0"/>
          </a:p>
          <a:p>
            <a:pPr>
              <a:buClr>
                <a:schemeClr val="tx1"/>
              </a:buClr>
              <a:defRPr/>
            </a:pPr>
            <a:r>
              <a:rPr lang="en-US" sz="2600" b="1" dirty="0">
                <a:solidFill>
                  <a:srgbClr val="C30C20"/>
                </a:solidFill>
              </a:rPr>
              <a:t>Legal Capital </a:t>
            </a:r>
            <a:r>
              <a:rPr lang="en-US" sz="2600" dirty="0"/>
              <a:t>is the amount of capital, required by the state of incorporation, that must remain invested in the business. </a:t>
            </a:r>
          </a:p>
          <a:p>
            <a:endParaRPr lang="en-US" dirty="0"/>
          </a:p>
        </p:txBody>
      </p:sp>
      <p:sp>
        <p:nvSpPr>
          <p:cNvPr id="4" name="Text Placeholder 3"/>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11-</a:t>
            </a:r>
            <a:fld id="{D00EDEF9-D035-4425-A917-BE9E5DA74FA0}" type="slidenum">
              <a:rPr lang="en-US" smtClean="0">
                <a:solidFill>
                  <a:schemeClr val="bg1"/>
                </a:solidFill>
                <a:cs typeface="Arial" charset="0"/>
              </a:rPr>
              <a:pPr/>
              <a:t>8</a:t>
            </a:fld>
            <a:endParaRPr lang="en-US" dirty="0">
              <a:solidFill>
                <a:schemeClr val="bg1"/>
              </a:solidFill>
              <a:cs typeface="Arial" charset="0"/>
            </a:endParaRPr>
          </a:p>
        </p:txBody>
      </p:sp>
    </p:spTree>
    <p:extLst>
      <p:ext uri="{BB962C8B-B14F-4D97-AF65-F5344CB8AC3E}">
        <p14:creationId xmlns:p14="http://schemas.microsoft.com/office/powerpoint/2010/main" val="1962121357"/>
      </p:ext>
    </p:extLst>
  </p:cSld>
  <p:clrMapOvr>
    <a:masterClrMapping/>
  </p:clrMapOvr>
  <p:transition xmlns:p14="http://schemas.microsoft.com/office/powerpoint/2010/main"/>
</p:sld>
</file>

<file path=ppt/theme/theme1.xml><?xml version="1.0" encoding="utf-8"?>
<a:theme xmlns:a="http://schemas.openxmlformats.org/drawingml/2006/main" name="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ExplanatoryPPT-MHHE_Accessible_PPT_Template-v2</Template>
  <TotalTime>16363</TotalTime>
  <Words>6253</Words>
  <Application>Microsoft Macintosh PowerPoint</Application>
  <PresentationFormat>On-screen Show (4:3)</PresentationFormat>
  <Paragraphs>806</Paragraphs>
  <Slides>48</Slides>
  <Notes>48</Notes>
  <HiddenSlides>0</HiddenSlides>
  <MMClips>0</MMClips>
  <ScaleCrop>false</ScaleCrop>
  <HeadingPairs>
    <vt:vector size="6" baseType="variant">
      <vt:variant>
        <vt:lpstr>Theme</vt:lpstr>
      </vt:variant>
      <vt:variant>
        <vt:i4>8</vt:i4>
      </vt:variant>
      <vt:variant>
        <vt:lpstr>Embedded OLE Servers</vt:lpstr>
      </vt:variant>
      <vt:variant>
        <vt:i4>1</vt:i4>
      </vt:variant>
      <vt:variant>
        <vt:lpstr>Slide Titles</vt:lpstr>
      </vt:variant>
      <vt:variant>
        <vt:i4>48</vt:i4>
      </vt:variant>
    </vt:vector>
  </HeadingPairs>
  <TitlesOfParts>
    <vt:vector size="57" baseType="lpstr">
      <vt:lpstr>FIRST, BREAK, LAST slides</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Plain_APPENDIX</vt:lpstr>
      <vt:lpstr>Organization Chart</vt:lpstr>
      <vt:lpstr>Chapter 11   Proprietorships, Partnerships, and Corporations</vt:lpstr>
      <vt:lpstr>LO 11-1: Identify the primary characteristics of sole proprietorships, partnerships, and corporations. </vt:lpstr>
      <vt:lpstr>Forms of Business Organizations</vt:lpstr>
      <vt:lpstr>Regulation</vt:lpstr>
      <vt:lpstr>Comparing Forms of Ownership</vt:lpstr>
      <vt:lpstr>Corporate Management Structure</vt:lpstr>
      <vt:lpstr>Capital Structure in Financial Statements</vt:lpstr>
      <vt:lpstr>LO 11-2: Identify the characteristics of capital stock. </vt:lpstr>
      <vt:lpstr>Characteristics of Capital stock</vt:lpstr>
      <vt:lpstr>Other Characteristics of Capital Stock</vt:lpstr>
      <vt:lpstr>Par versus Market Value </vt:lpstr>
      <vt:lpstr>Authorized, Issued, and Outstanding Capital Stock</vt:lpstr>
      <vt:lpstr>Authorized, Issued, and Outstanding Capital Stock</vt:lpstr>
      <vt:lpstr>LO 11-3: Differentiate between common and preferred stock. </vt:lpstr>
      <vt:lpstr>Classes of Stock – Common Stock</vt:lpstr>
      <vt:lpstr>Classes of Stock – Preferred Stock</vt:lpstr>
      <vt:lpstr>Preferred Stock Dividends</vt:lpstr>
      <vt:lpstr>Preferred Stock Dividend Example</vt:lpstr>
      <vt:lpstr>Preferred Stock Dividend Example (Continued)</vt:lpstr>
      <vt:lpstr>Preferred Stock Dividend Example (Concluded) </vt:lpstr>
      <vt:lpstr>LO 11-4: Show how issuing different classes of stock affects financial statements. </vt:lpstr>
      <vt:lpstr>Issuing Par Value Stock</vt:lpstr>
      <vt:lpstr>Stock Classification</vt:lpstr>
      <vt:lpstr>Stock Issued with Stated Value</vt:lpstr>
      <vt:lpstr>Stock Issued with No Par Value</vt:lpstr>
      <vt:lpstr>Exhibit 11.4: Financial Statement Presentation</vt:lpstr>
      <vt:lpstr>LO 11-5: Show how treasury stock transactions affect financial statements. </vt:lpstr>
      <vt:lpstr>Treasury Stock</vt:lpstr>
      <vt:lpstr>Treasury Stock (Continued)</vt:lpstr>
      <vt:lpstr>Treasury Stock Example</vt:lpstr>
      <vt:lpstr>Treasury Stock Sale</vt:lpstr>
      <vt:lpstr>LO 11-6: Show how declaring and paying cash dividends affect financial statements.  </vt:lpstr>
      <vt:lpstr>Cash Dividends</vt:lpstr>
      <vt:lpstr>Declaration Date</vt:lpstr>
      <vt:lpstr>Date of Record</vt:lpstr>
      <vt:lpstr>Payment Date</vt:lpstr>
      <vt:lpstr>LO 11-7: Show how stock dividends and stock splits affect financial statements.  </vt:lpstr>
      <vt:lpstr>Stock Dividends</vt:lpstr>
      <vt:lpstr>Stock Dividends Example</vt:lpstr>
      <vt:lpstr>Stock Splits </vt:lpstr>
      <vt:lpstr>Stock Splits Example</vt:lpstr>
      <vt:lpstr>LO 11-8: Show how appropriation of retained earnings affects financial statements.  </vt:lpstr>
      <vt:lpstr>Appropriation of Retained Earnings</vt:lpstr>
      <vt:lpstr>Exhibit 11.5: Financial Statement Presentation – Nelson Balance Sheet </vt:lpstr>
      <vt:lpstr>LO 11-9: Show how accounting information is used to make stock investment decisions. </vt:lpstr>
      <vt:lpstr>The Financial Analyst</vt:lpstr>
      <vt:lpstr>Price-Earnings Ratio (P/E)</vt:lpstr>
      <vt:lpstr>End of Chapter 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luann</dc:creator>
  <cp:lastModifiedBy>Colton Gigot</cp:lastModifiedBy>
  <cp:revision>892</cp:revision>
  <cp:lastPrinted>1601-01-01T00:00:00Z</cp:lastPrinted>
  <dcterms:created xsi:type="dcterms:W3CDTF">1601-01-01T00:00:00Z</dcterms:created>
  <dcterms:modified xsi:type="dcterms:W3CDTF">2017-12-07T15:00:42Z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