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4.bin" ContentType="application/vnd.openxmlformats-officedocument.oleObject"/>
  <Override PartName="/ppt/notesSlides/notesSlide52.xml" ContentType="application/vnd.openxmlformats-officedocument.presentationml.notesSlide+xml"/>
  <Override PartName="/ppt/embeddings/oleObject5.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1"/>
    <p:sldMasterId id="2147483686" r:id="rId2"/>
    <p:sldMasterId id="2147483696" r:id="rId3"/>
    <p:sldMasterId id="2147483710" r:id="rId4"/>
    <p:sldMasterId id="2147483722" r:id="rId5"/>
    <p:sldMasterId id="2147483727" r:id="rId6"/>
    <p:sldMasterId id="2147483732" r:id="rId7"/>
    <p:sldMasterId id="2147483735" r:id="rId8"/>
  </p:sldMasterIdLst>
  <p:notesMasterIdLst>
    <p:notesMasterId r:id="rId71"/>
  </p:notesMasterIdLst>
  <p:handoutMasterIdLst>
    <p:handoutMasterId r:id="rId72"/>
  </p:handoutMasterIdLst>
  <p:sldIdLst>
    <p:sldId id="377" r:id="rId9"/>
    <p:sldId id="310" r:id="rId10"/>
    <p:sldId id="423" r:id="rId11"/>
    <p:sldId id="502" r:id="rId12"/>
    <p:sldId id="442" r:id="rId13"/>
    <p:sldId id="550" r:id="rId14"/>
    <p:sldId id="551" r:id="rId15"/>
    <p:sldId id="528" r:id="rId16"/>
    <p:sldId id="552" r:id="rId17"/>
    <p:sldId id="553" r:id="rId18"/>
    <p:sldId id="554" r:id="rId19"/>
    <p:sldId id="508" r:id="rId20"/>
    <p:sldId id="555" r:id="rId21"/>
    <p:sldId id="529" r:id="rId22"/>
    <p:sldId id="556" r:id="rId23"/>
    <p:sldId id="557" r:id="rId24"/>
    <p:sldId id="558" r:id="rId25"/>
    <p:sldId id="559" r:id="rId26"/>
    <p:sldId id="560" r:id="rId27"/>
    <p:sldId id="511" r:id="rId28"/>
    <p:sldId id="444" r:id="rId29"/>
    <p:sldId id="561" r:id="rId30"/>
    <p:sldId id="562" r:id="rId31"/>
    <p:sldId id="506" r:id="rId32"/>
    <p:sldId id="451" r:id="rId33"/>
    <p:sldId id="563" r:id="rId34"/>
    <p:sldId id="565" r:id="rId35"/>
    <p:sldId id="566" r:id="rId36"/>
    <p:sldId id="530" r:id="rId37"/>
    <p:sldId id="567" r:id="rId38"/>
    <p:sldId id="568" r:id="rId39"/>
    <p:sldId id="569" r:id="rId40"/>
    <p:sldId id="570" r:id="rId41"/>
    <p:sldId id="571" r:id="rId42"/>
    <p:sldId id="572" r:id="rId43"/>
    <p:sldId id="573" r:id="rId44"/>
    <p:sldId id="574" r:id="rId45"/>
    <p:sldId id="575" r:id="rId46"/>
    <p:sldId id="576" r:id="rId47"/>
    <p:sldId id="531" r:id="rId48"/>
    <p:sldId id="532" r:id="rId49"/>
    <p:sldId id="533"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34" r:id="rId63"/>
    <p:sldId id="535" r:id="rId64"/>
    <p:sldId id="536" r:id="rId65"/>
    <p:sldId id="589" r:id="rId66"/>
    <p:sldId id="537" r:id="rId67"/>
    <p:sldId id="590" r:id="rId68"/>
    <p:sldId id="538" r:id="rId69"/>
    <p:sldId id="42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 initials="" lastIdx="1" clrIdx="0"/>
  <p:cmAuthor id="7" name="Agate 10" initials="A1" lastIdx="2" clrIdx="7"/>
  <p:cmAuthor id="1" name="Molly Brown" initials="" lastIdx="3" clrIdx="1"/>
  <p:cmAuthor id="8" name="Agate" initials="A" lastIdx="2" clrIdx="8">
    <p:extLst/>
  </p:cmAuthor>
  <p:cmAuthor id="2" name="Andries, Danielle" initials="" lastIdx="1" clrIdx="2"/>
  <p:cmAuthor id="3" name="Ilene" initials="ILP" lastIdx="17" clrIdx="3"/>
  <p:cmAuthor id="4" name="Brown, Molly G - brownmg" initials="BMG-b" lastIdx="1" clrIdx="4">
    <p:extLst/>
  </p:cmAuthor>
  <p:cmAuthor id="5" name="Molly Brown" initials="MB" lastIdx="17" clrIdx="5">
    <p:extLst/>
  </p:cmAuthor>
  <p:cmAuthor id="6" name="Helen Roybark" initials="HR" lastIdx="4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1FF"/>
    <a:srgbClr val="3C3CBA"/>
    <a:srgbClr val="6B6BCF"/>
    <a:srgbClr val="F3D5E5"/>
    <a:srgbClr val="8BE1FF"/>
    <a:srgbClr val="33CCFF"/>
    <a:srgbClr val="0099CC"/>
    <a:srgbClr val="00B853"/>
    <a:srgbClr val="006AB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74128" autoAdjust="0"/>
  </p:normalViewPr>
  <p:slideViewPr>
    <p:cSldViewPr>
      <p:cViewPr varScale="1">
        <p:scale>
          <a:sx n="73" d="100"/>
          <a:sy n="73" d="100"/>
        </p:scale>
        <p:origin x="-1912" y="-104"/>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slide" Target="slides/slide62.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79" Type="http://schemas.microsoft.com/office/2015/10/relationships/revisionInfo" Target="revisionInfo.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8E5216-85D9-442A-88E6-16490409B404}" type="datetimeFigureOut">
              <a:rPr lang="en-US"/>
              <a:pPr>
                <a:defRPr/>
              </a:pPr>
              <a:t>12/7/17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D198E90-F9AA-451E-A8B0-2EAB18904728}" type="slidenum">
              <a:rPr lang="en-US"/>
              <a:pPr>
                <a:defRPr/>
              </a:pPr>
              <a:t>‹#›</a:t>
            </a:fld>
            <a:endParaRPr lang="en-US" dirty="0"/>
          </a:p>
        </p:txBody>
      </p:sp>
    </p:spTree>
    <p:extLst>
      <p:ext uri="{BB962C8B-B14F-4D97-AF65-F5344CB8AC3E}">
        <p14:creationId xmlns:p14="http://schemas.microsoft.com/office/powerpoint/2010/main" val="41872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7CA0635-1772-4472-ADFE-4545D41254CF}" type="slidenum">
              <a:rPr lang="en-US"/>
              <a:pPr>
                <a:defRPr/>
              </a:pPr>
              <a:t>‹#›</a:t>
            </a:fld>
            <a:endParaRPr lang="en-US" dirty="0"/>
          </a:p>
        </p:txBody>
      </p:sp>
    </p:spTree>
    <p:extLst>
      <p:ext uri="{BB962C8B-B14F-4D97-AF65-F5344CB8AC3E}">
        <p14:creationId xmlns:p14="http://schemas.microsoft.com/office/powerpoint/2010/main" val="316404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Tahoma" panose="020B0604030504040204" pitchFamily="34" charset="0"/>
                <a:cs typeface="Tahoma" panose="020B0604030504040204" pitchFamily="34" charset="0"/>
              </a:rPr>
              <a:t>This chapter explains accounting for long-term operational assets from the date of purchase through the date of disposal.</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0</a:t>
            </a:fld>
            <a:endParaRPr lang="en-US" dirty="0"/>
          </a:p>
        </p:txBody>
      </p:sp>
    </p:spTree>
    <p:extLst>
      <p:ext uri="{BB962C8B-B14F-4D97-AF65-F5344CB8AC3E}">
        <p14:creationId xmlns:p14="http://schemas.microsoft.com/office/powerpoint/2010/main" val="355337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We have three methods of calculating depreciation expense of productive assets. The first method is known as the straight-line method. Using this method produces the same amount of depreciation each period we use the asset. This is probably the most popular method in business practice today.</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next method is known as the double-declining-balance method. Using this method produces greater depreciation expense early in the asset’s life and less depreciation in later years of the asset’s life.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final method is known as the units-of-production method. The amount of depreciation expense recognized in any given accounting period depends upon the number of units produced by the asset.</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9</a:t>
            </a:fld>
            <a:endParaRPr lang="en-US" dirty="0"/>
          </a:p>
        </p:txBody>
      </p:sp>
    </p:spTree>
    <p:extLst>
      <p:ext uri="{BB962C8B-B14F-4D97-AF65-F5344CB8AC3E}">
        <p14:creationId xmlns:p14="http://schemas.microsoft.com/office/powerpoint/2010/main" val="123722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Exhibit 8.2 contrasts the different depreciation methods that U.S. companies use.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10</a:t>
            </a:fld>
            <a:endParaRPr lang="en-US" dirty="0"/>
          </a:p>
        </p:txBody>
      </p:sp>
    </p:spTree>
    <p:extLst>
      <p:ext uri="{BB962C8B-B14F-4D97-AF65-F5344CB8AC3E}">
        <p14:creationId xmlns:p14="http://schemas.microsoft.com/office/powerpoint/2010/main" val="95118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Learning Objective 8-2: </a:t>
            </a:r>
            <a:r>
              <a:rPr lang="en-US" sz="1200" dirty="0">
                <a:solidFill>
                  <a:schemeClr val="tx2"/>
                </a:solidFill>
                <a:latin typeface="+mn-lt"/>
                <a:ea typeface="Tahoma" panose="020B0604030504040204" pitchFamily="34" charset="0"/>
                <a:cs typeface="Tahoma" panose="020B0604030504040204" pitchFamily="34" charset="0"/>
              </a:rPr>
              <a:t>Calculate straight-line depreciation and show how it affects financial statements.</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608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We will use this example of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a van purchased by Dryden Enterprises. Dryden plans to use the van as rental property. The van had a list price of $23,500. Dryden obtained a 10 percent cash discount from the dealer. The van was delivered FOB shipping point, and Dryden paid an additional $250 for transportation costs. Dryden also paid $2,600 for a custom accessory package to increase the van’s appeal as a rental vehicle.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12</a:t>
            </a:fld>
            <a:endParaRPr lang="en-US" dirty="0"/>
          </a:p>
        </p:txBody>
      </p:sp>
    </p:spTree>
    <p:extLst>
      <p:ext uri="{BB962C8B-B14F-4D97-AF65-F5344CB8AC3E}">
        <p14:creationId xmlns:p14="http://schemas.microsoft.com/office/powerpoint/2010/main" val="387779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company elects to issue $25,000 of common stock and use the proceeds to purchase the van.</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This transaction increases our Cash account and our Common Stock account. On the </a:t>
            </a:r>
            <a:r>
              <a:rPr lang="en-US" dirty="0" smtClean="0">
                <a:latin typeface="+mn-lt"/>
                <a:ea typeface="Tahoma" panose="020B0604030504040204" pitchFamily="34" charset="0"/>
                <a:cs typeface="Tahoma" panose="020B0604030504040204" pitchFamily="34" charset="0"/>
              </a:rPr>
              <a:t>statement </a:t>
            </a:r>
            <a:r>
              <a:rPr lang="en-US" dirty="0">
                <a:latin typeface="+mn-lt"/>
                <a:ea typeface="Tahoma" panose="020B0604030504040204" pitchFamily="34" charset="0"/>
                <a:cs typeface="Tahoma" panose="020B0604030504040204" pitchFamily="34" charset="0"/>
              </a:rPr>
              <a:t>of </a:t>
            </a:r>
            <a:r>
              <a:rPr lang="en-US" dirty="0" smtClean="0">
                <a:latin typeface="+mn-lt"/>
                <a:ea typeface="Tahoma" panose="020B0604030504040204" pitchFamily="34" charset="0"/>
                <a:cs typeface="Tahoma" panose="020B0604030504040204" pitchFamily="34" charset="0"/>
              </a:rPr>
              <a:t>cash </a:t>
            </a:r>
            <a:r>
              <a:rPr lang="en-US" dirty="0">
                <a:latin typeface="+mn-lt"/>
                <a:ea typeface="Tahoma" panose="020B0604030504040204" pitchFamily="34" charset="0"/>
                <a:cs typeface="Tahoma" panose="020B0604030504040204" pitchFamily="34" charset="0"/>
              </a:rPr>
              <a:t>f</a:t>
            </a:r>
            <a:r>
              <a:rPr lang="en-US" dirty="0" smtClean="0">
                <a:latin typeface="+mn-lt"/>
                <a:ea typeface="Tahoma" panose="020B0604030504040204" pitchFamily="34" charset="0"/>
                <a:cs typeface="Tahoma" panose="020B0604030504040204" pitchFamily="34" charset="0"/>
              </a:rPr>
              <a:t>lows </a:t>
            </a:r>
            <a:r>
              <a:rPr lang="en-US" dirty="0">
                <a:latin typeface="+mn-lt"/>
                <a:ea typeface="Tahoma" panose="020B0604030504040204" pitchFamily="34" charset="0"/>
                <a:cs typeface="Tahoma" panose="020B0604030504040204" pitchFamily="34" charset="0"/>
              </a:rPr>
              <a:t>we show an inflow from the issuance of the common stock. There is no income statement impact of this transaction.</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is a debit to Cash and a credit to Common Stock.</a:t>
            </a:r>
          </a:p>
          <a:p>
            <a:pPr eaLnBrk="1" hangingPunct="1"/>
            <a:endParaRPr lang="en-US" dirty="0"/>
          </a:p>
        </p:txBody>
      </p:sp>
    </p:spTree>
    <p:extLst>
      <p:ext uri="{BB962C8B-B14F-4D97-AF65-F5344CB8AC3E}">
        <p14:creationId xmlns:p14="http://schemas.microsoft.com/office/powerpoint/2010/main" val="109377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On January 1, Year 1, the company purchases the van for its net cost of $24,000.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Our Cash account decreases by $24,000 while the Van account, also an asset, increases by the same amount. On the </a:t>
            </a:r>
            <a:r>
              <a:rPr lang="en-US" dirty="0" smtClean="0">
                <a:latin typeface="+mn-lt"/>
                <a:ea typeface="Tahoma" panose="020B0604030504040204" pitchFamily="34" charset="0"/>
                <a:cs typeface="Tahoma" panose="020B0604030504040204" pitchFamily="34" charset="0"/>
              </a:rPr>
              <a:t>statement </a:t>
            </a:r>
            <a:r>
              <a:rPr lang="en-US" dirty="0">
                <a:latin typeface="+mn-lt"/>
                <a:ea typeface="Tahoma" panose="020B0604030504040204" pitchFamily="34" charset="0"/>
                <a:cs typeface="Tahoma" panose="020B0604030504040204" pitchFamily="34" charset="0"/>
              </a:rPr>
              <a:t>of </a:t>
            </a:r>
            <a:r>
              <a:rPr lang="en-US" dirty="0" smtClean="0">
                <a:latin typeface="+mn-lt"/>
                <a:ea typeface="Tahoma" panose="020B0604030504040204" pitchFamily="34" charset="0"/>
                <a:cs typeface="Tahoma" panose="020B0604030504040204" pitchFamily="34" charset="0"/>
              </a:rPr>
              <a:t>cash </a:t>
            </a:r>
            <a:r>
              <a:rPr lang="en-US" dirty="0">
                <a:latin typeface="+mn-lt"/>
                <a:ea typeface="Tahoma" panose="020B0604030504040204" pitchFamily="34" charset="0"/>
                <a:cs typeface="Tahoma" panose="020B0604030504040204" pitchFamily="34" charset="0"/>
              </a:rPr>
              <a:t>f</a:t>
            </a:r>
            <a:r>
              <a:rPr lang="en-US" dirty="0" smtClean="0">
                <a:latin typeface="+mn-lt"/>
                <a:ea typeface="Tahoma" panose="020B0604030504040204" pitchFamily="34" charset="0"/>
                <a:cs typeface="Tahoma" panose="020B0604030504040204" pitchFamily="34" charset="0"/>
              </a:rPr>
              <a:t>lows</a:t>
            </a:r>
            <a:r>
              <a:rPr lang="en-US" dirty="0">
                <a:latin typeface="+mn-lt"/>
                <a:ea typeface="Tahoma" panose="020B0604030504040204" pitchFamily="34" charset="0"/>
                <a:cs typeface="Tahoma" panose="020B0604030504040204" pitchFamily="34" charset="0"/>
              </a:rPr>
              <a:t>, the investing activities section shows a cash outflow for the purchase of the van.</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is a debit to the Van asset and a credit to Cash.</a:t>
            </a:r>
          </a:p>
          <a:p>
            <a:pPr eaLnBrk="1" hangingPunct="1"/>
            <a:endParaRPr lang="en-US" dirty="0"/>
          </a:p>
        </p:txBody>
      </p:sp>
    </p:spTree>
    <p:extLst>
      <p:ext uri="{BB962C8B-B14F-4D97-AF65-F5344CB8AC3E}">
        <p14:creationId xmlns:p14="http://schemas.microsoft.com/office/powerpoint/2010/main" val="196245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lnSpc>
                <a:spcPct val="90000"/>
              </a:lnSpc>
            </a:pPr>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In the third phase of the cycle we put the van to use producing revenue. During the year the van helps produce $8,000 in revenue. When we placed the van in service, we began the depreciation.</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Under straight-line depreciation we calculate the periodic depreciation expense by subtracting the asset’s salvage value from its cost and dividing the total by the estimated useful life.</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In our case the annual depreciation is $5,000 as shown in the calculation.</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IV</a:t>
            </a:r>
          </a:p>
          <a:p>
            <a:pPr eaLnBrk="1" hangingPunct="1">
              <a:lnSpc>
                <a:spcPct val="90000"/>
              </a:lnSpc>
            </a:pPr>
            <a:r>
              <a:rPr lang="en-US" dirty="0">
                <a:latin typeface="+mn-lt"/>
                <a:ea typeface="Tahoma" panose="020B0604030504040204" pitchFamily="34" charset="0"/>
                <a:cs typeface="Tahoma" panose="020B0604030504040204" pitchFamily="34" charset="0"/>
              </a:rPr>
              <a:t>As the van helps produce revenue, income increases and so does the equity section of the balance sheet. In addition, we have an increase in the Cash account and a cash inflow from customers in the operating section of the </a:t>
            </a:r>
            <a:r>
              <a:rPr lang="en-US" dirty="0" smtClean="0">
                <a:latin typeface="+mn-lt"/>
                <a:ea typeface="Tahoma" panose="020B0604030504040204" pitchFamily="34" charset="0"/>
                <a:cs typeface="Tahoma" panose="020B0604030504040204" pitchFamily="34" charset="0"/>
              </a:rPr>
              <a:t>statement </a:t>
            </a:r>
            <a:r>
              <a:rPr lang="en-US" dirty="0">
                <a:latin typeface="+mn-lt"/>
                <a:ea typeface="Tahoma" panose="020B0604030504040204" pitchFamily="34" charset="0"/>
                <a:cs typeface="Tahoma" panose="020B0604030504040204" pitchFamily="34" charset="0"/>
              </a:rPr>
              <a:t>of </a:t>
            </a:r>
            <a:r>
              <a:rPr lang="en-US" dirty="0" smtClean="0">
                <a:latin typeface="+mn-lt"/>
                <a:ea typeface="Tahoma" panose="020B0604030504040204" pitchFamily="34" charset="0"/>
                <a:cs typeface="Tahoma" panose="020B0604030504040204" pitchFamily="34" charset="0"/>
              </a:rPr>
              <a:t>cash </a:t>
            </a:r>
            <a:r>
              <a:rPr lang="en-US" dirty="0">
                <a:latin typeface="+mn-lt"/>
                <a:ea typeface="Tahoma" panose="020B0604030504040204" pitchFamily="34" charset="0"/>
                <a:cs typeface="Tahoma" panose="020B0604030504040204" pitchFamily="34" charset="0"/>
              </a:rPr>
              <a:t>f</a:t>
            </a:r>
            <a:r>
              <a:rPr lang="en-US" dirty="0" smtClean="0">
                <a:latin typeface="+mn-lt"/>
                <a:ea typeface="Tahoma" panose="020B0604030504040204" pitchFamily="34" charset="0"/>
                <a:cs typeface="Tahoma" panose="020B0604030504040204" pitchFamily="34" charset="0"/>
              </a:rPr>
              <a:t>lows</a:t>
            </a:r>
            <a:r>
              <a:rPr lang="en-US" dirty="0">
                <a:latin typeface="+mn-lt"/>
                <a:ea typeface="Tahoma" panose="020B0604030504040204" pitchFamily="34" charset="0"/>
                <a:cs typeface="Tahoma" panose="020B0604030504040204" pitchFamily="34" charset="0"/>
              </a:rPr>
              <a:t>. We record the depreciation expense, which reduces income and the equity section of the balance sheet. There is no cash flow impact of recording depreciation expense.</a:t>
            </a:r>
          </a:p>
          <a:p>
            <a:pPr eaLnBrk="1" hangingPunct="1"/>
            <a:endParaRPr lang="en-US" dirty="0"/>
          </a:p>
        </p:txBody>
      </p:sp>
    </p:spTree>
    <p:extLst>
      <p:ext uri="{BB962C8B-B14F-4D97-AF65-F5344CB8AC3E}">
        <p14:creationId xmlns:p14="http://schemas.microsoft.com/office/powerpoint/2010/main" val="258487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entry to recognize the revenue is a debit to Cash and a credit to Rent Revenue. The journal entry to recognize depreciation expense is a debit to Depreciation Expense and a credit to Accumulated Depreciation</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Notice that the increase in accumulated depreciation results in a decrease to the book value of the van.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n-lt"/>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Part 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account analysis shows a positive $8,000 is received as rent revenue, which increases retained earnings on the balance sheet and increases net income by $8,000. The cash flow for operating activities is increased by the $8,000 received. The contra asset of accumulated depreciation related to the van is increased or credited for $5,000 on the balance sheet, while the offset is a debit or increase in </a:t>
            </a:r>
            <a:r>
              <a:rPr lang="en-US" dirty="0" smtClean="0">
                <a:latin typeface="+mn-lt"/>
                <a:ea typeface="Tahoma" panose="020B0604030504040204" pitchFamily="34" charset="0"/>
                <a:cs typeface="Tahoma" panose="020B0604030504040204" pitchFamily="34" charset="0"/>
              </a:rPr>
              <a:t>depreciation </a:t>
            </a:r>
            <a:r>
              <a:rPr lang="en-US" dirty="0">
                <a:latin typeface="+mn-lt"/>
                <a:ea typeface="Tahoma" panose="020B0604030504040204" pitchFamily="34" charset="0"/>
                <a:cs typeface="Tahoma" panose="020B0604030504040204" pitchFamily="34" charset="0"/>
              </a:rPr>
              <a:t>expense on the income statement; thus, there is a reduction to net income, but there is no affect on cash flow as a result of recording depreciation. </a:t>
            </a:r>
          </a:p>
          <a:p>
            <a:pPr eaLnBrk="1" hangingPunct="1"/>
            <a:endParaRPr lang="en-US" dirty="0"/>
          </a:p>
        </p:txBody>
      </p:sp>
    </p:spTree>
    <p:extLst>
      <p:ext uri="{BB962C8B-B14F-4D97-AF65-F5344CB8AC3E}">
        <p14:creationId xmlns:p14="http://schemas.microsoft.com/office/powerpoint/2010/main" val="419630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Depreciation expense is recognized each year the van is used. Like other expense accounts, the Depreciation Expense account is a temporary account that is closed to retained earnings at the end of each accounting cycle. In other words, each year $5,000 is recognized in the Depreciation Expense account and then closed to the Retained Earnings account. As a result, the Depreciation Expense account will never have a balance that is larger than $5,000.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17</a:t>
            </a:fld>
            <a:endParaRPr lang="en-US" dirty="0"/>
          </a:p>
        </p:txBody>
      </p:sp>
    </p:spTree>
    <p:extLst>
      <p:ext uri="{BB962C8B-B14F-4D97-AF65-F5344CB8AC3E}">
        <p14:creationId xmlns:p14="http://schemas.microsoft.com/office/powerpoint/2010/main" val="1313980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Exhibit 8.3 displays a vertical statements model that shows the financial results for the Dryden illustration from Year 1 through Year 4.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18</a:t>
            </a:fld>
            <a:endParaRPr lang="en-US" dirty="0"/>
          </a:p>
        </p:txBody>
      </p:sp>
    </p:spTree>
    <p:extLst>
      <p:ext uri="{BB962C8B-B14F-4D97-AF65-F5344CB8AC3E}">
        <p14:creationId xmlns:p14="http://schemas.microsoft.com/office/powerpoint/2010/main" val="135040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8-1: </a:t>
            </a:r>
            <a:r>
              <a:rPr lang="en-US" dirty="0">
                <a:solidFill>
                  <a:schemeClr val="tx2"/>
                </a:solidFill>
                <a:latin typeface="+mn-lt"/>
                <a:ea typeface="Tahoma" panose="020B0604030504040204" pitchFamily="34" charset="0"/>
                <a:cs typeface="Tahoma" panose="020B0604030504040204" pitchFamily="34" charset="0"/>
              </a:rPr>
              <a:t>Identify and determine the cost of long-term operational assets.</a:t>
            </a:r>
          </a:p>
          <a:p>
            <a:pPr eaLnBrk="1" hangingPunct="1"/>
            <a:endParaRPr lang="en-US" dirty="0"/>
          </a:p>
        </p:txBody>
      </p:sp>
    </p:spTree>
    <p:extLst>
      <p:ext uri="{BB962C8B-B14F-4D97-AF65-F5344CB8AC3E}">
        <p14:creationId xmlns:p14="http://schemas.microsoft.com/office/powerpoint/2010/main" val="3806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19</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8-3: </a:t>
            </a:r>
            <a:r>
              <a:rPr lang="en-US" sz="1200" dirty="0">
                <a:solidFill>
                  <a:schemeClr val="tx2"/>
                </a:solidFill>
                <a:latin typeface="+mn-lt"/>
                <a:ea typeface="Tahoma" panose="020B0604030504040204" pitchFamily="34" charset="0"/>
                <a:cs typeface="Tahoma" panose="020B0604030504040204" pitchFamily="34" charset="0"/>
              </a:rPr>
              <a:t>Calculate double-declining-balance depreciation and show how it affects financial statements.</a:t>
            </a:r>
          </a:p>
          <a:p>
            <a:pPr eaLnBrk="1" hangingPunct="1"/>
            <a:endParaRPr lang="en-US" dirty="0"/>
          </a:p>
        </p:txBody>
      </p:sp>
    </p:spTree>
    <p:extLst>
      <p:ext uri="{BB962C8B-B14F-4D97-AF65-F5344CB8AC3E}">
        <p14:creationId xmlns:p14="http://schemas.microsoft.com/office/powerpoint/2010/main" val="2745031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Determining depreciation expense under the double-declining-balance method is a three-step process.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First we calculate the straight-line rate of depreciation. We do this by dividing the useful life into one.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Next, we multiply the straight-line rate times two to get the double-declining-balance rate.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Finally, we multiply the double-declining rate of depreciation times the book value of the asset. Remember, book value is cost less accumulated depreciation.</a:t>
            </a:r>
            <a:r>
              <a:rPr lang="en-US" baseline="0" dirty="0">
                <a:latin typeface="+mn-lt"/>
                <a:ea typeface="Tahoma" panose="020B0604030504040204" pitchFamily="34" charset="0"/>
                <a:cs typeface="Tahoma" panose="020B0604030504040204" pitchFamily="34" charset="0"/>
              </a:rPr>
              <a:t> </a:t>
            </a:r>
            <a:r>
              <a:rPr lang="en-US" baseline="0" dirty="0" smtClean="0">
                <a:latin typeface="+mn-lt"/>
                <a:ea typeface="Tahoma" panose="020B0604030504040204" pitchFamily="34" charset="0"/>
                <a:cs typeface="Tahoma" panose="020B0604030504040204" pitchFamily="34" charset="0"/>
              </a:rPr>
              <a:t>Salvage </a:t>
            </a:r>
            <a:r>
              <a:rPr lang="en-US" baseline="0" dirty="0">
                <a:latin typeface="+mn-lt"/>
                <a:ea typeface="Tahoma" panose="020B0604030504040204" pitchFamily="34" charset="0"/>
                <a:cs typeface="Tahoma" panose="020B0604030504040204" pitchFamily="34" charset="0"/>
              </a:rPr>
              <a:t>value is not used in calculating expense for this method.  It is only used for finding a limit on the expense in later years.</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20</a:t>
            </a:fld>
            <a:endParaRPr lang="en-US" dirty="0"/>
          </a:p>
        </p:txBody>
      </p:sp>
    </p:spTree>
    <p:extLst>
      <p:ext uri="{BB962C8B-B14F-4D97-AF65-F5344CB8AC3E}">
        <p14:creationId xmlns:p14="http://schemas.microsoft.com/office/powerpoint/2010/main" val="298514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latin typeface="+mn-lt"/>
                <a:ea typeface="Tahoma" panose="020B0604030504040204" pitchFamily="34" charset="0"/>
                <a:cs typeface="Tahoma" panose="020B0604030504040204" pitchFamily="34" charset="0"/>
              </a:rPr>
              <a:t>Part I</a:t>
            </a:r>
          </a:p>
          <a:p>
            <a:pPr eaLnBrk="1" hangingPunct="1">
              <a:lnSpc>
                <a:spcPct val="90000"/>
              </a:lnSpc>
            </a:pPr>
            <a:r>
              <a:rPr lang="en-US" dirty="0">
                <a:latin typeface="+mn-lt"/>
                <a:ea typeface="Tahoma" panose="020B0604030504040204" pitchFamily="34" charset="0"/>
                <a:cs typeface="Tahoma" panose="020B0604030504040204" pitchFamily="34" charset="0"/>
              </a:rPr>
              <a:t>Let’s calculate depreciation expense under the double-declining-balance method.</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Here we combine the first two steps. We determine the straight-line rate of depreciation by dividing 4 into 1 and getting 25%. Next, we multiply the straight-line rate by 2 and get the double-declining rate of 50%.</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In our table we multiply the double-declining rate by the book value of the asset. In the first year there is no accumulated depreciation (so book value is equal to $24,000), by 50% and get depreciation of $12,000. Notice that at the end of the asset’s useful life we have over-depreciated its cost less salvage value. The maximum depreciation we can take is $20,000, or $24,000 less $4,000.</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IV</a:t>
            </a:r>
          </a:p>
          <a:p>
            <a:pPr eaLnBrk="1" hangingPunct="1">
              <a:lnSpc>
                <a:spcPct val="90000"/>
              </a:lnSpc>
            </a:pPr>
            <a:r>
              <a:rPr lang="en-US" dirty="0">
                <a:latin typeface="+mn-lt"/>
                <a:ea typeface="Tahoma" panose="020B0604030504040204" pitchFamily="34" charset="0"/>
                <a:cs typeface="Tahoma" panose="020B0604030504040204" pitchFamily="34" charset="0"/>
              </a:rPr>
              <a:t>Under double-declining-balance depreciation we must adjust the later years to make</a:t>
            </a:r>
            <a:r>
              <a:rPr lang="en-US" baseline="0" dirty="0">
                <a:latin typeface="+mn-lt"/>
                <a:ea typeface="Tahoma" panose="020B0604030504040204" pitchFamily="34" charset="0"/>
                <a:cs typeface="Tahoma" panose="020B0604030504040204" pitchFamily="34" charset="0"/>
              </a:rPr>
              <a:t> the balance of accumulated depreciation equal</a:t>
            </a:r>
            <a:r>
              <a:rPr lang="en-US" dirty="0">
                <a:latin typeface="+mn-lt"/>
                <a:ea typeface="Tahoma" panose="020B0604030504040204" pitchFamily="34" charset="0"/>
                <a:cs typeface="Tahoma" panose="020B0604030504040204" pitchFamily="34" charset="0"/>
              </a:rPr>
              <a:t> $20,000. With an asset cost of $20,000 and accumulated depreciation of $20,000, the book value is $4,000. </a:t>
            </a:r>
            <a:r>
              <a:rPr lang="en-US" dirty="0" smtClean="0">
                <a:latin typeface="+mn-lt"/>
                <a:ea typeface="Tahoma" panose="020B0604030504040204" pitchFamily="34" charset="0"/>
                <a:cs typeface="Tahoma" panose="020B0604030504040204" pitchFamily="34" charset="0"/>
              </a:rPr>
              <a:t>An </a:t>
            </a:r>
            <a:r>
              <a:rPr lang="en-US" dirty="0">
                <a:latin typeface="+mn-lt"/>
                <a:ea typeface="Tahoma" panose="020B0604030504040204" pitchFamily="34" charset="0"/>
                <a:cs typeface="Tahoma" panose="020B0604030504040204" pitchFamily="34" charset="0"/>
              </a:rPr>
              <a:t>asset cannot be depreciated below its salvage value. The schedule on your screen shows the necessary adjustment to depreciation expense.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Depreciation expense recognized in the third year is therefore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2,000,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even though double-declining-balance computations suggest that $3,000 should be recognized. Similarly, zero depreciation expense is recognized in the fourth year even though the computations indicate a $2,000 charge.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21</a:t>
            </a:fld>
            <a:endParaRPr lang="en-US" dirty="0"/>
          </a:p>
        </p:txBody>
      </p:sp>
    </p:spTree>
    <p:extLst>
      <p:ext uri="{BB962C8B-B14F-4D97-AF65-F5344CB8AC3E}">
        <p14:creationId xmlns:p14="http://schemas.microsoft.com/office/powerpoint/2010/main" val="86793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Exhibit 8.4 displays financial statements for the life of the asset assuming Dryden uses double-declining-balance depreciation.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22</a:t>
            </a:fld>
            <a:endParaRPr lang="en-US" dirty="0"/>
          </a:p>
        </p:txBody>
      </p:sp>
    </p:spTree>
    <p:extLst>
      <p:ext uri="{BB962C8B-B14F-4D97-AF65-F5344CB8AC3E}">
        <p14:creationId xmlns:p14="http://schemas.microsoft.com/office/powerpoint/2010/main" val="8228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23</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ea typeface="Tahoma" panose="020B0604030504040204" pitchFamily="34" charset="0"/>
                <a:cs typeface="Tahoma" panose="020B0604030504040204" pitchFamily="34" charset="0"/>
              </a:rPr>
              <a:t>Learning </a:t>
            </a:r>
            <a:r>
              <a:rPr lang="en-US" dirty="0">
                <a:latin typeface="+mn-lt"/>
                <a:ea typeface="Tahoma" panose="020B0604030504040204" pitchFamily="34" charset="0"/>
                <a:cs typeface="Tahoma" panose="020B0604030504040204" pitchFamily="34" charset="0"/>
              </a:rPr>
              <a:t>Objective 8-4: </a:t>
            </a:r>
            <a:r>
              <a:rPr lang="en-US" sz="1200" dirty="0">
                <a:solidFill>
                  <a:schemeClr val="tx2"/>
                </a:solidFill>
                <a:latin typeface="+mn-lt"/>
                <a:ea typeface="Tahoma" panose="020B0604030504040204" pitchFamily="34" charset="0"/>
                <a:cs typeface="Tahoma" panose="020B0604030504040204" pitchFamily="34" charset="0"/>
              </a:rPr>
              <a:t>Calculate units-of-production depreciation and show how it affects financial statements.</a:t>
            </a:r>
          </a:p>
          <a:p>
            <a:pPr eaLnBrk="1" hangingPunct="1"/>
            <a:endParaRPr lang="en-US" dirty="0"/>
          </a:p>
        </p:txBody>
      </p:sp>
    </p:spTree>
    <p:extLst>
      <p:ext uri="{BB962C8B-B14F-4D97-AF65-F5344CB8AC3E}">
        <p14:creationId xmlns:p14="http://schemas.microsoft.com/office/powerpoint/2010/main" val="712438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Under the units-of-production method of depreciation we first calculate the depreciation charge per unit of production. To do this we divide cost less salvage value by the total estimated units of production.</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To calculate the depreciation expense for the period, we multiply the depreciation charge per unit of production by the number of units actually produced during the accounting period.</a:t>
            </a:r>
          </a:p>
          <a:p>
            <a:pPr eaLnBrk="1" hangingPunct="1"/>
            <a:endParaRPr lang="en-US" dirty="0"/>
          </a:p>
        </p:txBody>
      </p:sp>
    </p:spTree>
    <p:extLst>
      <p:ext uri="{BB962C8B-B14F-4D97-AF65-F5344CB8AC3E}">
        <p14:creationId xmlns:p14="http://schemas.microsoft.com/office/powerpoint/2010/main" val="240392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We expect our van to last for 100,000 miles. The depreciation charge per mile driven is $0.20.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In this table we show the actual miles driven each of the 4 years. In the</a:t>
            </a:r>
            <a:r>
              <a:rPr lang="en-US" baseline="0" dirty="0">
                <a:latin typeface="+mn-lt"/>
                <a:ea typeface="Tahoma" panose="020B0604030504040204" pitchFamily="34" charset="0"/>
                <a:cs typeface="Tahoma" panose="020B0604030504040204" pitchFamily="34" charset="0"/>
              </a:rPr>
              <a:t> first year of depreciation</a:t>
            </a:r>
            <a:r>
              <a:rPr lang="en-US" dirty="0">
                <a:latin typeface="+mn-lt"/>
                <a:ea typeface="Tahoma" panose="020B0604030504040204" pitchFamily="34" charset="0"/>
                <a:cs typeface="Tahoma" panose="020B0604030504040204" pitchFamily="34" charset="0"/>
              </a:rPr>
              <a:t>, we multiply the $0.20 rate times the 40,000 miles actually driven to get total depreciation expense of $8,000.</a:t>
            </a:r>
          </a:p>
          <a:p>
            <a:pPr eaLnBrk="1" hangingPunct="1"/>
            <a:endParaRPr lang="en-US" dirty="0">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Because $18,000 of the $20,000 ($24,000 cost </a:t>
            </a:r>
            <a:r>
              <a:rPr lang="en-US" sz="1200" b="0" i="0" u="none" strike="noStrike" kern="1200" baseline="0" dirty="0" smtClean="0">
                <a:solidFill>
                  <a:schemeClr val="tx1"/>
                </a:solidFill>
                <a:latin typeface="+mn-lt"/>
                <a:ea typeface="ＭＳ ゴシック"/>
                <a:cs typeface="ＭＳ ゴシック"/>
              </a:rPr>
              <a:t>−</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$4,000 salvage) depreciable cost is recognized in the first three years of using the van, only $2,000 ($20,000 − $18,000) remains to be charged to depreciation in the fourth year, even though the depreciation computations suggest the charge should be $3,000. </a:t>
            </a:r>
            <a:endParaRPr lang="en-US"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392706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Exhibit 8.5 displays financial statements that assume Dryden uses units-of-production depreciation.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26</a:t>
            </a:fld>
            <a:endParaRPr lang="en-US" dirty="0"/>
          </a:p>
        </p:txBody>
      </p:sp>
    </p:spTree>
    <p:extLst>
      <p:ext uri="{BB962C8B-B14F-4D97-AF65-F5344CB8AC3E}">
        <p14:creationId xmlns:p14="http://schemas.microsoft.com/office/powerpoint/2010/main" val="3666926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27</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8-5: </a:t>
            </a:r>
            <a:r>
              <a:rPr lang="en-US" sz="1200" dirty="0">
                <a:solidFill>
                  <a:schemeClr val="tx2"/>
                </a:solidFill>
                <a:latin typeface="+mn-lt"/>
                <a:ea typeface="Tahoma" panose="020B0604030504040204" pitchFamily="34" charset="0"/>
                <a:cs typeface="Tahoma" panose="020B0604030504040204" pitchFamily="34" charset="0"/>
              </a:rPr>
              <a:t>Show how gains and losses on disposals of long-term operational assets affect financial statements</a:t>
            </a:r>
            <a:r>
              <a:rPr lang="en-US" sz="1200" dirty="0">
                <a:solidFill>
                  <a:schemeClr val="tx2"/>
                </a:solidFill>
                <a:latin typeface="+mn-lt"/>
              </a:rPr>
              <a:t>.</a:t>
            </a:r>
            <a:endParaRPr lang="en-US" dirty="0">
              <a:solidFill>
                <a:schemeClr val="tx2"/>
              </a:solidFill>
              <a:latin typeface="+mn-lt"/>
            </a:endParaRPr>
          </a:p>
        </p:txBody>
      </p:sp>
    </p:spTree>
    <p:extLst>
      <p:ext uri="{BB962C8B-B14F-4D97-AF65-F5344CB8AC3E}">
        <p14:creationId xmlns:p14="http://schemas.microsoft.com/office/powerpoint/2010/main" val="419203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At the end of the asset’s useful life we determine the</a:t>
            </a:r>
            <a:r>
              <a:rPr lang="en-US" baseline="0" dirty="0">
                <a:latin typeface="+mn-lt"/>
                <a:ea typeface="Tahoma" panose="020B0604030504040204" pitchFamily="34" charset="0"/>
                <a:cs typeface="Tahoma" panose="020B0604030504040204" pitchFamily="34" charset="0"/>
              </a:rPr>
              <a:t> van’s</a:t>
            </a:r>
            <a:r>
              <a:rPr lang="en-US" dirty="0">
                <a:latin typeface="+mn-lt"/>
                <a:ea typeface="Tahoma" panose="020B0604030504040204" pitchFamily="34" charset="0"/>
                <a:cs typeface="Tahoma" panose="020B0604030504040204" pitchFamily="34" charset="0"/>
              </a:rPr>
              <a:t> book value as cost minus accumulated depreciation. In our case, the book value is $4,000. We are able to sell the van for $4,500 cash, so we recognize a gain of $500.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The journal entry is a debit to Cash for $4,500, a debit to Accumulated Depreciation for $20,000, a credit to the Van asset for $24,000, and a credit to Gain on Sale of Van for $500.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Cash account increases by $4,500, and we remove the van and related accumulated depreciation from our books. The $500 gain increases income and the equity section of the balance sheet. In the investing activities section of the </a:t>
            </a:r>
            <a:r>
              <a:rPr lang="en-US" dirty="0" smtClean="0">
                <a:latin typeface="+mn-lt"/>
                <a:ea typeface="Tahoma" panose="020B0604030504040204" pitchFamily="34" charset="0"/>
                <a:cs typeface="Tahoma" panose="020B0604030504040204" pitchFamily="34" charset="0"/>
              </a:rPr>
              <a:t>statement </a:t>
            </a:r>
            <a:r>
              <a:rPr lang="en-US" dirty="0">
                <a:latin typeface="+mn-lt"/>
                <a:ea typeface="Tahoma" panose="020B0604030504040204" pitchFamily="34" charset="0"/>
                <a:cs typeface="Tahoma" panose="020B0604030504040204" pitchFamily="34" charset="0"/>
              </a:rPr>
              <a:t>of </a:t>
            </a:r>
            <a:r>
              <a:rPr lang="en-US" dirty="0" smtClean="0">
                <a:latin typeface="+mn-lt"/>
                <a:ea typeface="Tahoma" panose="020B0604030504040204" pitchFamily="34" charset="0"/>
                <a:cs typeface="Tahoma" panose="020B0604030504040204" pitchFamily="34" charset="0"/>
              </a:rPr>
              <a:t>cash </a:t>
            </a:r>
            <a:r>
              <a:rPr lang="en-US" dirty="0">
                <a:latin typeface="+mn-lt"/>
                <a:ea typeface="Tahoma" panose="020B0604030504040204" pitchFamily="34" charset="0"/>
                <a:cs typeface="Tahoma" panose="020B0604030504040204" pitchFamily="34" charset="0"/>
              </a:rPr>
              <a:t>f</a:t>
            </a:r>
            <a:r>
              <a:rPr lang="en-US" dirty="0" smtClean="0">
                <a:latin typeface="+mn-lt"/>
                <a:ea typeface="Tahoma" panose="020B0604030504040204" pitchFamily="34" charset="0"/>
                <a:cs typeface="Tahoma" panose="020B0604030504040204" pitchFamily="34" charset="0"/>
              </a:rPr>
              <a:t>lows</a:t>
            </a:r>
            <a:r>
              <a:rPr lang="en-US" dirty="0">
                <a:latin typeface="+mn-lt"/>
                <a:ea typeface="Tahoma" panose="020B0604030504040204" pitchFamily="34" charset="0"/>
                <a:cs typeface="Tahoma" panose="020B0604030504040204" pitchFamily="34" charset="0"/>
              </a:rPr>
              <a:t>, we show an inflow of cash proceeds from the sale of an asset of $4,500.</a:t>
            </a:r>
          </a:p>
          <a:p>
            <a:pPr eaLnBrk="1" hangingPunct="1"/>
            <a:endParaRPr lang="en-US" dirty="0"/>
          </a:p>
        </p:txBody>
      </p:sp>
    </p:spTree>
    <p:extLst>
      <p:ext uri="{BB962C8B-B14F-4D97-AF65-F5344CB8AC3E}">
        <p14:creationId xmlns:p14="http://schemas.microsoft.com/office/powerpoint/2010/main" val="354129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We can distinguish between tangible and intangible assets by our ability to see and feel tangible assets. Intangible assets normally represent rights or privileges and are very difficult to evaluate.</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a:t>
            </a:fld>
            <a:endParaRPr lang="en-US" dirty="0"/>
          </a:p>
        </p:txBody>
      </p:sp>
    </p:spTree>
    <p:extLst>
      <p:ext uri="{BB962C8B-B14F-4D97-AF65-F5344CB8AC3E}">
        <p14:creationId xmlns:p14="http://schemas.microsoft.com/office/powerpoint/2010/main" val="173135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This exhibit shows a line graph of the depreciation expense in each year under all three methods of depreciation.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A company should use the method that most closely matches expenses with revenues. </a:t>
            </a:r>
            <a:endParaRPr lang="en-US"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2726156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30</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8-6: </a:t>
            </a:r>
            <a:r>
              <a:rPr lang="en-US" dirty="0">
                <a:solidFill>
                  <a:schemeClr val="tx2"/>
                </a:solidFill>
                <a:latin typeface="+mn-lt"/>
                <a:ea typeface="Tahoma" panose="020B0604030504040204" pitchFamily="34" charset="0"/>
                <a:cs typeface="Tahoma" panose="020B0604030504040204" pitchFamily="34" charset="0"/>
              </a:rPr>
              <a:t>Identify some of the tax issues that affect long-term operational assets.</a:t>
            </a:r>
          </a:p>
          <a:p>
            <a:endParaRPr lang="en-US" dirty="0">
              <a:solidFill>
                <a:schemeClr val="tx2"/>
              </a:solidFill>
              <a:latin typeface="Tahoma" pitchFamily="34" charset="0"/>
            </a:endParaRPr>
          </a:p>
        </p:txBody>
      </p:sp>
    </p:spTree>
    <p:extLst>
      <p:ext uri="{BB962C8B-B14F-4D97-AF65-F5344CB8AC3E}">
        <p14:creationId xmlns:p14="http://schemas.microsoft.com/office/powerpoint/2010/main" val="354103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When companies file their tax returns, most elect to use the modified accelerated cost recovery </a:t>
            </a:r>
            <a:r>
              <a:rPr lang="en-US" dirty="0" smtClean="0">
                <a:latin typeface="+mn-lt"/>
                <a:ea typeface="Tahoma" panose="020B0604030504040204" pitchFamily="34" charset="0"/>
                <a:cs typeface="Tahoma" panose="020B0604030504040204" pitchFamily="34" charset="0"/>
              </a:rPr>
              <a:t>system</a:t>
            </a:r>
            <a:r>
              <a:rPr lang="en-US" baseline="0" dirty="0" smtClean="0">
                <a:latin typeface="+mn-lt"/>
                <a:ea typeface="Tahoma" panose="020B0604030504040204" pitchFamily="34" charset="0"/>
                <a:cs typeface="Tahoma" panose="020B0604030504040204" pitchFamily="34" charset="0"/>
              </a:rPr>
              <a:t> (MACRS), </a:t>
            </a:r>
            <a:r>
              <a:rPr lang="en-US" dirty="0" smtClean="0">
                <a:latin typeface="+mn-lt"/>
                <a:ea typeface="Tahoma" panose="020B0604030504040204" pitchFamily="34" charset="0"/>
                <a:cs typeface="Tahoma" panose="020B0604030504040204" pitchFamily="34" charset="0"/>
              </a:rPr>
              <a:t>pronounced </a:t>
            </a:r>
            <a:r>
              <a:rPr lang="en-US" dirty="0">
                <a:latin typeface="+mn-lt"/>
                <a:ea typeface="Tahoma" panose="020B0604030504040204" pitchFamily="34" charset="0"/>
                <a:cs typeface="Tahoma" panose="020B0604030504040204" pitchFamily="34" charset="0"/>
              </a:rPr>
              <a:t>“MAKERS.” Assets are placed into a class life that determines the amount of depreciation expense allowed on the tax return. The tax depreciation system uses what is known as the half-year convention. The company takes one-half year’s depreciation in the first and last year of its class life. It takes 6 years to fully depreciate a 5-year class life asset. Let’s look more closely at tax depreciation.</a:t>
            </a:r>
          </a:p>
          <a:p>
            <a:pPr eaLnBrk="1" hangingPunct="1"/>
            <a:endParaRPr lang="en-US" dirty="0"/>
          </a:p>
        </p:txBody>
      </p:sp>
    </p:spTree>
    <p:extLst>
      <p:ext uri="{BB962C8B-B14F-4D97-AF65-F5344CB8AC3E}">
        <p14:creationId xmlns:p14="http://schemas.microsoft.com/office/powerpoint/2010/main" val="239524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Here are the schedules for 5-year and 7-year class life property. For 5-year property, you are permitted to take 20% of the </a:t>
            </a:r>
            <a:r>
              <a:rPr lang="en-US" u="sng" dirty="0">
                <a:latin typeface="+mn-lt"/>
                <a:ea typeface="Tahoma" panose="020B0604030504040204" pitchFamily="34" charset="0"/>
                <a:cs typeface="Tahoma" panose="020B0604030504040204" pitchFamily="34" charset="0"/>
              </a:rPr>
              <a:t>cost</a:t>
            </a:r>
            <a:r>
              <a:rPr lang="en-US" dirty="0">
                <a:latin typeface="+mn-lt"/>
                <a:ea typeface="Tahoma" panose="020B0604030504040204" pitchFamily="34" charset="0"/>
                <a:cs typeface="Tahoma" panose="020B0604030504040204" pitchFamily="34" charset="0"/>
              </a:rPr>
              <a:t> of the asset as depreciation in the first year. Notice that under the tax laws we depreciate 100% percent of the cost of the asset.</a:t>
            </a:r>
          </a:p>
          <a:p>
            <a:pPr eaLnBrk="1" hangingPunct="1"/>
            <a:endParaRPr lang="en-US" dirty="0"/>
          </a:p>
        </p:txBody>
      </p:sp>
    </p:spTree>
    <p:extLst>
      <p:ext uri="{BB962C8B-B14F-4D97-AF65-F5344CB8AC3E}">
        <p14:creationId xmlns:p14="http://schemas.microsoft.com/office/powerpoint/2010/main" val="4081766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To illustrate computing depreciation using MACRS, assume that Wilson Company purchased furniture (7-year property) for $10,000 cash on July 21. Tax depreciation charges over the useful life of the asset are computed as shown.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As an alternative to MACRS, the tax code permits using straight-line depreciation. </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For certain types of assets such as real property (buildings), the tax code requires using straight-line depreciation. </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There is no requirement that depreciation methods used for financial reporting be consistent with those used in preparing the income tax return. </a:t>
            </a:r>
            <a:r>
              <a:rPr lang="en-US" dirty="0">
                <a:latin typeface="+mn-lt"/>
                <a:ea typeface="Tahoma" panose="020B0604030504040204" pitchFamily="34" charset="0"/>
                <a:cs typeface="Tahoma" panose="020B0604030504040204" pitchFamily="34" charset="0"/>
              </a:rPr>
              <a:t> </a:t>
            </a:r>
            <a:endParaRPr lang="en-US" sz="1600"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806526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34</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8-7: </a:t>
            </a:r>
            <a:r>
              <a:rPr lang="en-US" dirty="0">
                <a:solidFill>
                  <a:schemeClr val="tx2"/>
                </a:solidFill>
                <a:latin typeface="+mn-lt"/>
                <a:ea typeface="Tahoma" panose="020B0604030504040204" pitchFamily="34" charset="0"/>
                <a:cs typeface="Tahoma" panose="020B0604030504040204" pitchFamily="34" charset="0"/>
              </a:rPr>
              <a:t>Show how revising estimates affects financial statements.</a:t>
            </a:r>
          </a:p>
        </p:txBody>
      </p:sp>
    </p:spTree>
    <p:extLst>
      <p:ext uri="{BB962C8B-B14F-4D97-AF65-F5344CB8AC3E}">
        <p14:creationId xmlns:p14="http://schemas.microsoft.com/office/powerpoint/2010/main" val="244540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latin typeface="+mn-lt"/>
                <a:ea typeface="Tahoma" panose="020B0604030504040204" pitchFamily="34" charset="0"/>
                <a:cs typeface="Tahoma" panose="020B0604030504040204" pitchFamily="34" charset="0"/>
              </a:rPr>
              <a:t>Estimates are revised when new information surfaces.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dirty="0">
              <a:latin typeface="+mn-lt"/>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ea typeface="Tahoma" panose="020B0604030504040204" pitchFamily="34" charset="0"/>
                <a:cs typeface="Tahoma" panose="020B0604030504040204" pitchFamily="34" charset="0"/>
              </a:rPr>
              <a:t>To illustrate, assume that McGraw Company purchased a machine on January 1, Year 1, for $50,000. McGraw estimated the machine would have a useful life of eight years and a salvage value of $3,000. </a:t>
            </a:r>
            <a:r>
              <a:rPr lang="en-US" dirty="0">
                <a:latin typeface="+mn-lt"/>
                <a:ea typeface="Tahoma" panose="020B0604030504040204" pitchFamily="34" charset="0"/>
                <a:cs typeface="Tahoma" panose="020B0604030504040204" pitchFamily="34" charset="0"/>
              </a:rPr>
              <a:t>Here is an asset that has a 8-year life and the company uses the straight-line method. Depreciation expense is $5,875 per year</a:t>
            </a:r>
            <a:r>
              <a:rPr lang="en-US" dirty="0">
                <a:latin typeface="Tahoma" panose="020B0604030504040204" pitchFamily="34" charset="0"/>
                <a:ea typeface="Tahoma" panose="020B0604030504040204" pitchFamily="34" charset="0"/>
                <a:cs typeface="Tahoma" panose="020B0604030504040204" pitchFamily="34" charset="0"/>
              </a:rPr>
              <a:t>.</a:t>
            </a:r>
          </a:p>
          <a:p>
            <a:pPr eaLnBrk="1" hangingPunct="1"/>
            <a:endParaRPr lang="en-US" dirty="0"/>
          </a:p>
        </p:txBody>
      </p:sp>
    </p:spTree>
    <p:extLst>
      <p:ext uri="{BB962C8B-B14F-4D97-AF65-F5344CB8AC3E}">
        <p14:creationId xmlns:p14="http://schemas.microsoft.com/office/powerpoint/2010/main" val="145664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ea typeface="Tahoma" panose="020B0604030504040204" pitchFamily="34" charset="0"/>
                <a:cs typeface="Tahoma" panose="020B0604030504040204" pitchFamily="34" charset="0"/>
              </a:rPr>
              <a:t>At </a:t>
            </a:r>
            <a:r>
              <a:rPr lang="en-US" dirty="0">
                <a:latin typeface="+mn-lt"/>
                <a:ea typeface="Tahoma" panose="020B0604030504040204" pitchFamily="34" charset="0"/>
                <a:cs typeface="Tahoma" panose="020B0604030504040204" pitchFamily="34" charset="0"/>
              </a:rPr>
              <a:t>the beginning of the fifth year, we began to depreciate the asset, we re-estimate that the machine has a useful life of 14 years. That means that 10 years of useful life remains at the date of the revision. </a:t>
            </a:r>
            <a:r>
              <a:rPr lang="en-US" dirty="0" smtClean="0">
                <a:latin typeface="+mn-lt"/>
                <a:ea typeface="Tahoma" panose="020B0604030504040204" pitchFamily="34" charset="0"/>
                <a:cs typeface="Tahoma" panose="020B0604030504040204" pitchFamily="34" charset="0"/>
              </a:rPr>
              <a:t>On </a:t>
            </a:r>
            <a:r>
              <a:rPr lang="en-US" dirty="0">
                <a:latin typeface="+mn-lt"/>
                <a:ea typeface="Tahoma" panose="020B0604030504040204" pitchFamily="34" charset="0"/>
                <a:cs typeface="Tahoma" panose="020B0604030504040204" pitchFamily="34" charset="0"/>
              </a:rPr>
              <a:t>January 1, Year 5, the book value of the equipment is $26,500. </a:t>
            </a:r>
            <a:r>
              <a:rPr lang="en-US" dirty="0" smtClean="0">
                <a:latin typeface="+mn-lt"/>
                <a:ea typeface="Tahoma" panose="020B0604030504040204" pitchFamily="34" charset="0"/>
                <a:cs typeface="Tahoma" panose="020B0604030504040204" pitchFamily="34" charset="0"/>
              </a:rPr>
              <a:t>Subtract </a:t>
            </a:r>
            <a:r>
              <a:rPr lang="en-US" dirty="0">
                <a:latin typeface="+mn-lt"/>
                <a:ea typeface="Tahoma" panose="020B0604030504040204" pitchFamily="34" charset="0"/>
                <a:cs typeface="Tahoma" panose="020B0604030504040204" pitchFamily="34" charset="0"/>
              </a:rPr>
              <a:t>the salvage value of $3,000 and divide by the 10 years of remaining life to determine that $2,350 of depreciation expense will be recognized each year beginning in Year 5. </a:t>
            </a:r>
            <a:r>
              <a:rPr lang="en-US" dirty="0" smtClean="0">
                <a:latin typeface="+mn-lt"/>
                <a:ea typeface="Tahoma" panose="020B0604030504040204" pitchFamily="34" charset="0"/>
                <a:cs typeface="Tahoma" panose="020B0604030504040204" pitchFamily="34" charset="0"/>
              </a:rPr>
              <a:t>Here</a:t>
            </a:r>
            <a:r>
              <a:rPr lang="en-US" dirty="0">
                <a:latin typeface="+mn-lt"/>
                <a:ea typeface="Tahoma" panose="020B0604030504040204" pitchFamily="34" charset="0"/>
                <a:cs typeface="Tahoma" panose="020B0604030504040204" pitchFamily="34" charset="0"/>
              </a:rPr>
              <a:t>, the salvage value remained the same as </a:t>
            </a:r>
            <a:r>
              <a:rPr lang="en-US" dirty="0" smtClean="0">
                <a:latin typeface="+mn-lt"/>
                <a:ea typeface="Tahoma" panose="020B0604030504040204" pitchFamily="34" charset="0"/>
                <a:cs typeface="Tahoma" panose="020B0604030504040204" pitchFamily="34" charset="0"/>
              </a:rPr>
              <a:t>before.</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If </a:t>
            </a:r>
            <a:r>
              <a:rPr lang="en-US" dirty="0">
                <a:latin typeface="+mn-lt"/>
                <a:ea typeface="Tahoma" panose="020B0604030504040204" pitchFamily="34" charset="0"/>
                <a:cs typeface="Tahoma" panose="020B0604030504040204" pitchFamily="34" charset="0"/>
              </a:rPr>
              <a:t>the salvage value estimate changes, that would be used for the new depreciation calculation.</a:t>
            </a:r>
          </a:p>
          <a:p>
            <a:pPr eaLnBrk="1" hangingPunct="1"/>
            <a:endParaRPr lang="en-US" dirty="0"/>
          </a:p>
        </p:txBody>
      </p:sp>
    </p:spTree>
    <p:extLst>
      <p:ext uri="{BB962C8B-B14F-4D97-AF65-F5344CB8AC3E}">
        <p14:creationId xmlns:p14="http://schemas.microsoft.com/office/powerpoint/2010/main" val="2263531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Assume the original expected life remained 8 years, but McGraw revised its estimate of salvage value to $6,000.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Depreciation for each of the remaining 4 years would be </a:t>
            </a:r>
            <a:r>
              <a:rPr lang="en-US" b="0" dirty="0">
                <a:latin typeface="+mn-lt"/>
                <a:ea typeface="Tahoma" panose="020B0604030504040204" pitchFamily="34" charset="0"/>
                <a:cs typeface="Tahoma" panose="020B0604030504040204" pitchFamily="34" charset="0"/>
              </a:rPr>
              <a:t>($26,500 book value − $6,000 salvage ) ÷ 4-year remaining life = $5,125 </a:t>
            </a:r>
          </a:p>
          <a:p>
            <a:endParaRPr lang="en-US" b="0" dirty="0">
              <a:latin typeface="+mn-lt"/>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revised amounts are determined for the full year, regardless of when McGraw revised its estimates. For example, if McGraw decides to change the estimated useful life on October 1, Year 3, the change would be effective as of January 1, Year 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year-end adjusting entry for depreciation would include a full year’s depreciation calculated on the basis of the revised estimated useful life. </a:t>
            </a:r>
          </a:p>
          <a:p>
            <a:pPr eaLnBrk="1" hangingPunct="1"/>
            <a:endParaRPr lang="en-US" dirty="0"/>
          </a:p>
        </p:txBody>
      </p:sp>
    </p:spTree>
    <p:extLst>
      <p:ext uri="{BB962C8B-B14F-4D97-AF65-F5344CB8AC3E}">
        <p14:creationId xmlns:p14="http://schemas.microsoft.com/office/powerpoint/2010/main" val="1413803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38</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8-8: </a:t>
            </a:r>
            <a:r>
              <a:rPr lang="en-US" sz="1200" dirty="0">
                <a:solidFill>
                  <a:schemeClr val="tx2"/>
                </a:solidFill>
                <a:latin typeface="+mn-lt"/>
                <a:ea typeface="Tahoma" panose="020B0604030504040204" pitchFamily="34" charset="0"/>
                <a:cs typeface="Tahoma" panose="020B0604030504040204" pitchFamily="34" charset="0"/>
              </a:rPr>
              <a:t>Show how continuing expenditures for operational assets affect financial statements.</a:t>
            </a:r>
          </a:p>
          <a:p>
            <a:endParaRPr lang="en-US" dirty="0">
              <a:solidFill>
                <a:schemeClr val="tx2"/>
              </a:solidFill>
              <a:latin typeface="Tahoma" pitchFamily="34" charset="0"/>
            </a:endParaRPr>
          </a:p>
        </p:txBody>
      </p:sp>
    </p:spTree>
    <p:extLst>
      <p:ext uri="{BB962C8B-B14F-4D97-AF65-F5344CB8AC3E}">
        <p14:creationId xmlns:p14="http://schemas.microsoft.com/office/powerpoint/2010/main" val="220080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Property, plant, and equipment is sometimes called fixed assets or plant assets. Once we acquire a fixed asset we depreciate its cost over its estimated useful life. Depreciation is a systematic and rational method of allocating the </a:t>
            </a:r>
            <a:r>
              <a:rPr lang="en-US" u="sng" dirty="0">
                <a:latin typeface="Tahoma" panose="020B0604030504040204" pitchFamily="34" charset="0"/>
                <a:ea typeface="Tahoma" panose="020B0604030504040204" pitchFamily="34" charset="0"/>
                <a:cs typeface="Tahoma" panose="020B0604030504040204" pitchFamily="34" charset="0"/>
              </a:rPr>
              <a:t>cost </a:t>
            </a:r>
            <a:r>
              <a:rPr lang="en-US" dirty="0">
                <a:latin typeface="Tahoma" panose="020B0604030504040204" pitchFamily="34" charset="0"/>
                <a:ea typeface="Tahoma" panose="020B0604030504040204" pitchFamily="34" charset="0"/>
                <a:cs typeface="Tahoma" panose="020B0604030504040204" pitchFamily="34" charset="0"/>
              </a:rPr>
              <a:t>of an asset over the periods benefited by the use of the asset. Depreciation is a cost allocation scheme and has nothing to do with market value of the asset.</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Natural resources are usable assets provided by nature. Examples include oil and gas and coal deposits. The process of allocating cost of a natural resource is called depletion. The concept is very similar to depreciation, but refers to the treatment of natural resources.</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Land is a productive asset but it has an infinite life and is not subject to depreciation.</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a:t>
            </a:fld>
            <a:endParaRPr lang="en-US" dirty="0"/>
          </a:p>
        </p:txBody>
      </p:sp>
    </p:spTree>
    <p:extLst>
      <p:ext uri="{BB962C8B-B14F-4D97-AF65-F5344CB8AC3E}">
        <p14:creationId xmlns:p14="http://schemas.microsoft.com/office/powerpoint/2010/main" val="381072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cost of routine maintenance and minor repairs are charged to expense as incurred.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Assume a company spent $500 cash for routine maintenance on a piece of machinery it uses in the production process. The $500 expense reduces net income and stockholders’ equity and our Cash account. The expenditure represents a cash outflow in the operating activities section of the </a:t>
            </a:r>
            <a:r>
              <a:rPr lang="en-US" dirty="0" smtClean="0">
                <a:latin typeface="+mn-lt"/>
                <a:ea typeface="Tahoma" panose="020B0604030504040204" pitchFamily="34" charset="0"/>
                <a:cs typeface="Tahoma" panose="020B0604030504040204" pitchFamily="34" charset="0"/>
              </a:rPr>
              <a:t>statement </a:t>
            </a:r>
            <a:r>
              <a:rPr lang="en-US" dirty="0">
                <a:latin typeface="+mn-lt"/>
                <a:ea typeface="Tahoma" panose="020B0604030504040204" pitchFamily="34" charset="0"/>
                <a:cs typeface="Tahoma" panose="020B0604030504040204" pitchFamily="34" charset="0"/>
              </a:rPr>
              <a:t>of </a:t>
            </a:r>
            <a:r>
              <a:rPr lang="en-US" dirty="0" smtClean="0">
                <a:latin typeface="+mn-lt"/>
                <a:ea typeface="Tahoma" panose="020B0604030504040204" pitchFamily="34" charset="0"/>
                <a:cs typeface="Tahoma" panose="020B0604030504040204" pitchFamily="34" charset="0"/>
              </a:rPr>
              <a:t>cash flows</a:t>
            </a:r>
            <a:r>
              <a:rPr lang="en-US" dirty="0">
                <a:latin typeface="+mn-lt"/>
                <a:ea typeface="Tahoma" panose="020B0604030504040204" pitchFamily="34" charset="0"/>
                <a:cs typeface="Tahoma" panose="020B0604030504040204" pitchFamily="34" charset="0"/>
              </a:rPr>
              <a: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proper journal entry is to debit, or </a:t>
            </a:r>
            <a:r>
              <a:rPr lang="en-US" dirty="0" smtClean="0">
                <a:latin typeface="+mn-lt"/>
                <a:ea typeface="Tahoma" panose="020B0604030504040204" pitchFamily="34" charset="0"/>
                <a:cs typeface="Tahoma" panose="020B0604030504040204" pitchFamily="34" charset="0"/>
              </a:rPr>
              <a:t>increase</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Expense </a:t>
            </a:r>
            <a:r>
              <a:rPr lang="en-US" dirty="0">
                <a:latin typeface="+mn-lt"/>
                <a:ea typeface="Tahoma" panose="020B0604030504040204" pitchFamily="34" charset="0"/>
                <a:cs typeface="Tahoma" panose="020B0604030504040204" pitchFamily="34" charset="0"/>
              </a:rPr>
              <a:t>and</a:t>
            </a:r>
            <a:r>
              <a:rPr lang="en-US" baseline="0" dirty="0">
                <a:latin typeface="+mn-lt"/>
                <a:ea typeface="Tahoma" panose="020B0604030504040204" pitchFamily="34" charset="0"/>
                <a:cs typeface="Tahoma" panose="020B0604030504040204" pitchFamily="34" charset="0"/>
              </a:rPr>
              <a:t> Repairs</a:t>
            </a:r>
            <a:r>
              <a:rPr lang="en-US" dirty="0">
                <a:latin typeface="+mn-lt"/>
                <a:ea typeface="Tahoma" panose="020B0604030504040204" pitchFamily="34" charset="0"/>
                <a:cs typeface="Tahoma" panose="020B0604030504040204" pitchFamily="34" charset="0"/>
              </a:rPr>
              <a:t> credit, or </a:t>
            </a:r>
            <a:r>
              <a:rPr lang="en-US" dirty="0" smtClean="0">
                <a:latin typeface="+mn-lt"/>
                <a:ea typeface="Tahoma" panose="020B0604030504040204" pitchFamily="34" charset="0"/>
                <a:cs typeface="Tahoma" panose="020B0604030504040204" pitchFamily="34" charset="0"/>
              </a:rPr>
              <a:t>decrease </a:t>
            </a:r>
            <a:r>
              <a:rPr lang="en-US" dirty="0">
                <a:latin typeface="+mn-lt"/>
                <a:ea typeface="Tahoma" panose="020B0604030504040204" pitchFamily="34" charset="0"/>
                <a:cs typeface="Tahoma" panose="020B0604030504040204" pitchFamily="34" charset="0"/>
              </a:rPr>
              <a:t>Cash by $500.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552636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rPr>
              <a:t>Part I</a:t>
            </a:r>
            <a:br>
              <a:rPr lang="en-US" dirty="0">
                <a:latin typeface="+mn-lt"/>
              </a:rPr>
            </a:br>
            <a:r>
              <a:rPr lang="en-US" dirty="0">
                <a:latin typeface="+mn-lt"/>
              </a:rPr>
              <a:t>Expenditures on productive assets that improve the quality of the asset are not charged to expense but rather to the cost of the asset. These expenditures increase the cost basis of the asset.</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A company spent $4,000 cash for a major overhaul that dramatically improved the efficiency of a machine it owns. The Cash account decreases, and the Machine account increases by $4,000. We show a cash outflow for the additional investment in the machine in the investing activities section of the statement of cash flows. </a:t>
            </a:r>
          </a:p>
          <a:p>
            <a:pPr eaLnBrk="1" hangingPunct="1"/>
            <a:endParaRPr lang="en-US" dirty="0">
              <a:latin typeface="+mn-lt"/>
            </a:endParaRPr>
          </a:p>
          <a:p>
            <a:pPr eaLnBrk="1" hangingPunct="1"/>
            <a:r>
              <a:rPr lang="en-US" dirty="0">
                <a:latin typeface="+mn-lt"/>
              </a:rPr>
              <a:t>Part III</a:t>
            </a:r>
            <a:br>
              <a:rPr lang="en-US" dirty="0">
                <a:latin typeface="+mn-lt"/>
              </a:rPr>
            </a:br>
            <a:r>
              <a:rPr lang="en-US" dirty="0">
                <a:latin typeface="+mn-lt"/>
              </a:rPr>
              <a:t>The journal entry to record the expenditure is to debit, or increase, the Machine account and credit, or reduce, the Cash account by $4,000.</a:t>
            </a:r>
          </a:p>
          <a:p>
            <a:pPr eaLnBrk="1" hangingPunct="1"/>
            <a:endParaRPr lang="en-US" dirty="0">
              <a:latin typeface="+mn-lt"/>
            </a:endParaRPr>
          </a:p>
          <a:p>
            <a:r>
              <a:rPr lang="en-US" dirty="0">
                <a:latin typeface="+mn-lt"/>
              </a:rPr>
              <a:t>Calculation of depreciation for the remaining 4 years: Machine </a:t>
            </a:r>
            <a:r>
              <a:rPr lang="en-US" sz="1200" b="0" i="0" u="none" strike="noStrike" kern="1200" baseline="0" dirty="0">
                <a:solidFill>
                  <a:schemeClr val="tx1"/>
                </a:solidFill>
                <a:latin typeface="+mn-lt"/>
                <a:ea typeface="+mn-ea"/>
                <a:cs typeface="+mn-cs"/>
              </a:rPr>
              <a:t>account balance is $54,000 and the asset’s book value is $30,500 ($54,000 − $23,500). Therefore, </a:t>
            </a:r>
            <a:r>
              <a:rPr lang="en-US" b="0" dirty="0">
                <a:latin typeface="+mn-lt"/>
              </a:rPr>
              <a:t>($30,500 book value − $3,000 salvage) ÷ 4-year remaining life = $6,875.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18511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Still other types of expenditures on  productive assets extend their useful lives. These expenditures are shown as a reduction in </a:t>
            </a:r>
            <a:r>
              <a:rPr lang="en-US" u="sng" dirty="0">
                <a:latin typeface="+mn-lt"/>
                <a:ea typeface="Tahoma" panose="020B0604030504040204" pitchFamily="34" charset="0"/>
                <a:cs typeface="Tahoma" panose="020B0604030504040204" pitchFamily="34" charset="0"/>
              </a:rPr>
              <a:t>accumulated depreciation</a:t>
            </a:r>
            <a:r>
              <a:rPr lang="en-US" dirty="0">
                <a:latin typeface="+mn-lt"/>
                <a:ea typeface="Tahoma" panose="020B0604030504040204" pitchFamily="34" charset="0"/>
                <a:cs typeface="Tahoma" panose="020B0604030504040204" pitchFamily="34" charset="0"/>
              </a:rPr>
              <a:t> which, in effect, increases the book value of the assets.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 company spends $4,000 to extend the life of a piece of equipment it owns. Our Cash account goes down and we reduce the balance in Accumulated Depreciation by $4,000. The investing activities section of the statement of cash flows shows an outflow of $4,000 for the expenditure.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 company prepares a journal entry to debit, or reduce, Accumulated Depreciation on the equipment and credit, or reduce Cash for $4,000.</a:t>
            </a:r>
          </a:p>
          <a:p>
            <a:pPr eaLnBrk="1" hangingPunct="1"/>
            <a:endParaRPr lang="en-US" dirty="0"/>
          </a:p>
        </p:txBody>
      </p:sp>
    </p:spTree>
    <p:extLst>
      <p:ext uri="{BB962C8B-B14F-4D97-AF65-F5344CB8AC3E}">
        <p14:creationId xmlns:p14="http://schemas.microsoft.com/office/powerpoint/2010/main" val="2443143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mn-lt"/>
                <a:ea typeface="Tahoma" panose="020B0604030504040204" pitchFamily="34" charset="0"/>
                <a:cs typeface="Tahoma" panose="020B0604030504040204" pitchFamily="34" charset="0"/>
              </a:rPr>
              <a:t>After the expenditure is recorded, the book value is the same as if the $4,000 had been added to the Machine account ($50,000 cost − $19,500 adjusted balance in Accumulated Depreciation = $30,500). Depreciation expense for each of the remaining 6 years follows: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mn-lt"/>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000000"/>
                </a:solidFill>
                <a:latin typeface="+mn-lt"/>
                <a:ea typeface="Tahoma" panose="020B0604030504040204" pitchFamily="34" charset="0"/>
                <a:cs typeface="Tahoma" panose="020B0604030504040204" pitchFamily="34" charset="0"/>
              </a:rPr>
              <a:t>($30,500 book value − $3,000 salvage) ÷ 6-year remaining life = $4,583. </a:t>
            </a:r>
            <a:endParaRPr lang="en-US" sz="1200" b="0"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4276322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43</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8-9: </a:t>
            </a:r>
            <a:r>
              <a:rPr lang="en-US" sz="1200" dirty="0">
                <a:solidFill>
                  <a:schemeClr val="tx2"/>
                </a:solidFill>
                <a:latin typeface="+mn-lt"/>
                <a:ea typeface="Tahoma" panose="020B0604030504040204" pitchFamily="34" charset="0"/>
                <a:cs typeface="Tahoma" panose="020B0604030504040204" pitchFamily="34" charset="0"/>
              </a:rPr>
              <a:t>Calculate depletion and show how it affects financial statements.</a:t>
            </a:r>
          </a:p>
          <a:p>
            <a:endParaRPr lang="en-US" dirty="0">
              <a:solidFill>
                <a:schemeClr val="tx2"/>
              </a:solidFill>
              <a:latin typeface="Tahoma" pitchFamily="34" charset="0"/>
            </a:endParaRPr>
          </a:p>
        </p:txBody>
      </p:sp>
    </p:spTree>
    <p:extLst>
      <p:ext uri="{BB962C8B-B14F-4D97-AF65-F5344CB8AC3E}">
        <p14:creationId xmlns:p14="http://schemas.microsoft.com/office/powerpoint/2010/main" val="876174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We deplete, rather than depreciate, the cost of natural resources owned. The method used is similar to the units-of-production method of depreciation. First, we calculate the depletion charge per unit of resource by dividing cost less salvage value by the total estimated units recoverable. If we are developing an oil site, the estimate would be the estimated total barrels of oil to be recovered on the site.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To determine the depletion expense for the period, we multiply the depletion charge per unit of resource times the number of units extracted and sold in the current period.</a:t>
            </a:r>
          </a:p>
          <a:p>
            <a:pPr eaLnBrk="1" hangingPunct="1"/>
            <a:endParaRPr lang="en-US" dirty="0"/>
          </a:p>
        </p:txBody>
      </p:sp>
    </p:spTree>
    <p:extLst>
      <p:ext uri="{BB962C8B-B14F-4D97-AF65-F5344CB8AC3E}">
        <p14:creationId xmlns:p14="http://schemas.microsoft.com/office/powerpoint/2010/main" val="2660955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Here is some information concerning a coal mine being developed by Apex Coal Mining. The company paid $4,000,000 for the site and expects to extract 16,000,000 tons of coal before the site is exhausted. In the first year of operation, Apex extracts and sells 360,000 tons of coals. The first step in the process is to determine the depletion charge per ton of coal.</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Because there is no salvage value, the depletion charge is $0.25 per ton extracted and sold in the period.</a:t>
            </a:r>
          </a:p>
          <a:p>
            <a:pPr eaLnBrk="1" hangingPunct="1"/>
            <a:endParaRPr lang="en-US" dirty="0"/>
          </a:p>
        </p:txBody>
      </p:sp>
    </p:spTree>
    <p:extLst>
      <p:ext uri="{BB962C8B-B14F-4D97-AF65-F5344CB8AC3E}">
        <p14:creationId xmlns:p14="http://schemas.microsoft.com/office/powerpoint/2010/main" val="248987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dirty="0">
                <a:latin typeface="+mn-lt"/>
                <a:ea typeface="Tahoma" panose="020B0604030504040204" pitchFamily="34" charset="0"/>
                <a:cs typeface="Tahoma" panose="020B0604030504040204" pitchFamily="34" charset="0"/>
              </a:rPr>
              <a:t>Part I</a:t>
            </a:r>
          </a:p>
          <a:p>
            <a:r>
              <a:rPr lang="en-US" sz="1200" dirty="0">
                <a:latin typeface="+mn-lt"/>
                <a:ea typeface="Tahoma" panose="020B0604030504040204" pitchFamily="34" charset="0"/>
                <a:cs typeface="Tahoma" panose="020B0604030504040204" pitchFamily="34" charset="0"/>
              </a:rPr>
              <a:t>If Apex mines 360,000 tons of coal in the first year, the depletion charge is: </a:t>
            </a:r>
            <a:r>
              <a:rPr lang="fr-FR" sz="1200" b="0" dirty="0" smtClean="0">
                <a:latin typeface="+mn-lt"/>
                <a:ea typeface="Tahoma" panose="020B0604030504040204" pitchFamily="34" charset="0"/>
                <a:cs typeface="Tahoma" panose="020B0604030504040204" pitchFamily="34" charset="0"/>
              </a:rPr>
              <a:t>360,000 </a:t>
            </a:r>
            <a:r>
              <a:rPr lang="fr-FR" sz="1200" b="0" dirty="0">
                <a:latin typeface="+mn-lt"/>
                <a:ea typeface="Tahoma" panose="020B0604030504040204" pitchFamily="34" charset="0"/>
                <a:cs typeface="Tahoma" panose="020B0604030504040204" pitchFamily="34" charset="0"/>
              </a:rPr>
              <a:t>tons ÷ $0.25 per ton = $90,000. </a:t>
            </a:r>
            <a:endParaRPr lang="en-US" b="0" dirty="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To show the acquisition of the site, the cash account decreases and the coal mine asset increases by $4,000,000. The investing activities section of the statement of cash flows shows a $4,000,000 outflow for the acquisition of the mine.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entries required in the first year are to record the acquisition of the mine site and related depletion. The acquisition is recorded with a debit to the Coal Mine and credit to Cash for $4,000,000.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Next, we debit Depletion Expense for $90,000 and credit the Coal Mine for the same amount. The $90,000 amount is determined by multiplying the $0.25 depletion charge per ton times the 360,000 tons extracted and sold during the year.</a:t>
            </a:r>
          </a:p>
          <a:p>
            <a:pPr eaLnBrk="1" hangingPunct="1"/>
            <a:endParaRPr lang="en-US" dirty="0"/>
          </a:p>
        </p:txBody>
      </p:sp>
    </p:spTree>
    <p:extLst>
      <p:ext uri="{BB962C8B-B14F-4D97-AF65-F5344CB8AC3E}">
        <p14:creationId xmlns:p14="http://schemas.microsoft.com/office/powerpoint/2010/main" val="2343380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47</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8-10: </a:t>
            </a:r>
            <a:r>
              <a:rPr lang="en-US" dirty="0">
                <a:solidFill>
                  <a:schemeClr val="tx2"/>
                </a:solidFill>
                <a:latin typeface="+mn-lt"/>
                <a:ea typeface="Tahoma" panose="020B0604030504040204" pitchFamily="34" charset="0"/>
                <a:cs typeface="Tahoma" panose="020B0604030504040204" pitchFamily="34" charset="0"/>
              </a:rPr>
              <a:t>Identify and determine the cost of intangible assets.</a:t>
            </a:r>
          </a:p>
        </p:txBody>
      </p:sp>
    </p:spTree>
    <p:extLst>
      <p:ext uri="{BB962C8B-B14F-4D97-AF65-F5344CB8AC3E}">
        <p14:creationId xmlns:p14="http://schemas.microsoft.com/office/powerpoint/2010/main" val="458319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A trademark is a name or symbol that identifies a company or </a:t>
            </a:r>
            <a:r>
              <a:rPr lang="en-US" dirty="0" smtClean="0">
                <a:latin typeface="+mn-lt"/>
                <a:ea typeface="Tahoma" panose="020B0604030504040204" pitchFamily="34" charset="0"/>
                <a:cs typeface="Tahoma" panose="020B0604030504040204" pitchFamily="34" charset="0"/>
              </a:rPr>
              <a:t>product, </a:t>
            </a:r>
            <a:r>
              <a:rPr lang="en-US" dirty="0">
                <a:latin typeface="+mn-lt"/>
                <a:ea typeface="Tahoma" panose="020B0604030504040204" pitchFamily="34" charset="0"/>
                <a:cs typeface="Tahoma" panose="020B0604030504040204" pitchFamily="34" charset="0"/>
              </a:rPr>
              <a:t>like the words Coca-Cola or Pepsi. Any time a company spends money successfully defending its trademark, those costs are charged to the cost of the trademark.</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A patent is an exclusive legal right to produce and sell a product. In the United States a patent has a legal life of 20 years. In today’s increasingly global economy it is becoming more and more difficult to enforce patent rights. In many countries we find wholesale reproduction of computer software and music.</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48</a:t>
            </a:fld>
            <a:endParaRPr lang="en-US" dirty="0"/>
          </a:p>
        </p:txBody>
      </p:sp>
    </p:spTree>
    <p:extLst>
      <p:ext uri="{BB962C8B-B14F-4D97-AF65-F5344CB8AC3E}">
        <p14:creationId xmlns:p14="http://schemas.microsoft.com/office/powerpoint/2010/main" val="421452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Intangible assets are divided into two broad categories: those with identifiable useful lives and those that have indefinite useful lives. Examples of intangible assets with identifiable useful lives include patents and copyrights. These intangible assets are amortized over their useful lives.</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Intangible assets with an indefinite life include renewable franchises, trademarks or logos, and goodwill. The cost of these assets is adjusted only if the value of the asset is impaired.</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a:t>
            </a:fld>
            <a:endParaRPr lang="en-US" dirty="0"/>
          </a:p>
        </p:txBody>
      </p:sp>
    </p:spTree>
    <p:extLst>
      <p:ext uri="{BB962C8B-B14F-4D97-AF65-F5344CB8AC3E}">
        <p14:creationId xmlns:p14="http://schemas.microsoft.com/office/powerpoint/2010/main" val="1961533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A copyright protects the rights of the creator of intellectual property for an extended period of time. In the United States protection extends for the life of the creator plus 70 years.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A franchise is the exclusive right to sell a product within certain geographical areas. For example, you may have the franchise to sell BMWs within a certain area. BMW will not sell cars to others in that area of protection.</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49</a:t>
            </a:fld>
            <a:endParaRPr lang="en-US" dirty="0"/>
          </a:p>
        </p:txBody>
      </p:sp>
    </p:spTree>
    <p:extLst>
      <p:ext uri="{BB962C8B-B14F-4D97-AF65-F5344CB8AC3E}">
        <p14:creationId xmlns:p14="http://schemas.microsoft.com/office/powerpoint/2010/main" val="4088964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Goodwill is the excess of cost over fair value of net tangible assets acquired in a business combination.</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Assume a buyer is willing to pay $300,000 cash to acquire Bendigo’s. Here is a balance sheet of Bendigo’s Restaurant just prior to the transaction.</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50</a:t>
            </a:fld>
            <a:endParaRPr lang="en-US" dirty="0"/>
          </a:p>
        </p:txBody>
      </p:sp>
    </p:spTree>
    <p:extLst>
      <p:ext uri="{BB962C8B-B14F-4D97-AF65-F5344CB8AC3E}">
        <p14:creationId xmlns:p14="http://schemas.microsoft.com/office/powerpoint/2010/main" val="16152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The buyer’s cash account decreases by $300,000, but receives assets of Bendigo of $280,000 fair value. In addition to getting the assets, the buyer must assume the $50,000 liabilities of Bendigo.</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Therefore, $300,000 cash plus assumed liabilities</a:t>
            </a:r>
            <a:r>
              <a:rPr lang="en-US" baseline="0" dirty="0">
                <a:latin typeface="+mn-lt"/>
                <a:ea typeface="Tahoma" panose="020B0604030504040204" pitchFamily="34" charset="0"/>
                <a:cs typeface="Tahoma" panose="020B0604030504040204" pitchFamily="34" charset="0"/>
              </a:rPr>
              <a:t> of </a:t>
            </a:r>
            <a:r>
              <a:rPr lang="en-US" dirty="0">
                <a:latin typeface="+mn-lt"/>
                <a:ea typeface="Tahoma" panose="020B0604030504040204" pitchFamily="34" charset="0"/>
                <a:cs typeface="Tahoma" panose="020B0604030504040204" pitchFamily="34" charset="0"/>
              </a:rPr>
              <a:t>$50,000 equals $350,000 less the acquired Bendigo assets of $280,000, means that the excess of the acquisition price over the net assets acquired is </a:t>
            </a:r>
            <a:r>
              <a:rPr lang="en-US" u="none" dirty="0">
                <a:latin typeface="+mn-lt"/>
                <a:ea typeface="Tahoma" panose="020B0604030504040204" pitchFamily="34" charset="0"/>
                <a:cs typeface="Tahoma" panose="020B0604030504040204" pitchFamily="34" charset="0"/>
              </a:rPr>
              <a:t>goodwill of $70,000, which </a:t>
            </a:r>
            <a:r>
              <a:rPr lang="en-US" dirty="0">
                <a:latin typeface="+mn-lt"/>
                <a:ea typeface="Tahoma" panose="020B0604030504040204" pitchFamily="34" charset="0"/>
                <a:cs typeface="Tahoma" panose="020B0604030504040204" pitchFamily="34" charset="0"/>
              </a:rPr>
              <a:t>is recorded in the books as an asset.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In the investing activities section of the statement of cash flows we show a cash outflow of $300,000, the acquisition price of the company.</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51</a:t>
            </a:fld>
            <a:endParaRPr lang="en-US" dirty="0"/>
          </a:p>
        </p:txBody>
      </p:sp>
    </p:spTree>
    <p:extLst>
      <p:ext uri="{BB962C8B-B14F-4D97-AF65-F5344CB8AC3E}">
        <p14:creationId xmlns:p14="http://schemas.microsoft.com/office/powerpoint/2010/main" val="1097371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journal entry to record the acquisition of buyer shows a debit to Bendigo Assets for $280,000 and a debit to goodwill for $70,000. There is a credit to Bendigo Liabilities for $50,000 and credit Cash for $300,000. We have used the accounts Bendigo Assets and Bendigo Liabilities rather than list all the individual assets acquired and liabilities assumed.</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52</a:t>
            </a:fld>
            <a:endParaRPr lang="en-US" dirty="0"/>
          </a:p>
        </p:txBody>
      </p:sp>
    </p:spTree>
    <p:extLst>
      <p:ext uri="{BB962C8B-B14F-4D97-AF65-F5344CB8AC3E}">
        <p14:creationId xmlns:p14="http://schemas.microsoft.com/office/powerpoint/2010/main" val="2879101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53</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8-11: </a:t>
            </a:r>
            <a:r>
              <a:rPr lang="en-US" dirty="0">
                <a:solidFill>
                  <a:schemeClr val="tx2"/>
                </a:solidFill>
                <a:latin typeface="+mn-lt"/>
                <a:ea typeface="Tahoma" panose="020B0604030504040204" pitchFamily="34" charset="0"/>
                <a:cs typeface="Tahoma" panose="020B0604030504040204" pitchFamily="34" charset="0"/>
              </a:rPr>
              <a:t>Show how the amortization of intangible assets affects financial statements.</a:t>
            </a:r>
          </a:p>
          <a:p>
            <a:endParaRPr lang="en-US" dirty="0">
              <a:solidFill>
                <a:schemeClr val="tx2"/>
              </a:solidFill>
              <a:latin typeface="Tahoma" pitchFamily="34" charset="0"/>
            </a:endParaRPr>
          </a:p>
        </p:txBody>
      </p:sp>
    </p:spTree>
    <p:extLst>
      <p:ext uri="{BB962C8B-B14F-4D97-AF65-F5344CB8AC3E}">
        <p14:creationId xmlns:p14="http://schemas.microsoft.com/office/powerpoint/2010/main" val="1727569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lnSpc>
                <a:spcPct val="90000"/>
              </a:lnSpc>
            </a:pPr>
            <a:r>
              <a:rPr lang="en-US" dirty="0">
                <a:latin typeface="+mn-lt"/>
                <a:ea typeface="Tahoma" panose="020B0604030504040204" pitchFamily="34" charset="0"/>
                <a:cs typeface="Tahoma" panose="020B0604030504040204" pitchFamily="34" charset="0"/>
              </a:rPr>
              <a:t>Part I</a:t>
            </a:r>
          </a:p>
          <a:p>
            <a:pPr eaLnBrk="1" hangingPunct="1">
              <a:lnSpc>
                <a:spcPct val="90000"/>
              </a:lnSpc>
            </a:pPr>
            <a:r>
              <a:rPr lang="en-US" dirty="0">
                <a:latin typeface="+mn-lt"/>
                <a:ea typeface="Tahoma" panose="020B0604030504040204" pitchFamily="34" charset="0"/>
                <a:cs typeface="Tahoma" panose="020B0604030504040204" pitchFamily="34" charset="0"/>
              </a:rPr>
              <a:t>If we have an intangible asset with an identifiable useful life, like a patent, we will amortize the cost of that asset over its legal life or useful life, if shorter. We use the straight-line method of amortization. </a:t>
            </a:r>
            <a:r>
              <a:rPr lang="en-US" dirty="0" smtClean="0">
                <a:latin typeface="+mn-lt"/>
                <a:ea typeface="Tahoma" panose="020B0604030504040204" pitchFamily="34" charset="0"/>
                <a:cs typeface="Tahoma" panose="020B0604030504040204" pitchFamily="34" charset="0"/>
              </a:rPr>
              <a:t>In </a:t>
            </a:r>
            <a:r>
              <a:rPr lang="en-US" dirty="0">
                <a:latin typeface="+mn-lt"/>
                <a:ea typeface="Tahoma" panose="020B0604030504040204" pitchFamily="34" charset="0"/>
                <a:cs typeface="Tahoma" panose="020B0604030504040204" pitchFamily="34" charset="0"/>
              </a:rPr>
              <a:t>this case,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Flowers Industries purchased a newly granted patent for $44,000 cash. Although the patent has a legal life of 20 years, Flowers estimates that it will be useful for only 11 years. The annual amortization charge is therefore $4,000 ($44,000 ÷ 11 years). </a:t>
            </a:r>
            <a:endParaRPr lang="en-US" dirty="0">
              <a:latin typeface="+mn-lt"/>
              <a:ea typeface="Tahoma" panose="020B0604030504040204" pitchFamily="34" charset="0"/>
              <a:cs typeface="Tahoma" panose="020B0604030504040204" pitchFamily="34" charset="0"/>
            </a:endParaRP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asset Cash decreases by $44,000 and the asset Patents increases by the same amount. In the investing activities section of the statement of cash flows we show an outflow of $44,000 for the acquisition of the patent.</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At the end of the first year, recognize amortization expense of $4,000, which reduces net income and the equity section of the balance sheet. Directly reduction of the cost of the patent is by $4,000 rather than using an accumulated amortization account.</a:t>
            </a:r>
          </a:p>
          <a:p>
            <a:pPr eaLnBrk="1" hangingPunct="1">
              <a:lnSpc>
                <a:spcPct val="90000"/>
              </a:lnSpc>
            </a:pPr>
            <a:endParaRPr lang="en-US" dirty="0">
              <a:latin typeface="+mn-lt"/>
              <a:ea typeface="Tahoma" panose="020B0604030504040204" pitchFamily="34" charset="0"/>
              <a:cs typeface="Tahoma" panose="020B0604030504040204" pitchFamily="34" charset="0"/>
            </a:endParaRPr>
          </a:p>
          <a:p>
            <a:pPr eaLnBrk="1" hangingPunct="1">
              <a:lnSpc>
                <a:spcPct val="90000"/>
              </a:lnSpc>
            </a:pPr>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entries required in the first year require a debit to the asset, Patents, and a credit to Cash for $44,000. There is also a debit to Amortization Expense—Patent and a credit to the Patent account for $4,000.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65841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Intangible assets with indefinite lives, like goodwill, are carried at unimpaired value on our books.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After our analysis of the Goodwill account we conclude the balance is impaired by $30,000. The Goodwill account is reduced by $30,000 and an impairment loss reduces net income by $30,000. There is no cash flow impact from this transaction.</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proper journal entry is to debit, or increase, the Impairment Loss account and credit, or decrease, the asset Goodwill by $30,000.</a:t>
            </a:r>
          </a:p>
          <a:p>
            <a:pPr eaLnBrk="1" hangingPunct="1"/>
            <a:endParaRPr lang="en-US" dirty="0"/>
          </a:p>
        </p:txBody>
      </p:sp>
    </p:spTree>
    <p:extLst>
      <p:ext uri="{BB962C8B-B14F-4D97-AF65-F5344CB8AC3E}">
        <p14:creationId xmlns:p14="http://schemas.microsoft.com/office/powerpoint/2010/main" val="2199494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On this partial balance sheet we demonstrate how property, plant, and </a:t>
            </a:r>
            <a:r>
              <a:rPr lang="en-US" dirty="0" smtClean="0">
                <a:latin typeface="+mn-lt"/>
              </a:rPr>
              <a:t>equipment, </a:t>
            </a:r>
            <a:r>
              <a:rPr lang="en-US" dirty="0">
                <a:latin typeface="+mn-lt"/>
              </a:rPr>
              <a:t>natural </a:t>
            </a:r>
            <a:r>
              <a:rPr lang="en-US" dirty="0" smtClean="0">
                <a:latin typeface="+mn-lt"/>
              </a:rPr>
              <a:t>resources, </a:t>
            </a:r>
            <a:r>
              <a:rPr lang="en-US" dirty="0">
                <a:latin typeface="+mn-lt"/>
              </a:rPr>
              <a:t>and intangible assets are shown.</a:t>
            </a:r>
          </a:p>
          <a:p>
            <a:pPr eaLnBrk="1" hangingPunct="1"/>
            <a:endParaRPr lang="en-US" dirty="0"/>
          </a:p>
        </p:txBody>
      </p:sp>
    </p:spTree>
    <p:extLst>
      <p:ext uri="{BB962C8B-B14F-4D97-AF65-F5344CB8AC3E}">
        <p14:creationId xmlns:p14="http://schemas.microsoft.com/office/powerpoint/2010/main" val="1616820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57</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8-12: Show </a:t>
            </a:r>
            <a:r>
              <a:rPr lang="en-US" dirty="0">
                <a:solidFill>
                  <a:schemeClr val="tx2"/>
                </a:solidFill>
                <a:latin typeface="+mn-lt"/>
                <a:ea typeface="Tahoma" panose="020B0604030504040204" pitchFamily="34" charset="0"/>
                <a:cs typeface="Tahoma" panose="020B0604030504040204" pitchFamily="34" charset="0"/>
              </a:rPr>
              <a:t>how expense recognition choices and industry characteristics affect financial performance measures.</a:t>
            </a:r>
            <a:endParaRPr lang="en-US" dirty="0">
              <a:latin typeface="+mn-lt"/>
              <a:ea typeface="Tahoma" panose="020B0604030504040204" pitchFamily="34" charset="0"/>
              <a:cs typeface="Tahoma" panose="020B0604030504040204" pitchFamily="34" charset="0"/>
            </a:endParaRPr>
          </a:p>
          <a:p>
            <a:endParaRPr lang="en-US" dirty="0">
              <a:solidFill>
                <a:schemeClr val="tx2"/>
              </a:solidFill>
              <a:latin typeface="Tahoma" pitchFamily="34" charset="0"/>
            </a:endParaRPr>
          </a:p>
        </p:txBody>
      </p:sp>
    </p:spTree>
    <p:extLst>
      <p:ext uri="{BB962C8B-B14F-4D97-AF65-F5344CB8AC3E}">
        <p14:creationId xmlns:p14="http://schemas.microsoft.com/office/powerpoint/2010/main" val="733583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When we attempt to compare the financial position and results of operations of two different companies it is essential that we are aware of any differences in the accounting principles used. In this example, Alpha Company uses straight-line depreciation, and Zeta Company uses the double-declining-balance method of depreciation. Notice that the income of Alpha tends to be rather smooth because the same amount of depreciation is taken each year. The reported income of Zeta is lower than that reported by Alpha in both Year 1 and Year 2.</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58</a:t>
            </a:fld>
            <a:endParaRPr lang="en-US" dirty="0"/>
          </a:p>
        </p:txBody>
      </p:sp>
    </p:spTree>
    <p:extLst>
      <p:ext uri="{BB962C8B-B14F-4D97-AF65-F5344CB8AC3E}">
        <p14:creationId xmlns:p14="http://schemas.microsoft.com/office/powerpoint/2010/main" val="237001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The cost of buildings </a:t>
            </a:r>
            <a:r>
              <a:rPr lang="en-US" dirty="0" smtClean="0">
                <a:latin typeface="+mn-lt"/>
                <a:ea typeface="Tahoma" panose="020B0604030504040204" pitchFamily="34" charset="0"/>
                <a:cs typeface="Tahoma" panose="020B0604030504040204" pitchFamily="34" charset="0"/>
              </a:rPr>
              <a:t>includes </a:t>
            </a:r>
            <a:r>
              <a:rPr lang="en-US" dirty="0">
                <a:latin typeface="+mn-lt"/>
                <a:ea typeface="Tahoma" panose="020B0604030504040204" pitchFamily="34" charset="0"/>
                <a:cs typeface="Tahoma" panose="020B0604030504040204" pitchFamily="34" charset="0"/>
              </a:rPr>
              <a:t>not only the purchase price but also any sales taxes that must be paid, the costs incurred to secure the title, any realtor’s or attorney’s fees prior to purchase, and remodeling costs.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The cost of equipment includes its net purchase price plus any sales taxes that </a:t>
            </a:r>
            <a:r>
              <a:rPr lang="en-US" dirty="0" smtClean="0">
                <a:latin typeface="+mn-lt"/>
                <a:ea typeface="Tahoma" panose="020B0604030504040204" pitchFamily="34" charset="0"/>
                <a:cs typeface="Tahoma" panose="020B0604030504040204" pitchFamily="34" charset="0"/>
              </a:rPr>
              <a:t>apply,</a:t>
            </a:r>
            <a:r>
              <a:rPr lang="en-US" baseline="0" dirty="0" smtClean="0">
                <a:latin typeface="+mn-lt"/>
                <a:ea typeface="Tahoma" panose="020B0604030504040204" pitchFamily="34" charset="0"/>
                <a:cs typeface="Tahoma" panose="020B0604030504040204" pitchFamily="34" charset="0"/>
              </a:rPr>
              <a:t> as well as </a:t>
            </a:r>
            <a:r>
              <a:rPr lang="en-US" dirty="0" smtClean="0">
                <a:latin typeface="+mn-lt"/>
                <a:ea typeface="Tahoma" panose="020B0604030504040204" pitchFamily="34" charset="0"/>
                <a:cs typeface="Tahoma" panose="020B0604030504040204" pitchFamily="34" charset="0"/>
              </a:rPr>
              <a:t>delivery </a:t>
            </a:r>
            <a:r>
              <a:rPr lang="en-US" dirty="0">
                <a:latin typeface="+mn-lt"/>
                <a:ea typeface="Tahoma" panose="020B0604030504040204" pitchFamily="34" charset="0"/>
                <a:cs typeface="Tahoma" panose="020B0604030504040204" pitchFamily="34" charset="0"/>
              </a:rPr>
              <a:t>and installation </a:t>
            </a:r>
            <a:r>
              <a:rPr lang="en-US" dirty="0" smtClean="0">
                <a:latin typeface="+mn-lt"/>
                <a:ea typeface="Tahoma" panose="020B0604030504040204" pitchFamily="34" charset="0"/>
                <a:cs typeface="Tahoma" panose="020B0604030504040204" pitchFamily="34" charset="0"/>
              </a:rPr>
              <a:t>costs</a:t>
            </a:r>
            <a:r>
              <a:rPr lang="en-US" baseline="0" dirty="0" smtClean="0">
                <a:latin typeface="+mn-lt"/>
                <a:ea typeface="Tahoma" panose="020B0604030504040204" pitchFamily="34" charset="0"/>
                <a:cs typeface="Tahoma" panose="020B0604030504040204" pitchFamily="34" charset="0"/>
              </a:rPr>
              <a:t> and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cost to get the equipment ready for its intended </a:t>
            </a:r>
            <a:r>
              <a:rPr lang="en-US" dirty="0" smtClean="0">
                <a:latin typeface="+mn-lt"/>
                <a:ea typeface="Tahoma" panose="020B0604030504040204" pitchFamily="34" charset="0"/>
                <a:cs typeface="Tahoma" panose="020B0604030504040204" pitchFamily="34" charset="0"/>
              </a:rPr>
              <a:t>use.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a:t>
            </a:fld>
            <a:endParaRPr lang="en-US" dirty="0"/>
          </a:p>
        </p:txBody>
      </p:sp>
    </p:spTree>
    <p:extLst>
      <p:ext uri="{BB962C8B-B14F-4D97-AF65-F5344CB8AC3E}">
        <p14:creationId xmlns:p14="http://schemas.microsoft.com/office/powerpoint/2010/main" val="35921817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When we attempt to compare the financial position and results of operations of two different companies it is essential that we are aware of any differences in the accounting principles used. In this example, Alpha Company uses straight-line depreciation, and Zeta Company uses the double-declining-balance method of depreciation. Notice that the book value for Zeta decreases at a more rapid rate than that for Alpha, since Zeta is accelerating the depreciation with the double-declining-balance method.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59</a:t>
            </a:fld>
            <a:endParaRPr lang="en-US" dirty="0"/>
          </a:p>
        </p:txBody>
      </p:sp>
    </p:spTree>
    <p:extLst>
      <p:ext uri="{BB962C8B-B14F-4D97-AF65-F5344CB8AC3E}">
        <p14:creationId xmlns:p14="http://schemas.microsoft.com/office/powerpoint/2010/main" val="9048452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As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indicated in previous chapters, industry characteristics affect financial performance measures. For example, companies in manufacturing industries invest heavily in machinery, while insurance companies rely more on human capital. </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To illustrate how the type of industry affects financial reporting, examine Exhibit 8.8. This exhibit compares the ratio of sales to property, plant, and equipment for two companies in each of three different industries. These data are for 2016. </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The table indicates that companies operate in different economic environments. In other words, it takes significantly more equipment to operate a cable company or an airline than it takes to operate an employment agency. </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Effective financial analysis requires careful consideration of industry characteristics, accounting policies, and the reasonableness of assumptions such as useful life and salvage value.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60</a:t>
            </a:fld>
            <a:endParaRPr lang="en-US" dirty="0"/>
          </a:p>
        </p:txBody>
      </p:sp>
    </p:spTree>
    <p:extLst>
      <p:ext uri="{BB962C8B-B14F-4D97-AF65-F5344CB8AC3E}">
        <p14:creationId xmlns:p14="http://schemas.microsoft.com/office/powerpoint/2010/main" val="2412873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End of Chapter 8. We have covered a wide range of assets in the discussion. We discussed accounting for and depreciation of property, plant, and equipment, as well as natural resources and intangible assets. You need to be sure that you thoroughly understand how to depreciate an asset using each of the three methods we described in the discussion.</a:t>
            </a:r>
          </a:p>
          <a:p>
            <a:pPr eaLnBrk="1" hangingPunct="1"/>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61</a:t>
            </a:fld>
            <a:endParaRPr lang="en-US" dirty="0"/>
          </a:p>
        </p:txBody>
      </p:sp>
    </p:spTree>
    <p:extLst>
      <p:ext uri="{BB962C8B-B14F-4D97-AF65-F5344CB8AC3E}">
        <p14:creationId xmlns:p14="http://schemas.microsoft.com/office/powerpoint/2010/main" val="383354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Land includes many of the costs we have discussed for other productive assets. In addition, the costs incurred to remove, or raze, any old structures are included in the cost of the land. Grading and land preparation are considered part of the cost of the land.</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6</a:t>
            </a:fld>
            <a:endParaRPr lang="en-US" dirty="0"/>
          </a:p>
        </p:txBody>
      </p:sp>
    </p:spTree>
    <p:extLst>
      <p:ext uri="{BB962C8B-B14F-4D97-AF65-F5344CB8AC3E}">
        <p14:creationId xmlns:p14="http://schemas.microsoft.com/office/powerpoint/2010/main" val="126563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Let’s assume that Beatty purchases land and a building. We know the building is depreciated but land is not depreciated, so we must separate out the cost of this basket purchase. The company hires an independent appraiser to determine the market value of the land without the building and the building without all the adjoining land.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Based upon the appraisal, Beatty has determined that 75% of the cost should be assigned to the building and the remaining 25% should be assigned to the land. We are allocating cost on the basis of relative market value.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Given this information, we will assign $180,000 to the building and the remaining $60,000 </a:t>
            </a:r>
            <a:r>
              <a:rPr lang="en-US" dirty="0" smtClean="0">
                <a:latin typeface="+mn-lt"/>
                <a:ea typeface="Tahoma" panose="020B0604030504040204" pitchFamily="34" charset="0"/>
                <a:cs typeface="Tahoma" panose="020B0604030504040204" pitchFamily="34" charset="0"/>
              </a:rPr>
              <a:t>to </a:t>
            </a:r>
            <a:r>
              <a:rPr lang="en-US" dirty="0">
                <a:latin typeface="+mn-lt"/>
                <a:ea typeface="Tahoma" panose="020B0604030504040204" pitchFamily="34" charset="0"/>
                <a:cs typeface="Tahoma" panose="020B0604030504040204" pitchFamily="34" charset="0"/>
              </a:rPr>
              <a:t>the land.</a:t>
            </a:r>
          </a:p>
          <a:p>
            <a:pPr eaLnBrk="1" hangingPunct="1"/>
            <a:endParaRPr lang="en-US" dirty="0"/>
          </a:p>
        </p:txBody>
      </p:sp>
    </p:spTree>
    <p:extLst>
      <p:ext uri="{BB962C8B-B14F-4D97-AF65-F5344CB8AC3E}">
        <p14:creationId xmlns:p14="http://schemas.microsoft.com/office/powerpoint/2010/main" val="77146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life cycle of any operational asset begins with acquiring the funds necessary to purchase that asset. Next, we purchase the asset—being sure we include all appropriate costs in the cost of the asset. After acquisition, we use the asset and begin the process of depreciating it. Finally, for any number of reasons, we may elect to retire the asset. The cycle starts all over again.</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8</a:t>
            </a:fld>
            <a:endParaRPr lang="en-US" dirty="0"/>
          </a:p>
        </p:txBody>
      </p:sp>
    </p:spTree>
    <p:extLst>
      <p:ext uri="{BB962C8B-B14F-4D97-AF65-F5344CB8AC3E}">
        <p14:creationId xmlns:p14="http://schemas.microsoft.com/office/powerpoint/2010/main" val="222775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60853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marL="342900" indent="-342900">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marL="742950" indent="-285750">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marL="1143000" indent="-228600">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marL="16002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marL="20574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marL="342900" lvl="0" indent="-342900" algn="l" defTabSz="457200" rtl="0" eaLnBrk="1" latinLnBrk="0" hangingPunct="1">
              <a:spcBef>
                <a:spcPct val="20000"/>
              </a:spcBef>
              <a:spcAft>
                <a:spcPts val="800"/>
              </a:spcAft>
              <a:buFont typeface="Arial"/>
              <a:buChar char="•"/>
            </a:pPr>
            <a:r>
              <a:rPr lang="en-US" dirty="0"/>
              <a:t>Click to edit Master text styles</a:t>
            </a:r>
          </a:p>
          <a:p>
            <a:pPr marL="742950" lvl="1" indent="-285750" algn="l" defTabSz="457200" rtl="0" eaLnBrk="1" latinLnBrk="0" hangingPunct="1">
              <a:spcBef>
                <a:spcPct val="20000"/>
              </a:spcBef>
              <a:spcAft>
                <a:spcPts val="800"/>
              </a:spcAft>
              <a:buFont typeface="Arial"/>
              <a:buChar char="–"/>
            </a:pPr>
            <a:r>
              <a:rPr lang="en-US" dirty="0"/>
              <a:t>Second level</a:t>
            </a:r>
          </a:p>
          <a:p>
            <a:pPr marL="1143000" lvl="2" indent="-228600" algn="l" defTabSz="457200" rtl="0" eaLnBrk="1" latinLnBrk="0" hangingPunct="1">
              <a:spcBef>
                <a:spcPct val="20000"/>
              </a:spcBef>
              <a:spcAft>
                <a:spcPts val="800"/>
              </a:spcAft>
              <a:buFont typeface="Arial"/>
              <a:buChar char="•"/>
            </a:pPr>
            <a:r>
              <a:rPr lang="en-US" dirty="0"/>
              <a:t>Third level</a:t>
            </a:r>
          </a:p>
          <a:p>
            <a:pPr marL="1600200" lvl="3" indent="-228600" algn="l" defTabSz="457200" rtl="0" eaLnBrk="1" latinLnBrk="0" hangingPunct="1">
              <a:spcBef>
                <a:spcPct val="20000"/>
              </a:spcBef>
              <a:spcAft>
                <a:spcPts val="800"/>
              </a:spcAft>
              <a:buFont typeface="Arial"/>
              <a:buChar char="–"/>
            </a:pPr>
            <a:r>
              <a:rPr lang="en-US" dirty="0"/>
              <a:t>Fourth level</a:t>
            </a:r>
          </a:p>
          <a:p>
            <a:pPr marL="2057400" lvl="4" indent="-228600" algn="l" defTabSz="457200" rtl="0" eaLnBrk="1" latinLnBrk="0" hangingPunct="1">
              <a:spcBef>
                <a:spcPct val="20000"/>
              </a:spcBef>
              <a:spcAft>
                <a:spcPts val="800"/>
              </a:spcAft>
              <a:buFont typeface="Arial"/>
              <a:buChar char="»"/>
            </a:pPr>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684599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defTabSz="457200" rtl="0" eaLnBrk="1" latinLnBrk="0" hangingPunct="1">
              <a:spcBef>
                <a:spcPct val="0"/>
              </a:spcBef>
              <a:buNone/>
              <a:defRPr lang="en-US" sz="32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lang="en-US" sz="1800" b="0" kern="1200" dirty="0">
                <a:solidFill>
                  <a:schemeClr val="tx1"/>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600857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
        <p:nvSpPr>
          <p:cNvPr id="8"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56466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5579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85800" y="1798638"/>
            <a:ext cx="8229600" cy="4525962"/>
          </a:xfrm>
          <a:prstGeom prst="rect">
            <a:avLst/>
          </a:prstGeom>
        </p:spPr>
        <p:txBody>
          <a:bodyPr/>
          <a:lstStyle>
            <a:lvl1pPr>
              <a:defRPr lang="en-US" sz="2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a:defRPr lang="en-US" sz="20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a:defRPr lang="en-US" sz="18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4pPr>
            <a:lvl5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799181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5602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80686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36828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335032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859920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95454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755641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799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994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89579262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645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8305800" y="6477000"/>
            <a:ext cx="838200" cy="381000"/>
          </a:xfrm>
          <a:prstGeom prst="rect">
            <a:avLst/>
          </a:prstGeom>
        </p:spPr>
        <p:txBody>
          <a:bodyPr/>
          <a:lstStyle>
            <a:lvl1pPr>
              <a:defRPr/>
            </a:lvl1pPr>
          </a:lstStyle>
          <a:p>
            <a:pPr>
              <a:defRPr/>
            </a:pPr>
            <a:r>
              <a:rPr lang="en-US" dirty="0"/>
              <a:t>  </a:t>
            </a:r>
            <a:fld id="{86103F27-AA34-4069-B652-A178AD0674B3}" type="slidenum">
              <a:rPr lang="en-US"/>
              <a:pPr>
                <a:defRPr/>
              </a:pPr>
              <a:t>‹#›</a:t>
            </a:fld>
            <a:endParaRPr lang="en-US" dirty="0"/>
          </a:p>
        </p:txBody>
      </p:sp>
      <p:sp>
        <p:nvSpPr>
          <p:cNvPr id="4" name="Rectangle 6"/>
          <p:cNvSpPr>
            <a:spLocks noGrp="1" noChangeArrowheads="1"/>
          </p:cNvSpPr>
          <p:nvPr>
            <p:ph type="sldNum" sz="quarter" idx="11"/>
          </p:nvPr>
        </p:nvSpPr>
        <p:spPr>
          <a:xfrm>
            <a:off x="8305800" y="6477000"/>
            <a:ext cx="838200" cy="381000"/>
          </a:xfrm>
          <a:prstGeom prst="rect">
            <a:avLst/>
          </a:prstGeom>
        </p:spPr>
        <p:txBody>
          <a:bodyPr/>
          <a:lstStyle>
            <a:lvl1pPr>
              <a:defRPr/>
            </a:lvl1pPr>
          </a:lstStyle>
          <a:p>
            <a:pPr>
              <a:defRPr/>
            </a:pPr>
            <a:r>
              <a:rPr lang="en-US" dirty="0"/>
              <a:t>1-</a:t>
            </a:r>
            <a:fld id="{1837EFBA-6031-446B-9BE3-4ED7B501BA3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51529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4275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84575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586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Only Left">
    <p:spTree>
      <p:nvGrpSpPr>
        <p:cNvPr id="1" name=""/>
        <p:cNvGrpSpPr/>
        <p:nvPr/>
      </p:nvGrpSpPr>
      <p:grpSpPr>
        <a:xfrm>
          <a:off x="0" y="0"/>
          <a:ext cx="0" cy="0"/>
          <a:chOff x="0" y="0"/>
          <a:chExt cx="0" cy="0"/>
        </a:xfrm>
      </p:grpSpPr>
      <p:sp>
        <p:nvSpPr>
          <p:cNvPr id="8" name="Title background"/>
          <p:cNvSpPr/>
          <p:nvPr/>
        </p:nvSpPr>
        <p:spPr>
          <a:xfrm>
            <a:off x="0" y="2438400"/>
            <a:ext cx="4876800" cy="22098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 y="2590800"/>
            <a:ext cx="4724400" cy="18288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8-</a:t>
            </a:r>
            <a:fld id="{1837EFBA-6031-446B-9BE3-4ED7B501BA39}" type="slidenum">
              <a:rPr lang="en-US" smtClean="0"/>
              <a:pPr>
                <a:defRPr/>
              </a:pPr>
              <a:t>‹#›</a:t>
            </a:fld>
            <a:endParaRPr lang="en-US" dirty="0"/>
          </a:p>
        </p:txBody>
      </p:sp>
      <p:pic>
        <p:nvPicPr>
          <p:cNvPr id="3" name="Picture 2" descr="Edmonds10e19m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729702"/>
            <a:ext cx="3810000" cy="4985298"/>
          </a:xfrm>
          <a:prstGeom prst="rect">
            <a:avLst/>
          </a:prstGeom>
        </p:spPr>
      </p:pic>
    </p:spTree>
    <p:extLst>
      <p:ext uri="{BB962C8B-B14F-4D97-AF65-F5344CB8AC3E}">
        <p14:creationId xmlns:p14="http://schemas.microsoft.com/office/powerpoint/2010/main" val="194131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173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17919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0291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Text Placeholder 3"/>
          <p:cNvSpPr>
            <a:spLocks noGrp="1"/>
          </p:cNvSpPr>
          <p:nvPr>
            <p:ph type="body" sz="quarter" idx="12" hasCustomPrompt="1"/>
          </p:nvPr>
        </p:nvSpPr>
        <p:spPr>
          <a:xfrm>
            <a:off x="3810000" y="61722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8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p:cNvSpPr>
          <p:nvPr>
            <p:ph type="pic" idx="1"/>
          </p:nvPr>
        </p:nvSpPr>
        <p:spPr>
          <a:xfrm>
            <a:off x="1124744" y="3048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912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105400"/>
          </a:xfrm>
          <a:prstGeom prst="rect">
            <a:avLst/>
          </a:prstGeom>
        </p:spPr>
        <p:txBody>
          <a:bodyPr/>
          <a:lstStyle/>
          <a:p>
            <a:r>
              <a:rPr lang="en-US" dirty="0"/>
              <a:t>Click icon to add media</a:t>
            </a:r>
          </a:p>
        </p:txBody>
      </p:sp>
      <p:sp>
        <p:nvSpPr>
          <p:cNvPr id="9" name="TextBox 8"/>
          <p:cNvSpPr txBox="1"/>
          <p:nvPr userDrawn="1"/>
        </p:nvSpPr>
        <p:spPr>
          <a:xfrm>
            <a:off x="2933700" y="60960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baseline="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4732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386"/>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43200"/>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37178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02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8"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1187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07094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10"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874073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97504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9100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3"/>
          <p:cNvSpPr>
            <a:spLocks noGrp="1"/>
          </p:cNvSpPr>
          <p:nvPr>
            <p:ph type="body" sz="quarter" idx="12"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810240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16656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3498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633015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0043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1696951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17284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464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3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1692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8"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28800"/>
            <a:ext cx="4040188"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459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3199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1578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8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63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760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410200"/>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3944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00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686800" cy="1752600"/>
          </a:xfrm>
          <a:prstGeom prst="rect">
            <a:avLst/>
          </a:prstGeom>
        </p:spPr>
        <p:txBody>
          <a:bodyPr/>
          <a:lstStyle>
            <a:lvl1pPr marL="0" indent="0" algn="ctr">
              <a:buNone/>
              <a:defRPr lang="en-US" sz="3600" b="0" kern="1200" dirty="0">
                <a:solidFill>
                  <a:schemeClr val="tx1"/>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1524000"/>
            <a:ext cx="8686800" cy="594360"/>
          </a:xfrm>
          <a:prstGeom prst="rect">
            <a:avLst/>
          </a:prstGeom>
        </p:spPr>
        <p:txBody>
          <a:bodyPr/>
          <a:lstStyle>
            <a:lvl1pPr>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52653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87028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0068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38234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683555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32343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5794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09116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2362200"/>
            <a:ext cx="8686800" cy="1752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057590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4921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Tree>
    <p:extLst>
      <p:ext uri="{BB962C8B-B14F-4D97-AF65-F5344CB8AC3E}">
        <p14:creationId xmlns:p14="http://schemas.microsoft.com/office/powerpoint/2010/main" val="36562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lang="en-US" sz="2000" b="0" kern="1200" dirty="0">
                <a:solidFill>
                  <a:schemeClr val="accent3"/>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75232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75703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28"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4.gi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1169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mn-lt"/>
                <a:ea typeface="+mn-ea"/>
                <a:cs typeface="+mn-cs"/>
              </a:rPr>
              <a:t>Copyright ©2019 McGraw-Hill Education. All rights reserved. No reproduction or distribution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mn-lt"/>
              <a:ea typeface="+mn-ea"/>
              <a:cs typeface="+mn-cs"/>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52"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4.bin"/><Relationship Id="rId5" Type="http://schemas.openxmlformats.org/officeDocument/2006/relationships/oleObject" Target="../embeddings/Microsoft_Excel_97_-_2004_Worksheet4.xls"/><Relationship Id="rId6"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5.bin"/><Relationship Id="rId5" Type="http://schemas.openxmlformats.org/officeDocument/2006/relationships/oleObject" Target="../embeddings/Microsoft_Excel_97_-_2004_Worksheet5.xls"/><Relationship Id="rId6"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90800"/>
            <a:ext cx="4876800" cy="1828800"/>
          </a:xfrm>
        </p:spPr>
        <p:txBody>
          <a:bodyPr/>
          <a:lstStyle/>
          <a:p>
            <a:r>
              <a:rPr lang="en-US" sz="3200" b="1" dirty="0">
                <a:ea typeface="Tahoma" panose="020B0604030504040204" pitchFamily="34" charset="0"/>
                <a:cs typeface="Tahoma" panose="020B0604030504040204" pitchFamily="34" charset="0"/>
              </a:rPr>
              <a:t>Chapter 8</a:t>
            </a:r>
            <a:br>
              <a:rPr lang="en-US" sz="3200" b="1" dirty="0">
                <a:ea typeface="Tahoma" panose="020B0604030504040204" pitchFamily="34" charset="0"/>
                <a:cs typeface="Tahoma" panose="020B0604030504040204" pitchFamily="34" charset="0"/>
              </a:rPr>
            </a:br>
            <a:r>
              <a:rPr lang="en-US" sz="3200" b="1" dirty="0">
                <a:ea typeface="Tahoma" panose="020B0604030504040204" pitchFamily="34" charset="0"/>
                <a:cs typeface="Tahoma" panose="020B0604030504040204" pitchFamily="34" charset="0"/>
              </a:rPr>
              <a:t>Accounting for Long-Term Operational Assets</a:t>
            </a:r>
            <a:endParaRPr lang="en-US" sz="3200" dirty="0">
              <a:ea typeface="Tahoma" panose="020B0604030504040204" pitchFamily="34" charset="0"/>
              <a:cs typeface="Tahoma" panose="020B0604030504040204" pitchFamily="34" charset="0"/>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23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Depreciation Methods</a:t>
            </a:r>
          </a:p>
        </p:txBody>
      </p:sp>
      <p:sp>
        <p:nvSpPr>
          <p:cNvPr id="4" name="Content Placeholder 3"/>
          <p:cNvSpPr>
            <a:spLocks noGrp="1"/>
          </p:cNvSpPr>
          <p:nvPr>
            <p:ph idx="1"/>
          </p:nvPr>
        </p:nvSpPr>
        <p:spPr/>
        <p:txBody>
          <a:bodyPr/>
          <a:lstStyle/>
          <a:p>
            <a:pPr marL="457200" indent="-457200">
              <a:spcBef>
                <a:spcPct val="50000"/>
              </a:spcBef>
              <a:buClr>
                <a:schemeClr val="tx1"/>
              </a:buClr>
              <a:buFontTx/>
              <a:buAutoNum type="arabicPeriod"/>
              <a:defRPr/>
            </a:pPr>
            <a:r>
              <a:rPr lang="en-US" sz="2600" b="1" dirty="0">
                <a:solidFill>
                  <a:srgbClr val="C00000"/>
                </a:solidFill>
              </a:rPr>
              <a:t>Straight-line </a:t>
            </a:r>
            <a:r>
              <a:rPr lang="en-US" sz="2600" b="1" dirty="0" smtClean="0">
                <a:solidFill>
                  <a:srgbClr val="C00000"/>
                </a:solidFill>
              </a:rPr>
              <a:t>method</a:t>
            </a:r>
            <a:r>
              <a:rPr lang="en-US" sz="2600" dirty="0" smtClean="0">
                <a:solidFill>
                  <a:srgbClr val="000000"/>
                </a:solidFill>
              </a:rPr>
              <a:t>: </a:t>
            </a:r>
            <a:r>
              <a:rPr lang="en-US" sz="2600" dirty="0">
                <a:solidFill>
                  <a:srgbClr val="000000"/>
                </a:solidFill>
              </a:rPr>
              <a:t>T</a:t>
            </a:r>
            <a:r>
              <a:rPr lang="en-US" sz="2600" dirty="0" smtClean="0">
                <a:solidFill>
                  <a:srgbClr val="000000"/>
                </a:solidFill>
              </a:rPr>
              <a:t>he </a:t>
            </a:r>
            <a:r>
              <a:rPr lang="en-US" sz="2600" dirty="0">
                <a:solidFill>
                  <a:srgbClr val="000000"/>
                </a:solidFill>
              </a:rPr>
              <a:t>same amount is depreciated each accounting period.</a:t>
            </a:r>
          </a:p>
          <a:p>
            <a:pPr marL="457200" indent="-457200">
              <a:spcBef>
                <a:spcPct val="50000"/>
              </a:spcBef>
              <a:buClr>
                <a:schemeClr val="tx1"/>
              </a:buClr>
              <a:buFontTx/>
              <a:buAutoNum type="arabicPeriod"/>
              <a:defRPr/>
            </a:pPr>
            <a:r>
              <a:rPr lang="en-US" sz="2600" b="1" dirty="0">
                <a:solidFill>
                  <a:srgbClr val="C00000"/>
                </a:solidFill>
              </a:rPr>
              <a:t>Double-declining-</a:t>
            </a:r>
            <a:r>
              <a:rPr lang="en-US" sz="2600" b="1" dirty="0" smtClean="0">
                <a:solidFill>
                  <a:srgbClr val="C00000"/>
                </a:solidFill>
              </a:rPr>
              <a:t>balance</a:t>
            </a:r>
            <a:r>
              <a:rPr lang="en-US" sz="2600" dirty="0" smtClean="0">
                <a:solidFill>
                  <a:srgbClr val="000000"/>
                </a:solidFill>
              </a:rPr>
              <a:t>: </a:t>
            </a:r>
            <a:r>
              <a:rPr lang="en-US" sz="2600" dirty="0">
                <a:solidFill>
                  <a:srgbClr val="000000"/>
                </a:solidFill>
              </a:rPr>
              <a:t>P</a:t>
            </a:r>
            <a:r>
              <a:rPr lang="en-US" sz="2600" dirty="0" smtClean="0">
                <a:solidFill>
                  <a:srgbClr val="000000"/>
                </a:solidFill>
              </a:rPr>
              <a:t>roduces </a:t>
            </a:r>
            <a:r>
              <a:rPr lang="en-US" sz="2600" dirty="0">
                <a:solidFill>
                  <a:srgbClr val="000000"/>
                </a:solidFill>
              </a:rPr>
              <a:t>more depreciation expense in the early years of an asset’s life, with a declining amount of expense in later years.</a:t>
            </a:r>
          </a:p>
          <a:p>
            <a:pPr marL="457200" indent="-457200">
              <a:spcBef>
                <a:spcPct val="50000"/>
              </a:spcBef>
              <a:buClr>
                <a:schemeClr val="tx1"/>
              </a:buClr>
              <a:buFontTx/>
              <a:buAutoNum type="arabicPeriod"/>
              <a:defRPr/>
            </a:pPr>
            <a:r>
              <a:rPr lang="en-US" sz="2600" b="1" dirty="0">
                <a:solidFill>
                  <a:srgbClr val="C00000"/>
                </a:solidFill>
              </a:rPr>
              <a:t>Units-of-</a:t>
            </a:r>
            <a:r>
              <a:rPr lang="en-US" sz="2600" b="1" dirty="0" smtClean="0">
                <a:solidFill>
                  <a:srgbClr val="C00000"/>
                </a:solidFill>
              </a:rPr>
              <a:t>production</a:t>
            </a:r>
            <a:r>
              <a:rPr lang="en-US" sz="2600" dirty="0" smtClean="0">
                <a:solidFill>
                  <a:srgbClr val="000000"/>
                </a:solidFill>
              </a:rPr>
              <a:t>: Produces </a:t>
            </a:r>
            <a:r>
              <a:rPr lang="en-US" sz="2600" dirty="0">
                <a:solidFill>
                  <a:srgbClr val="000000"/>
                </a:solidFill>
              </a:rPr>
              <a:t>varying amounts of depreciation in different accounting periods depending upon the number of units produced.</a:t>
            </a: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00800"/>
            <a:ext cx="838200" cy="304800"/>
          </a:xfrm>
          <a:prstGeom prst="rect">
            <a:avLst/>
          </a:prstGeom>
        </p:spPr>
        <p:txBody>
          <a:bodyPr/>
          <a:lstStyle/>
          <a:p>
            <a:pPr>
              <a:defRPr/>
            </a:pPr>
            <a:r>
              <a:rPr lang="en-US" dirty="0">
                <a:solidFill>
                  <a:schemeClr val="bg1"/>
                </a:solidFill>
              </a:rPr>
              <a:t>  8-9</a:t>
            </a:r>
          </a:p>
        </p:txBody>
      </p:sp>
    </p:spTree>
    <p:extLst>
      <p:ext uri="{BB962C8B-B14F-4D97-AF65-F5344CB8AC3E}">
        <p14:creationId xmlns:p14="http://schemas.microsoft.com/office/powerpoint/2010/main" val="6799768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b="1" dirty="0">
                <a:ea typeface="Tahoma" panose="020B0604030504040204" pitchFamily="34" charset="0"/>
                <a:cs typeface="Tahoma" panose="020B0604030504040204" pitchFamily="34" charset="0"/>
              </a:rPr>
              <a:t>Exhibit 8.2: Depreciation Methods Used by U.S. Companies</a:t>
            </a:r>
          </a:p>
        </p:txBody>
      </p:sp>
      <p:sp>
        <p:nvSpPr>
          <p:cNvPr id="4" name="Content Placeholder 3"/>
          <p:cNvSpPr>
            <a:spLocks noGrp="1"/>
          </p:cNvSpPr>
          <p:nvPr>
            <p:ph idx="1"/>
          </p:nvPr>
        </p:nvSpPr>
        <p:spPr/>
        <p:txBody>
          <a:bodyPr/>
          <a:lstStyle/>
          <a:p>
            <a:pPr marL="0" indent="0">
              <a:lnSpc>
                <a:spcPct val="20000"/>
              </a:lnSpc>
              <a:spcBef>
                <a:spcPct val="50000"/>
              </a:spcBef>
              <a:buNone/>
              <a:defRPr/>
            </a:pPr>
            <a:endParaRPr lang="en-US" dirty="0" smtClean="0">
              <a:effectLst>
                <a:outerShdw blurRad="38100" dist="38100" dir="2700000" algn="tl">
                  <a:srgbClr val="FFFFFF"/>
                </a:outerShdw>
              </a:effectLst>
            </a:endParaRPr>
          </a:p>
          <a:p>
            <a:pPr marL="0" indent="0">
              <a:spcBef>
                <a:spcPct val="50000"/>
              </a:spcBef>
              <a:buNone/>
              <a:defRPr/>
            </a:pPr>
            <a:r>
              <a:rPr lang="en-US" dirty="0" smtClean="0">
                <a:effectLst>
                  <a:outerShdw blurRad="38100" dist="38100" dir="2700000" algn="tl">
                    <a:srgbClr val="FFFFFF"/>
                  </a:outerShdw>
                </a:effectLst>
              </a:rPr>
              <a:t>This </a:t>
            </a:r>
            <a:r>
              <a:rPr lang="en-US" dirty="0">
                <a:effectLst>
                  <a:outerShdw blurRad="38100" dist="38100" dir="2700000" algn="tl">
                    <a:srgbClr val="FFFFFF"/>
                  </a:outerShdw>
                </a:effectLst>
              </a:rPr>
              <a:t>pie chart is based on data drawn from the recent annual reports published by the 30 companies that comprise the Dow Jones Industrial Average. </a:t>
            </a:r>
            <a:r>
              <a:rPr lang="en-US" dirty="0" smtClean="0">
                <a:effectLst>
                  <a:outerShdw blurRad="38100" dist="38100" dir="2700000" algn="tl">
                    <a:srgbClr val="FFFFFF"/>
                  </a:outerShdw>
                </a:effectLst>
              </a:rPr>
              <a:t>The </a:t>
            </a:r>
            <a:r>
              <a:rPr lang="en-US" dirty="0">
                <a:effectLst>
                  <a:outerShdw blurRad="38100" dist="38100" dir="2700000" algn="tl">
                    <a:srgbClr val="FFFFFF"/>
                  </a:outerShdw>
                </a:effectLst>
              </a:rPr>
              <a:t>percentages add to more than 100% because one company used two depreciation methods and therefore was included in two categories</a:t>
            </a:r>
            <a:r>
              <a:rPr lang="en-US" dirty="0" smtClean="0">
                <a:effectLst>
                  <a:outerShdw blurRad="38100" dist="38100" dir="2700000" algn="tl">
                    <a:srgbClr val="FFFFFF"/>
                  </a:outerShdw>
                </a:effectLst>
              </a:rPr>
              <a:t>.</a:t>
            </a:r>
          </a:p>
          <a:p>
            <a:pPr marL="0" indent="0">
              <a:spcBef>
                <a:spcPct val="50000"/>
              </a:spcBef>
              <a:buNone/>
              <a:defRPr/>
            </a:pPr>
            <a:r>
              <a:rPr lang="en-US" dirty="0" smtClean="0">
                <a:effectLst>
                  <a:outerShdw blurRad="38100" dist="38100" dir="2700000" algn="tl">
                    <a:srgbClr val="FFFFFF"/>
                  </a:outerShdw>
                </a:effectLst>
              </a:rPr>
              <a:t>The </a:t>
            </a:r>
            <a:r>
              <a:rPr lang="en-US" dirty="0">
                <a:effectLst>
                  <a:outerShdw blurRad="38100" dist="38100" dir="2700000" algn="tl">
                    <a:srgbClr val="FFFFFF"/>
                  </a:outerShdw>
                </a:effectLst>
              </a:rPr>
              <a:t>graph percentages show that:</a:t>
            </a:r>
          </a:p>
          <a:p>
            <a:pPr>
              <a:lnSpc>
                <a:spcPct val="80000"/>
              </a:lnSpc>
              <a:spcBef>
                <a:spcPct val="50000"/>
              </a:spcBef>
              <a:buFont typeface="Arial" panose="020B0604020202020204" pitchFamily="34" charset="0"/>
              <a:buChar char="•"/>
              <a:defRPr/>
            </a:pPr>
            <a:r>
              <a:rPr lang="en-US" dirty="0">
                <a:effectLst>
                  <a:outerShdw blurRad="38100" dist="38100" dir="2700000" algn="tl">
                    <a:srgbClr val="FFFFFF"/>
                  </a:outerShdw>
                </a:effectLst>
              </a:rPr>
              <a:t>87% of companies </a:t>
            </a:r>
            <a:r>
              <a:rPr lang="en-US" dirty="0" smtClean="0">
                <a:effectLst>
                  <a:outerShdw blurRad="38100" dist="38100" dir="2700000" algn="tl">
                    <a:srgbClr val="FFFFFF"/>
                  </a:outerShdw>
                </a:effectLst>
              </a:rPr>
              <a:t>used the </a:t>
            </a:r>
            <a:r>
              <a:rPr lang="en-US" dirty="0">
                <a:effectLst>
                  <a:outerShdw blurRad="38100" dist="38100" dir="2700000" algn="tl">
                    <a:srgbClr val="FFFFFF"/>
                  </a:outerShdw>
                </a:effectLst>
              </a:rPr>
              <a:t>straight-</a:t>
            </a:r>
            <a:r>
              <a:rPr lang="en-US" dirty="0" smtClean="0">
                <a:effectLst>
                  <a:outerShdw blurRad="38100" dist="38100" dir="2700000" algn="tl">
                    <a:srgbClr val="FFFFFF"/>
                  </a:outerShdw>
                </a:effectLst>
              </a:rPr>
              <a:t>line method</a:t>
            </a:r>
            <a:endParaRPr lang="en-US" dirty="0">
              <a:effectLst>
                <a:outerShdw blurRad="38100" dist="38100" dir="2700000" algn="tl">
                  <a:srgbClr val="FFFFFF"/>
                </a:outerShdw>
              </a:effectLst>
            </a:endParaRPr>
          </a:p>
          <a:p>
            <a:pPr>
              <a:lnSpc>
                <a:spcPct val="80000"/>
              </a:lnSpc>
              <a:spcBef>
                <a:spcPct val="50000"/>
              </a:spcBef>
              <a:buFont typeface="Arial" panose="020B0604020202020204" pitchFamily="34" charset="0"/>
              <a:buChar char="•"/>
              <a:defRPr/>
            </a:pPr>
            <a:r>
              <a:rPr lang="en-US" dirty="0">
                <a:effectLst>
                  <a:outerShdw blurRad="38100" dist="38100" dir="2700000" algn="tl">
                    <a:srgbClr val="FFFFFF"/>
                  </a:outerShdw>
                </a:effectLst>
              </a:rPr>
              <a:t>10% of companies used an accelerated </a:t>
            </a:r>
            <a:r>
              <a:rPr lang="en-US" dirty="0" smtClean="0">
                <a:effectLst>
                  <a:outerShdw blurRad="38100" dist="38100" dir="2700000" algn="tl">
                    <a:srgbClr val="FFFFFF"/>
                  </a:outerShdw>
                </a:effectLst>
              </a:rPr>
              <a:t>method</a:t>
            </a:r>
            <a:endParaRPr lang="en-US" dirty="0">
              <a:effectLst>
                <a:outerShdw blurRad="38100" dist="38100" dir="2700000" algn="tl">
                  <a:srgbClr val="FFFFFF"/>
                </a:outerShdw>
              </a:effectLst>
            </a:endParaRPr>
          </a:p>
          <a:p>
            <a:pPr>
              <a:lnSpc>
                <a:spcPct val="80000"/>
              </a:lnSpc>
              <a:spcBef>
                <a:spcPct val="50000"/>
              </a:spcBef>
              <a:buFont typeface="Arial" panose="020B0604020202020204" pitchFamily="34" charset="0"/>
              <a:buChar char="•"/>
              <a:defRPr/>
            </a:pPr>
            <a:r>
              <a:rPr lang="en-US" dirty="0" smtClean="0">
                <a:effectLst>
                  <a:outerShdw blurRad="38100" dist="38100" dir="2700000" algn="tl">
                    <a:srgbClr val="FFFFFF"/>
                  </a:outerShdw>
                </a:effectLst>
              </a:rPr>
              <a:t>7</a:t>
            </a:r>
            <a:r>
              <a:rPr lang="en-US" dirty="0">
                <a:effectLst>
                  <a:outerShdw blurRad="38100" dist="38100" dir="2700000" algn="tl">
                    <a:srgbClr val="FFFFFF"/>
                  </a:outerShdw>
                </a:effectLst>
              </a:rPr>
              <a:t>% of companies used </a:t>
            </a:r>
            <a:r>
              <a:rPr lang="en-US" dirty="0" smtClean="0">
                <a:effectLst>
                  <a:outerShdw blurRad="38100" dist="38100" dir="2700000" algn="tl">
                    <a:srgbClr val="FFFFFF"/>
                  </a:outerShdw>
                </a:effectLst>
              </a:rPr>
              <a:t>the units</a:t>
            </a:r>
            <a:r>
              <a:rPr lang="en-US" dirty="0">
                <a:effectLst>
                  <a:outerShdw blurRad="38100" dist="38100" dir="2700000" algn="tl">
                    <a:srgbClr val="FFFFFF"/>
                  </a:outerShdw>
                </a:effectLst>
              </a:rPr>
              <a:t>-of-production </a:t>
            </a:r>
            <a:r>
              <a:rPr lang="en-US" dirty="0" smtClean="0">
                <a:effectLst>
                  <a:outerShdw blurRad="38100" dist="38100" dir="2700000" algn="tl">
                    <a:srgbClr val="FFFFFF"/>
                  </a:outerShdw>
                </a:effectLst>
              </a:rPr>
              <a:t>method  </a:t>
            </a:r>
            <a:endParaRPr lang="en-US" dirty="0">
              <a:effectLst>
                <a:outerShdw blurRad="38100" dist="38100" dir="2700000" algn="tl">
                  <a:srgbClr val="FFFFFF"/>
                </a:outerShdw>
              </a:effectLst>
            </a:endParaRP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00800"/>
            <a:ext cx="838200" cy="381000"/>
          </a:xfrm>
          <a:prstGeom prst="rect">
            <a:avLst/>
          </a:prstGeom>
        </p:spPr>
        <p:txBody>
          <a:bodyPr/>
          <a:lstStyle/>
          <a:p>
            <a:pPr>
              <a:defRPr/>
            </a:pPr>
            <a:r>
              <a:rPr lang="en-US" dirty="0"/>
              <a:t>  </a:t>
            </a:r>
            <a:r>
              <a:rPr lang="en-US" dirty="0">
                <a:solidFill>
                  <a:schemeClr val="bg1"/>
                </a:solidFill>
              </a:rPr>
              <a:t>8-10</a:t>
            </a:r>
          </a:p>
        </p:txBody>
      </p:sp>
    </p:spTree>
    <p:extLst>
      <p:ext uri="{BB962C8B-B14F-4D97-AF65-F5344CB8AC3E}">
        <p14:creationId xmlns:p14="http://schemas.microsoft.com/office/powerpoint/2010/main" val="33854803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8-2: Calculate straight-line depreciation and show how it affects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11</a:t>
            </a:fld>
            <a:endParaRPr lang="en-US" dirty="0">
              <a:solidFill>
                <a:schemeClr val="bg1"/>
              </a:solidFill>
              <a:cs typeface="Arial" charset="0"/>
            </a:endParaRPr>
          </a:p>
        </p:txBody>
      </p:sp>
    </p:spTree>
    <p:extLst>
      <p:ext uri="{BB962C8B-B14F-4D97-AF65-F5344CB8AC3E}">
        <p14:creationId xmlns:p14="http://schemas.microsoft.com/office/powerpoint/2010/main" val="3892499229"/>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A095D5-94BF-4D4D-9D49-56337F3F4CEC}"/>
              </a:ext>
            </a:extLst>
          </p:cNvPr>
          <p:cNvSpPr>
            <a:spLocks noGrp="1"/>
          </p:cNvSpPr>
          <p:nvPr>
            <p:ph type="title"/>
          </p:nvPr>
        </p:nvSpPr>
        <p:spPr/>
        <p:txBody>
          <a:bodyPr/>
          <a:lstStyle/>
          <a:p>
            <a:r>
              <a:rPr lang="en-US" sz="4000" b="1" dirty="0">
                <a:solidFill>
                  <a:schemeClr val="bg2"/>
                </a:solidFill>
                <a:ea typeface="Tahoma" panose="020B0604030504040204" pitchFamily="34" charset="0"/>
                <a:cs typeface="Tahoma" panose="020B0604030504040204" pitchFamily="34" charset="0"/>
              </a:rPr>
              <a:t>Asset to be Depreciated</a:t>
            </a:r>
          </a:p>
        </p:txBody>
      </p:sp>
      <p:sp>
        <p:nvSpPr>
          <p:cNvPr id="4" name="Content Placeholder 3"/>
          <p:cNvSpPr>
            <a:spLocks noGrp="1"/>
          </p:cNvSpPr>
          <p:nvPr>
            <p:ph idx="1"/>
          </p:nvPr>
        </p:nvSpPr>
        <p:spPr/>
        <p:txBody>
          <a:bodyPr/>
          <a:lstStyle/>
          <a:p>
            <a:pPr marL="0" indent="0">
              <a:buNone/>
            </a:pPr>
            <a:r>
              <a:rPr lang="en-US" dirty="0"/>
              <a:t>The van has a salvage value of </a:t>
            </a:r>
            <a:r>
              <a:rPr lang="en-US" b="1" dirty="0">
                <a:solidFill>
                  <a:schemeClr val="bg2"/>
                </a:solidFill>
              </a:rPr>
              <a:t>$</a:t>
            </a:r>
            <a:r>
              <a:rPr lang="en-US" b="1" dirty="0" smtClean="0">
                <a:solidFill>
                  <a:schemeClr val="bg2"/>
                </a:solidFill>
              </a:rPr>
              <a:t>4,000</a:t>
            </a:r>
            <a:r>
              <a:rPr lang="en-US" dirty="0" smtClean="0"/>
              <a:t> </a:t>
            </a:r>
            <a:r>
              <a:rPr lang="en-US" dirty="0"/>
              <a:t>and an estimated useful life of </a:t>
            </a:r>
            <a:r>
              <a:rPr lang="en-US" b="1" dirty="0">
                <a:solidFill>
                  <a:srgbClr val="C30C20"/>
                </a:solidFill>
              </a:rPr>
              <a:t>four years</a:t>
            </a:r>
            <a:r>
              <a:rPr lang="en-US" dirty="0" smtClean="0"/>
              <a:t>.</a:t>
            </a:r>
            <a:endParaRPr lang="en-US" dirty="0"/>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1BAD0AA1-FE55-4F73-9311-275C82FFFDB4}"/>
              </a:ext>
            </a:extLst>
          </p:cNvPr>
          <p:cNvSpPr>
            <a:spLocks noGrp="1"/>
          </p:cNvSpPr>
          <p:nvPr>
            <p:ph type="sldNum" sz="quarter" idx="4294967295"/>
          </p:nvPr>
        </p:nvSpPr>
        <p:spPr>
          <a:xfrm>
            <a:off x="8001000" y="6450013"/>
            <a:ext cx="1143000" cy="381000"/>
          </a:xfrm>
          <a:prstGeom prst="rect">
            <a:avLst/>
          </a:prstGeom>
        </p:spPr>
        <p:txBody>
          <a:bodyPr/>
          <a:lstStyle/>
          <a:p>
            <a:pPr>
              <a:defRPr/>
            </a:pPr>
            <a:r>
              <a:rPr lang="en-US" dirty="0"/>
              <a:t>  </a:t>
            </a:r>
            <a:r>
              <a:rPr lang="en-US" dirty="0" smtClean="0">
                <a:solidFill>
                  <a:schemeClr val="bg1"/>
                </a:solidFill>
              </a:rPr>
              <a:t>8</a:t>
            </a:r>
            <a:r>
              <a:rPr lang="en-US" dirty="0">
                <a:solidFill>
                  <a:schemeClr val="bg1"/>
                </a:solidFill>
              </a:rPr>
              <a:t>-</a:t>
            </a:r>
            <a:fld id="{86103F27-AA34-4069-B652-A178AD0674B3}" type="slidenum">
              <a:rPr lang="en-US" smtClean="0">
                <a:solidFill>
                  <a:schemeClr val="bg1"/>
                </a:solidFill>
              </a:rPr>
              <a:pPr>
                <a:defRPr/>
              </a:pPr>
              <a:t>12</a:t>
            </a:fld>
            <a:endParaRPr lang="en-US" dirty="0">
              <a:solidFill>
                <a:schemeClr val="bg1"/>
              </a:solidFill>
            </a:endParaRPr>
          </a:p>
        </p:txBody>
      </p:sp>
      <p:graphicFrame>
        <p:nvGraphicFramePr>
          <p:cNvPr id="5" name="Table 4">
            <a:extLst>
              <a:ext uri="{FF2B5EF4-FFF2-40B4-BE49-F238E27FC236}">
                <a16:creationId xmlns:a16="http://schemas.microsoft.com/office/drawing/2014/main" xmlns="" id="{0D69212D-4606-413D-B6E7-C2D7864C7EC1}"/>
              </a:ext>
            </a:extLst>
          </p:cNvPr>
          <p:cNvGraphicFramePr>
            <a:graphicFrameLocks noGrp="1"/>
          </p:cNvGraphicFramePr>
          <p:nvPr>
            <p:extLst>
              <p:ext uri="{D42A27DB-BD31-4B8C-83A1-F6EECF244321}">
                <p14:modId xmlns:p14="http://schemas.microsoft.com/office/powerpoint/2010/main" val="722929208"/>
              </p:ext>
            </p:extLst>
          </p:nvPr>
        </p:nvGraphicFramePr>
        <p:xfrm>
          <a:off x="1600200" y="2362200"/>
          <a:ext cx="6096000" cy="22860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 val="4003039346"/>
                    </a:ext>
                  </a:extLst>
                </a:gridCol>
                <a:gridCol w="2514600">
                  <a:extLst>
                    <a:ext uri="{9D8B030D-6E8A-4147-A177-3AD203B41FA5}">
                      <a16:colId xmlns:a16="http://schemas.microsoft.com/office/drawing/2014/main" xmlns="" val="3199321865"/>
                    </a:ext>
                  </a:extLst>
                </a:gridCol>
              </a:tblGrid>
              <a:tr h="0">
                <a:tc>
                  <a:txBody>
                    <a:bodyPr/>
                    <a:lstStyle/>
                    <a:p>
                      <a:r>
                        <a:rPr lang="en-US" sz="2400" b="0" dirty="0">
                          <a:solidFill>
                            <a:schemeClr val="tx1"/>
                          </a:solidFill>
                          <a:latin typeface="+mn-lt"/>
                          <a:ea typeface="Tahoma" panose="020B0604030504040204" pitchFamily="34" charset="0"/>
                          <a:cs typeface="Tahoma" panose="020B0604030504040204" pitchFamily="34" charset="0"/>
                        </a:rPr>
                        <a:t>List Price of Van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b="0" dirty="0">
                          <a:solidFill>
                            <a:schemeClr val="tx1"/>
                          </a:solidFill>
                          <a:latin typeface="+mn-lt"/>
                          <a:ea typeface="Tahoma" panose="020B0604030504040204" pitchFamily="34" charset="0"/>
                          <a:cs typeface="Tahoma" panose="020B0604030504040204" pitchFamily="34" charset="0"/>
                        </a:rPr>
                        <a:t>$23,500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883686959"/>
                  </a:ext>
                </a:extLst>
              </a:tr>
              <a:tr h="370840">
                <a:tc>
                  <a:txBody>
                    <a:bodyPr/>
                    <a:lstStyle/>
                    <a:p>
                      <a:r>
                        <a:rPr lang="en-US" sz="2400" dirty="0">
                          <a:solidFill>
                            <a:schemeClr val="tx1"/>
                          </a:solidFill>
                          <a:latin typeface="+mn-lt"/>
                          <a:ea typeface="Tahoma" panose="020B0604030504040204" pitchFamily="34" charset="0"/>
                          <a:cs typeface="Tahoma" panose="020B0604030504040204" pitchFamily="34" charset="0"/>
                        </a:rPr>
                        <a:t>Cash Discount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dirty="0">
                          <a:solidFill>
                            <a:schemeClr val="tx1"/>
                          </a:solidFill>
                          <a:latin typeface="+mn-lt"/>
                          <a:ea typeface="Tahoma" panose="020B0604030504040204" pitchFamily="34" charset="0"/>
                          <a:cs typeface="Tahoma" panose="020B0604030504040204" pitchFamily="34" charset="0"/>
                        </a:rPr>
                        <a:t>(2,350)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021327859"/>
                  </a:ext>
                </a:extLst>
              </a:tr>
              <a:tr h="370840">
                <a:tc>
                  <a:txBody>
                    <a:bodyPr/>
                    <a:lstStyle/>
                    <a:p>
                      <a:r>
                        <a:rPr lang="en-US" sz="2400" dirty="0">
                          <a:solidFill>
                            <a:schemeClr val="tx1"/>
                          </a:solidFill>
                          <a:latin typeface="+mn-lt"/>
                          <a:ea typeface="Tahoma" panose="020B0604030504040204" pitchFamily="34" charset="0"/>
                          <a:cs typeface="Tahoma" panose="020B0604030504040204" pitchFamily="34" charset="0"/>
                        </a:rPr>
                        <a:t>Transportation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dirty="0">
                          <a:solidFill>
                            <a:schemeClr val="tx1"/>
                          </a:solidFill>
                          <a:latin typeface="+mn-lt"/>
                          <a:ea typeface="Tahoma" panose="020B0604030504040204" pitchFamily="34" charset="0"/>
                          <a:cs typeface="Tahoma" panose="020B0604030504040204" pitchFamily="34"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298075315"/>
                  </a:ext>
                </a:extLst>
              </a:tr>
              <a:tr h="370840">
                <a:tc>
                  <a:txBody>
                    <a:bodyPr/>
                    <a:lstStyle/>
                    <a:p>
                      <a:r>
                        <a:rPr lang="en-US" sz="2400" dirty="0">
                          <a:solidFill>
                            <a:schemeClr val="tx1"/>
                          </a:solidFill>
                          <a:latin typeface="+mn-lt"/>
                          <a:ea typeface="Tahoma" panose="020B0604030504040204" pitchFamily="34" charset="0"/>
                          <a:cs typeface="Tahoma" panose="020B0604030504040204" pitchFamily="34" charset="0"/>
                        </a:rPr>
                        <a:t>Cost of Customization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u="sng" dirty="0">
                          <a:solidFill>
                            <a:schemeClr val="tx1"/>
                          </a:solidFill>
                          <a:latin typeface="+mn-lt"/>
                          <a:ea typeface="Tahoma" panose="020B0604030504040204" pitchFamily="34" charset="0"/>
                          <a:cs typeface="Tahoma" panose="020B0604030504040204" pitchFamily="34" charset="0"/>
                        </a:rPr>
                        <a:t>2,600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680959723"/>
                  </a:ext>
                </a:extLst>
              </a:tr>
              <a:tr h="370840">
                <a:tc>
                  <a:txBody>
                    <a:bodyPr/>
                    <a:lstStyle/>
                    <a:p>
                      <a:r>
                        <a:rPr lang="en-US" sz="2400" b="1" dirty="0">
                          <a:solidFill>
                            <a:schemeClr val="tx1"/>
                          </a:solidFill>
                          <a:latin typeface="+mn-lt"/>
                          <a:ea typeface="Tahoma" panose="020B0604030504040204" pitchFamily="34" charset="0"/>
                          <a:cs typeface="Tahoma" panose="020B0604030504040204" pitchFamily="34" charset="0"/>
                        </a:rPr>
                        <a:t>     Cost of 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b="1" u="dbl" baseline="0" dirty="0">
                          <a:solidFill>
                            <a:schemeClr val="tx1"/>
                          </a:solidFill>
                          <a:latin typeface="+mn-lt"/>
                          <a:ea typeface="Tahoma" panose="020B0604030504040204" pitchFamily="34" charset="0"/>
                          <a:cs typeface="Tahoma" panose="020B0604030504040204" pitchFamily="34" charset="0"/>
                        </a:rPr>
                        <a:t>$24,000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41931273"/>
                  </a:ext>
                </a:extLst>
              </a:tr>
            </a:tbl>
          </a:graphicData>
        </a:graphic>
      </p:graphicFrame>
    </p:spTree>
    <p:extLst>
      <p:ext uri="{BB962C8B-B14F-4D97-AF65-F5344CB8AC3E}">
        <p14:creationId xmlns:p14="http://schemas.microsoft.com/office/powerpoint/2010/main" val="200921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Straight-Line Depreciation: </a:t>
            </a:r>
            <a:r>
              <a:rPr lang="en-US" sz="4000" b="1" dirty="0" smtClean="0">
                <a:solidFill>
                  <a:srgbClr val="C30C20"/>
                </a:solidFill>
                <a:ea typeface="Tahoma" panose="020B0604030504040204" pitchFamily="34" charset="0"/>
                <a:cs typeface="Tahoma" panose="020B0604030504040204" pitchFamily="34" charset="0"/>
              </a:rPr>
              <a:t>              Life </a:t>
            </a:r>
            <a:r>
              <a:rPr lang="en-US" sz="4000" b="1" dirty="0">
                <a:solidFill>
                  <a:srgbClr val="C30C20"/>
                </a:solidFill>
                <a:ea typeface="Tahoma" panose="020B0604030504040204" pitchFamily="34" charset="0"/>
                <a:cs typeface="Tahoma" panose="020B0604030504040204" pitchFamily="34" charset="0"/>
              </a:rPr>
              <a:t>Cycle Phase 1</a:t>
            </a:r>
          </a:p>
        </p:txBody>
      </p:sp>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Purchase </a:t>
            </a:r>
            <a:r>
              <a:rPr lang="en-US" dirty="0"/>
              <a:t>the van on January 1, Year 1, for a net cost of $24,000.</a:t>
            </a:r>
            <a:endParaRPr lang="en-US" dirty="0">
              <a:effectLst>
                <a:outerShdw blurRad="38100" dist="38100" dir="2700000" algn="tl">
                  <a:srgbClr val="FFFFFF"/>
                </a:outerShdw>
              </a:effectLst>
            </a:endParaRP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13</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202718286"/>
              </p:ext>
            </p:extLst>
          </p:nvPr>
        </p:nvGraphicFramePr>
        <p:xfrm>
          <a:off x="228600" y="38862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a16="http://schemas.microsoft.com/office/drawing/2014/main" xmlns="" val="4038268786"/>
                    </a:ext>
                  </a:extLst>
                </a:gridCol>
                <a:gridCol w="163848">
                  <a:extLst>
                    <a:ext uri="{9D8B030D-6E8A-4147-A177-3AD203B41FA5}">
                      <a16:colId xmlns:a16="http://schemas.microsoft.com/office/drawing/2014/main" xmlns="" val="3906683118"/>
                    </a:ext>
                  </a:extLst>
                </a:gridCol>
                <a:gridCol w="546576">
                  <a:extLst>
                    <a:ext uri="{9D8B030D-6E8A-4147-A177-3AD203B41FA5}">
                      <a16:colId xmlns:a16="http://schemas.microsoft.com/office/drawing/2014/main" xmlns="" val="2246321599"/>
                    </a:ext>
                  </a:extLst>
                </a:gridCol>
                <a:gridCol w="162560">
                  <a:extLst>
                    <a:ext uri="{9D8B030D-6E8A-4147-A177-3AD203B41FA5}">
                      <a16:colId xmlns:a16="http://schemas.microsoft.com/office/drawing/2014/main" xmlns="" val="1959332394"/>
                    </a:ext>
                  </a:extLst>
                </a:gridCol>
                <a:gridCol w="658463">
                  <a:extLst>
                    <a:ext uri="{9D8B030D-6E8A-4147-A177-3AD203B41FA5}">
                      <a16:colId xmlns:a16="http://schemas.microsoft.com/office/drawing/2014/main" xmlns="" val="3869363813"/>
                    </a:ext>
                  </a:extLst>
                </a:gridCol>
                <a:gridCol w="162560">
                  <a:extLst>
                    <a:ext uri="{9D8B030D-6E8A-4147-A177-3AD203B41FA5}">
                      <a16:colId xmlns:a16="http://schemas.microsoft.com/office/drawing/2014/main" xmlns="" val="695920123"/>
                    </a:ext>
                  </a:extLst>
                </a:gridCol>
                <a:gridCol w="575289">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51840">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871046">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32725">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06988">
                  <a:extLst>
                    <a:ext uri="{9D8B030D-6E8A-4147-A177-3AD203B41FA5}">
                      <a16:colId xmlns:a16="http://schemas.microsoft.com/office/drawing/2014/main" xmlns="" val="2880056140"/>
                    </a:ext>
                  </a:extLst>
                </a:gridCol>
                <a:gridCol w="162560">
                  <a:extLst>
                    <a:ext uri="{9D8B030D-6E8A-4147-A177-3AD203B41FA5}">
                      <a16:colId xmlns:a16="http://schemas.microsoft.com/office/drawing/2014/main" xmlns="" val="101508216"/>
                    </a:ext>
                  </a:extLst>
                </a:gridCol>
                <a:gridCol w="732725">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706765">
                  <a:extLst>
                    <a:ext uri="{9D8B030D-6E8A-4147-A177-3AD203B41FA5}">
                      <a16:colId xmlns:a16="http://schemas.microsoft.com/office/drawing/2014/main" xmlns="" val="4138122333"/>
                    </a:ext>
                  </a:extLst>
                </a:gridCol>
                <a:gridCol w="323013">
                  <a:extLst>
                    <a:ext uri="{9D8B030D-6E8A-4147-A177-3AD203B41FA5}">
                      <a16:colId xmlns:a16="http://schemas.microsoft.com/office/drawing/2014/main" xmlns=""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defTabSz="45720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25,000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25,000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25,000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FA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4290487301"/>
              </p:ext>
            </p:extLst>
          </p:nvPr>
        </p:nvGraphicFramePr>
        <p:xfrm>
          <a:off x="1066800" y="2514600"/>
          <a:ext cx="6934200" cy="10668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Phase 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25,000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Common Stock</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25,000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361290381"/>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Straight-Line Depreciation</a:t>
            </a:r>
            <a:r>
              <a:rPr lang="en-US" sz="4000" b="1" dirty="0" smtClean="0">
                <a:ea typeface="Tahoma" panose="020B0604030504040204" pitchFamily="34" charset="0"/>
                <a:cs typeface="Tahoma" panose="020B0604030504040204" pitchFamily="34" charset="0"/>
              </a:rPr>
              <a:t>:                  </a:t>
            </a:r>
            <a:r>
              <a:rPr lang="en-US" sz="4000" b="1" dirty="0">
                <a:ea typeface="Tahoma" panose="020B0604030504040204" pitchFamily="34" charset="0"/>
                <a:cs typeface="Tahoma" panose="020B0604030504040204" pitchFamily="34" charset="0"/>
              </a:rPr>
              <a:t>Life Cycle Phase 2</a:t>
            </a:r>
          </a:p>
        </p:txBody>
      </p:sp>
      <p:sp>
        <p:nvSpPr>
          <p:cNvPr id="2" name="Content Placeholder 1"/>
          <p:cNvSpPr>
            <a:spLocks noGrp="1"/>
          </p:cNvSpPr>
          <p:nvPr>
            <p:ph idx="1"/>
          </p:nvPr>
        </p:nvSpPr>
        <p:spPr/>
        <p:txBody>
          <a:bodyPr/>
          <a:lstStyle/>
          <a:p>
            <a:pPr marL="0" indent="0">
              <a:buNone/>
            </a:pPr>
            <a:endParaRPr lang="en-US" dirty="0" smtClean="0">
              <a:solidFill>
                <a:srgbClr val="000000"/>
              </a:solidFill>
            </a:endParaRPr>
          </a:p>
          <a:p>
            <a:pPr marL="0" indent="0">
              <a:buNone/>
            </a:pPr>
            <a:r>
              <a:rPr lang="en-US" dirty="0" smtClean="0">
                <a:solidFill>
                  <a:srgbClr val="000000"/>
                </a:solidFill>
              </a:rPr>
              <a:t>Purchase </a:t>
            </a:r>
            <a:r>
              <a:rPr lang="en-US" dirty="0">
                <a:solidFill>
                  <a:srgbClr val="000000"/>
                </a:solidFill>
              </a:rPr>
              <a:t>the van on January 1, Year 1, for a net cost of $24,000.</a:t>
            </a:r>
            <a:endParaRPr lang="en-US" dirty="0">
              <a:solidFill>
                <a:srgbClr val="000000"/>
              </a:solidFill>
              <a:effectLst>
                <a:outerShdw blurRad="38100" dist="38100" dir="2700000" algn="tl">
                  <a:srgbClr val="FFFFFF"/>
                </a:outerShdw>
              </a:effectLst>
            </a:endParaRPr>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14</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710580272"/>
              </p:ext>
            </p:extLst>
          </p:nvPr>
        </p:nvGraphicFramePr>
        <p:xfrm>
          <a:off x="304800" y="3886200"/>
          <a:ext cx="8651807" cy="1489467"/>
        </p:xfrm>
        <a:graphic>
          <a:graphicData uri="http://schemas.openxmlformats.org/drawingml/2006/table">
            <a:tbl>
              <a:tblPr firstRow="1" firstCol="1" bandRow="1">
                <a:tableStyleId>{5C22544A-7EE6-4342-B048-85BDC9FD1C3A}</a:tableStyleId>
              </a:tblPr>
              <a:tblGrid>
                <a:gridCol w="726701">
                  <a:extLst>
                    <a:ext uri="{9D8B030D-6E8A-4147-A177-3AD203B41FA5}">
                      <a16:colId xmlns:a16="http://schemas.microsoft.com/office/drawing/2014/main" xmlns="" val="4038268786"/>
                    </a:ext>
                  </a:extLst>
                </a:gridCol>
                <a:gridCol w="157974">
                  <a:extLst>
                    <a:ext uri="{9D8B030D-6E8A-4147-A177-3AD203B41FA5}">
                      <a16:colId xmlns:a16="http://schemas.microsoft.com/office/drawing/2014/main" xmlns="" val="3906683118"/>
                    </a:ext>
                  </a:extLst>
                </a:gridCol>
                <a:gridCol w="579397">
                  <a:extLst>
                    <a:ext uri="{9D8B030D-6E8A-4147-A177-3AD203B41FA5}">
                      <a16:colId xmlns:a16="http://schemas.microsoft.com/office/drawing/2014/main" xmlns="" val="2246321599"/>
                    </a:ext>
                  </a:extLst>
                </a:gridCol>
                <a:gridCol w="157974">
                  <a:extLst>
                    <a:ext uri="{9D8B030D-6E8A-4147-A177-3AD203B41FA5}">
                      <a16:colId xmlns:a16="http://schemas.microsoft.com/office/drawing/2014/main" xmlns="" val="1959332394"/>
                    </a:ext>
                  </a:extLst>
                </a:gridCol>
                <a:gridCol w="726701">
                  <a:extLst>
                    <a:ext uri="{9D8B030D-6E8A-4147-A177-3AD203B41FA5}">
                      <a16:colId xmlns:a16="http://schemas.microsoft.com/office/drawing/2014/main" xmlns="" val="3869363813"/>
                    </a:ext>
                  </a:extLst>
                </a:gridCol>
                <a:gridCol w="157974">
                  <a:extLst>
                    <a:ext uri="{9D8B030D-6E8A-4147-A177-3AD203B41FA5}">
                      <a16:colId xmlns:a16="http://schemas.microsoft.com/office/drawing/2014/main" xmlns="" val="695920123"/>
                    </a:ext>
                  </a:extLst>
                </a:gridCol>
                <a:gridCol w="497909">
                  <a:extLst>
                    <a:ext uri="{9D8B030D-6E8A-4147-A177-3AD203B41FA5}">
                      <a16:colId xmlns:a16="http://schemas.microsoft.com/office/drawing/2014/main" xmlns="" val="118549055"/>
                    </a:ext>
                  </a:extLst>
                </a:gridCol>
                <a:gridCol w="159847">
                  <a:extLst>
                    <a:ext uri="{9D8B030D-6E8A-4147-A177-3AD203B41FA5}">
                      <a16:colId xmlns:a16="http://schemas.microsoft.com/office/drawing/2014/main" xmlns="" val="2501135130"/>
                    </a:ext>
                  </a:extLst>
                </a:gridCol>
                <a:gridCol w="720496">
                  <a:extLst>
                    <a:ext uri="{9D8B030D-6E8A-4147-A177-3AD203B41FA5}">
                      <a16:colId xmlns:a16="http://schemas.microsoft.com/office/drawing/2014/main" xmlns="" val="322333968"/>
                    </a:ext>
                  </a:extLst>
                </a:gridCol>
                <a:gridCol w="159847">
                  <a:extLst>
                    <a:ext uri="{9D8B030D-6E8A-4147-A177-3AD203B41FA5}">
                      <a16:colId xmlns:a16="http://schemas.microsoft.com/office/drawing/2014/main" xmlns="" val="3352611176"/>
                    </a:ext>
                  </a:extLst>
                </a:gridCol>
                <a:gridCol w="720496">
                  <a:extLst>
                    <a:ext uri="{9D8B030D-6E8A-4147-A177-3AD203B41FA5}">
                      <a16:colId xmlns:a16="http://schemas.microsoft.com/office/drawing/2014/main" xmlns="" val="3201792686"/>
                    </a:ext>
                  </a:extLst>
                </a:gridCol>
                <a:gridCol w="159847">
                  <a:extLst>
                    <a:ext uri="{9D8B030D-6E8A-4147-A177-3AD203B41FA5}">
                      <a16:colId xmlns:a16="http://schemas.microsoft.com/office/drawing/2014/main" xmlns="" val="1493837017"/>
                    </a:ext>
                  </a:extLst>
                </a:gridCol>
                <a:gridCol w="720496">
                  <a:extLst>
                    <a:ext uri="{9D8B030D-6E8A-4147-A177-3AD203B41FA5}">
                      <a16:colId xmlns:a16="http://schemas.microsoft.com/office/drawing/2014/main" xmlns="" val="850383387"/>
                    </a:ext>
                  </a:extLst>
                </a:gridCol>
                <a:gridCol w="159847">
                  <a:extLst>
                    <a:ext uri="{9D8B030D-6E8A-4147-A177-3AD203B41FA5}">
                      <a16:colId xmlns:a16="http://schemas.microsoft.com/office/drawing/2014/main" xmlns="" val="3141023649"/>
                    </a:ext>
                  </a:extLst>
                </a:gridCol>
                <a:gridCol w="793520">
                  <a:extLst>
                    <a:ext uri="{9D8B030D-6E8A-4147-A177-3AD203B41FA5}">
                      <a16:colId xmlns:a16="http://schemas.microsoft.com/office/drawing/2014/main" xmlns="" val="2880056140"/>
                    </a:ext>
                  </a:extLst>
                </a:gridCol>
                <a:gridCol w="159847">
                  <a:extLst>
                    <a:ext uri="{9D8B030D-6E8A-4147-A177-3AD203B41FA5}">
                      <a16:colId xmlns:a16="http://schemas.microsoft.com/office/drawing/2014/main" xmlns="" val="101508216"/>
                    </a:ext>
                  </a:extLst>
                </a:gridCol>
                <a:gridCol w="720496">
                  <a:extLst>
                    <a:ext uri="{9D8B030D-6E8A-4147-A177-3AD203B41FA5}">
                      <a16:colId xmlns:a16="http://schemas.microsoft.com/office/drawing/2014/main" xmlns="" val="2089963319"/>
                    </a:ext>
                  </a:extLst>
                </a:gridCol>
                <a:gridCol w="159847">
                  <a:extLst>
                    <a:ext uri="{9D8B030D-6E8A-4147-A177-3AD203B41FA5}">
                      <a16:colId xmlns:a16="http://schemas.microsoft.com/office/drawing/2014/main" xmlns="" val="563581978"/>
                    </a:ext>
                  </a:extLst>
                </a:gridCol>
                <a:gridCol w="694969">
                  <a:extLst>
                    <a:ext uri="{9D8B030D-6E8A-4147-A177-3AD203B41FA5}">
                      <a16:colId xmlns:a16="http://schemas.microsoft.com/office/drawing/2014/main" xmlns="" val="4138122333"/>
                    </a:ext>
                  </a:extLst>
                </a:gridCol>
                <a:gridCol w="317622">
                  <a:extLst>
                    <a:ext uri="{9D8B030D-6E8A-4147-A177-3AD203B41FA5}">
                      <a16:colId xmlns:a16="http://schemas.microsoft.com/office/drawing/2014/main" xmlns="" val="2181816611"/>
                    </a:ext>
                  </a:extLst>
                </a:gridCol>
              </a:tblGrid>
              <a:tr h="496489">
                <a:tc gridSpan="5">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96489">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Van</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Accum. Deprec.</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96489">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(24,000)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24,000</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24,000</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r>
                        <a:rPr lang="en-US" sz="1000" dirty="0" smtClean="0">
                          <a:solidFill>
                            <a:schemeClr val="tx1"/>
                          </a:solidFill>
                          <a:effectLst/>
                          <a:latin typeface="+mn-lt"/>
                          <a:ea typeface="Tahoma" panose="020B0604030504040204" pitchFamily="34" charset="0"/>
                          <a:cs typeface="Tahoma" panose="020B0604030504040204" pitchFamily="34" charset="0"/>
                        </a:rPr>
                        <a:t>− </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(24,000)</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IA</a:t>
                      </a:r>
                    </a:p>
                  </a:txBody>
                  <a:tcPr marL="66287" marR="662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1069940563"/>
              </p:ext>
            </p:extLst>
          </p:nvPr>
        </p:nvGraphicFramePr>
        <p:xfrm>
          <a:off x="1066800" y="2590800"/>
          <a:ext cx="6934200" cy="10668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Phase 2</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Van</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24,000</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600" u="none" strike="noStrike" dirty="0">
                          <a:solidFill>
                            <a:schemeClr val="tx1"/>
                          </a:solidFill>
                          <a:effectLst/>
                          <a:latin typeface="+mn-lt"/>
                          <a:ea typeface="Tahoma" panose="020B0604030504040204" pitchFamily="34" charset="0"/>
                          <a:cs typeface="Tahoma" panose="020B0604030504040204" pitchFamily="34" charset="0"/>
                        </a:rPr>
                        <a:t>24,000</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52234313"/>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Straight-Line Depreciation: </a:t>
            </a:r>
            <a:r>
              <a:rPr lang="en-US" sz="4000" b="1" dirty="0" smtClean="0">
                <a:ea typeface="Tahoma" panose="020B0604030504040204" pitchFamily="34" charset="0"/>
                <a:cs typeface="Tahoma" panose="020B0604030504040204" pitchFamily="34" charset="0"/>
              </a:rPr>
              <a:t>              Life </a:t>
            </a:r>
            <a:r>
              <a:rPr lang="en-US" sz="4000" b="1" dirty="0">
                <a:ea typeface="Tahoma" panose="020B0604030504040204" pitchFamily="34" charset="0"/>
                <a:cs typeface="Tahoma" panose="020B0604030504040204" pitchFamily="34" charset="0"/>
              </a:rPr>
              <a:t>Cycle Phase 3</a:t>
            </a:r>
          </a:p>
        </p:txBody>
      </p:sp>
      <p:sp>
        <p:nvSpPr>
          <p:cNvPr id="2" name="Content Placeholder 1"/>
          <p:cNvSpPr>
            <a:spLocks noGrp="1"/>
          </p:cNvSpPr>
          <p:nvPr>
            <p:ph idx="1"/>
          </p:nvPr>
        </p:nvSpPr>
        <p:spPr/>
        <p:txBody>
          <a:bodyPr/>
          <a:lstStyle/>
          <a:p>
            <a:pPr marL="0" indent="0">
              <a:buNone/>
            </a:pPr>
            <a:endParaRPr lang="en-US" dirty="0" smtClean="0">
              <a:solidFill>
                <a:srgbClr val="000000"/>
              </a:solidFill>
            </a:endParaRPr>
          </a:p>
          <a:p>
            <a:pPr marL="0" indent="0">
              <a:buNone/>
            </a:pPr>
            <a:r>
              <a:rPr lang="en-US" sz="2200" dirty="0" smtClean="0">
                <a:solidFill>
                  <a:srgbClr val="000000"/>
                </a:solidFill>
              </a:rPr>
              <a:t>Use </a:t>
            </a:r>
            <a:r>
              <a:rPr lang="en-US" sz="2200" dirty="0">
                <a:solidFill>
                  <a:srgbClr val="000000"/>
                </a:solidFill>
              </a:rPr>
              <a:t>the van to generate $8,000 revenue for the period. Depreciation expense calculated under straight-line is determined as followed:</a:t>
            </a:r>
            <a:endParaRPr lang="en-US" sz="2200" dirty="0">
              <a:solidFill>
                <a:srgbClr val="000000"/>
              </a:solidFill>
              <a:effectLst>
                <a:outerShdw blurRad="38100" dist="38100" dir="2700000" algn="tl">
                  <a:srgbClr val="FFFFFF"/>
                </a:outerShdw>
              </a:effectLst>
            </a:endParaRPr>
          </a:p>
          <a:p>
            <a:pPr marL="0" indent="0">
              <a:buNone/>
            </a:pPr>
            <a:r>
              <a:rPr lang="en-US" b="1" dirty="0">
                <a:solidFill>
                  <a:schemeClr val="bg2"/>
                </a:solidFill>
                <a:effectLst>
                  <a:outerShdw blurRad="38100" dist="38100" dir="2700000" algn="tl">
                    <a:srgbClr val="FFFFFF"/>
                  </a:outerShdw>
                </a:effectLst>
              </a:rPr>
              <a:t>(Asset Cost </a:t>
            </a:r>
            <a:r>
              <a:rPr lang="en-US" b="1" dirty="0" smtClean="0">
                <a:solidFill>
                  <a:schemeClr val="bg2"/>
                </a:solidFill>
                <a:effectLst>
                  <a:outerShdw blurRad="38100" dist="38100" dir="2700000" algn="tl">
                    <a:srgbClr val="FFFFFF"/>
                  </a:outerShdw>
                </a:effectLst>
              </a:rPr>
              <a:t>− </a:t>
            </a:r>
            <a:r>
              <a:rPr lang="en-US" b="1" dirty="0">
                <a:solidFill>
                  <a:schemeClr val="bg2"/>
                </a:solidFill>
                <a:effectLst>
                  <a:outerShdw blurRad="38100" dist="38100" dir="2700000" algn="tl">
                    <a:srgbClr val="FFFFFF"/>
                  </a:outerShdw>
                </a:effectLst>
              </a:rPr>
              <a:t>Salvage Value) </a:t>
            </a:r>
            <a:r>
              <a:rPr lang="en-US" b="1" dirty="0">
                <a:solidFill>
                  <a:schemeClr val="bg2"/>
                </a:solidFill>
                <a:effectLst>
                  <a:outerShdw blurRad="38100" dist="38100" dir="2700000" algn="tl">
                    <a:srgbClr val="FFFFFF"/>
                  </a:outerShdw>
                </a:effectLst>
                <a:cs typeface="Tahoma" pitchFamily="34" charset="0"/>
              </a:rPr>
              <a:t>÷ Useful </a:t>
            </a:r>
            <a:r>
              <a:rPr lang="en-US" b="1" dirty="0" smtClean="0">
                <a:solidFill>
                  <a:schemeClr val="bg2"/>
                </a:solidFill>
                <a:effectLst>
                  <a:outerShdw blurRad="38100" dist="38100" dir="2700000" algn="tl">
                    <a:srgbClr val="FFFFFF"/>
                  </a:outerShdw>
                </a:effectLst>
                <a:cs typeface="Tahoma" pitchFamily="34" charset="0"/>
              </a:rPr>
              <a:t>Life</a:t>
            </a:r>
          </a:p>
          <a:p>
            <a:pPr marL="0" indent="0">
              <a:buNone/>
            </a:pPr>
            <a:r>
              <a:rPr lang="en-US" b="1" dirty="0">
                <a:solidFill>
                  <a:schemeClr val="bg2"/>
                </a:solidFill>
                <a:effectLst>
                  <a:outerShdw blurRad="38100" dist="38100" dir="2700000" algn="tl">
                    <a:srgbClr val="FFFFFF"/>
                  </a:outerShdw>
                </a:effectLst>
              </a:rPr>
              <a:t>($24,000 </a:t>
            </a:r>
            <a:r>
              <a:rPr lang="en-US" b="1" dirty="0" smtClean="0">
                <a:solidFill>
                  <a:schemeClr val="bg2"/>
                </a:solidFill>
                <a:effectLst>
                  <a:outerShdw blurRad="38100" dist="38100" dir="2700000" algn="tl">
                    <a:srgbClr val="FFFFFF"/>
                  </a:outerShdw>
                </a:effectLst>
              </a:rPr>
              <a:t>− </a:t>
            </a:r>
            <a:r>
              <a:rPr lang="en-US" b="1" dirty="0">
                <a:solidFill>
                  <a:schemeClr val="bg2"/>
                </a:solidFill>
                <a:effectLst>
                  <a:outerShdw blurRad="38100" dist="38100" dir="2700000" algn="tl">
                    <a:srgbClr val="FFFFFF"/>
                  </a:outerShdw>
                </a:effectLst>
              </a:rPr>
              <a:t>$4,000) </a:t>
            </a:r>
            <a:r>
              <a:rPr lang="en-US" b="1" dirty="0">
                <a:solidFill>
                  <a:schemeClr val="bg2"/>
                </a:solidFill>
                <a:effectLst>
                  <a:outerShdw blurRad="38100" dist="38100" dir="2700000" algn="tl">
                    <a:srgbClr val="FFFFFF"/>
                  </a:outerShdw>
                </a:effectLst>
                <a:cs typeface="Tahoma" pitchFamily="34" charset="0"/>
              </a:rPr>
              <a:t>÷ 4 = $5,000 depreciation</a:t>
            </a:r>
          </a:p>
          <a:p>
            <a:endParaRPr lang="en-US" dirty="0">
              <a:solidFill>
                <a:srgbClr val="000000"/>
              </a:solidFill>
              <a:effectLst>
                <a:outerShdw blurRad="38100" dist="38100" dir="2700000" algn="tl">
                  <a:srgbClr val="FFFFFF"/>
                </a:outerShdw>
              </a:effectLst>
              <a:cs typeface="Tahoma" pitchFamily="34" charset="0"/>
            </a:endParaRP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15</a:t>
            </a:fld>
            <a:endParaRPr lang="en-US" dirty="0">
              <a:solidFill>
                <a:schemeClr val="bg1"/>
              </a:solidFill>
              <a:cs typeface="Arial" charset="0"/>
            </a:endParaRPr>
          </a:p>
        </p:txBody>
      </p:sp>
      <p:graphicFrame>
        <p:nvGraphicFramePr>
          <p:cNvPr id="12" name="Table 11">
            <a:extLst>
              <a:ext uri="{FF2B5EF4-FFF2-40B4-BE49-F238E27FC236}">
                <a16:creationId xmlns:a16="http://schemas.microsoft.com/office/drawing/2014/main" xmlns="" id="{01D38CBD-E282-40F3-928A-0C831C621000}"/>
              </a:ext>
            </a:extLst>
          </p:cNvPr>
          <p:cNvGraphicFramePr>
            <a:graphicFrameLocks noGrp="1"/>
          </p:cNvGraphicFramePr>
          <p:nvPr>
            <p:extLst>
              <p:ext uri="{D42A27DB-BD31-4B8C-83A1-F6EECF244321}">
                <p14:modId xmlns:p14="http://schemas.microsoft.com/office/powerpoint/2010/main" val="2915729345"/>
              </p:ext>
            </p:extLst>
          </p:nvPr>
        </p:nvGraphicFramePr>
        <p:xfrm>
          <a:off x="263682" y="3886200"/>
          <a:ext cx="8616635" cy="1703652"/>
        </p:xfrm>
        <a:graphic>
          <a:graphicData uri="http://schemas.openxmlformats.org/drawingml/2006/table">
            <a:tbl>
              <a:tblPr firstRow="1" firstCol="1" bandRow="1">
                <a:tableStyleId>{5C22544A-7EE6-4342-B048-85BDC9FD1C3A}</a:tableStyleId>
              </a:tblPr>
              <a:tblGrid>
                <a:gridCol w="722994">
                  <a:extLst>
                    <a:ext uri="{9D8B030D-6E8A-4147-A177-3AD203B41FA5}">
                      <a16:colId xmlns:a16="http://schemas.microsoft.com/office/drawing/2014/main" xmlns="" val="4038268786"/>
                    </a:ext>
                  </a:extLst>
                </a:gridCol>
                <a:gridCol w="159792">
                  <a:extLst>
                    <a:ext uri="{9D8B030D-6E8A-4147-A177-3AD203B41FA5}">
                      <a16:colId xmlns:a16="http://schemas.microsoft.com/office/drawing/2014/main" xmlns="" val="3906683118"/>
                    </a:ext>
                  </a:extLst>
                </a:gridCol>
                <a:gridCol w="576442">
                  <a:extLst>
                    <a:ext uri="{9D8B030D-6E8A-4147-A177-3AD203B41FA5}">
                      <a16:colId xmlns:a16="http://schemas.microsoft.com/office/drawing/2014/main" xmlns="" val="2246321599"/>
                    </a:ext>
                  </a:extLst>
                </a:gridCol>
                <a:gridCol w="159792">
                  <a:extLst>
                    <a:ext uri="{9D8B030D-6E8A-4147-A177-3AD203B41FA5}">
                      <a16:colId xmlns:a16="http://schemas.microsoft.com/office/drawing/2014/main" xmlns="" val="1959332394"/>
                    </a:ext>
                  </a:extLst>
                </a:gridCol>
                <a:gridCol w="722994">
                  <a:extLst>
                    <a:ext uri="{9D8B030D-6E8A-4147-A177-3AD203B41FA5}">
                      <a16:colId xmlns:a16="http://schemas.microsoft.com/office/drawing/2014/main" xmlns="" val="3869363813"/>
                    </a:ext>
                  </a:extLst>
                </a:gridCol>
                <a:gridCol w="188119">
                  <a:extLst>
                    <a:ext uri="{9D8B030D-6E8A-4147-A177-3AD203B41FA5}">
                      <a16:colId xmlns:a16="http://schemas.microsoft.com/office/drawing/2014/main" xmlns="" val="695920123"/>
                    </a:ext>
                  </a:extLst>
                </a:gridCol>
                <a:gridCol w="463573">
                  <a:extLst>
                    <a:ext uri="{9D8B030D-6E8A-4147-A177-3AD203B41FA5}">
                      <a16:colId xmlns:a16="http://schemas.microsoft.com/office/drawing/2014/main" xmlns="" val="118549055"/>
                    </a:ext>
                  </a:extLst>
                </a:gridCol>
                <a:gridCol w="159792">
                  <a:extLst>
                    <a:ext uri="{9D8B030D-6E8A-4147-A177-3AD203B41FA5}">
                      <a16:colId xmlns:a16="http://schemas.microsoft.com/office/drawing/2014/main" xmlns="" val="2501135130"/>
                    </a:ext>
                  </a:extLst>
                </a:gridCol>
                <a:gridCol w="716820">
                  <a:extLst>
                    <a:ext uri="{9D8B030D-6E8A-4147-A177-3AD203B41FA5}">
                      <a16:colId xmlns:a16="http://schemas.microsoft.com/office/drawing/2014/main" xmlns="" val="322333968"/>
                    </a:ext>
                  </a:extLst>
                </a:gridCol>
                <a:gridCol w="159792">
                  <a:extLst>
                    <a:ext uri="{9D8B030D-6E8A-4147-A177-3AD203B41FA5}">
                      <a16:colId xmlns:a16="http://schemas.microsoft.com/office/drawing/2014/main" xmlns="" val="3352611176"/>
                    </a:ext>
                  </a:extLst>
                </a:gridCol>
                <a:gridCol w="716820">
                  <a:extLst>
                    <a:ext uri="{9D8B030D-6E8A-4147-A177-3AD203B41FA5}">
                      <a16:colId xmlns:a16="http://schemas.microsoft.com/office/drawing/2014/main" xmlns="" val="3201792686"/>
                    </a:ext>
                  </a:extLst>
                </a:gridCol>
                <a:gridCol w="159792">
                  <a:extLst>
                    <a:ext uri="{9D8B030D-6E8A-4147-A177-3AD203B41FA5}">
                      <a16:colId xmlns:a16="http://schemas.microsoft.com/office/drawing/2014/main" xmlns="" val="1493837017"/>
                    </a:ext>
                  </a:extLst>
                </a:gridCol>
                <a:gridCol w="716820">
                  <a:extLst>
                    <a:ext uri="{9D8B030D-6E8A-4147-A177-3AD203B41FA5}">
                      <a16:colId xmlns:a16="http://schemas.microsoft.com/office/drawing/2014/main" xmlns="" val="850383387"/>
                    </a:ext>
                  </a:extLst>
                </a:gridCol>
                <a:gridCol w="159792">
                  <a:extLst>
                    <a:ext uri="{9D8B030D-6E8A-4147-A177-3AD203B41FA5}">
                      <a16:colId xmlns:a16="http://schemas.microsoft.com/office/drawing/2014/main" xmlns="" val="3141023649"/>
                    </a:ext>
                  </a:extLst>
                </a:gridCol>
                <a:gridCol w="789472">
                  <a:extLst>
                    <a:ext uri="{9D8B030D-6E8A-4147-A177-3AD203B41FA5}">
                      <a16:colId xmlns:a16="http://schemas.microsoft.com/office/drawing/2014/main" xmlns="" val="2880056140"/>
                    </a:ext>
                  </a:extLst>
                </a:gridCol>
                <a:gridCol w="159792">
                  <a:extLst>
                    <a:ext uri="{9D8B030D-6E8A-4147-A177-3AD203B41FA5}">
                      <a16:colId xmlns:a16="http://schemas.microsoft.com/office/drawing/2014/main" xmlns="" val="101508216"/>
                    </a:ext>
                  </a:extLst>
                </a:gridCol>
                <a:gridCol w="716820">
                  <a:extLst>
                    <a:ext uri="{9D8B030D-6E8A-4147-A177-3AD203B41FA5}">
                      <a16:colId xmlns:a16="http://schemas.microsoft.com/office/drawing/2014/main" xmlns="" val="2089963319"/>
                    </a:ext>
                  </a:extLst>
                </a:gridCol>
                <a:gridCol w="159792">
                  <a:extLst>
                    <a:ext uri="{9D8B030D-6E8A-4147-A177-3AD203B41FA5}">
                      <a16:colId xmlns:a16="http://schemas.microsoft.com/office/drawing/2014/main" xmlns="" val="563581978"/>
                    </a:ext>
                  </a:extLst>
                </a:gridCol>
                <a:gridCol w="691423">
                  <a:extLst>
                    <a:ext uri="{9D8B030D-6E8A-4147-A177-3AD203B41FA5}">
                      <a16:colId xmlns:a16="http://schemas.microsoft.com/office/drawing/2014/main" xmlns="" val="4138122333"/>
                    </a:ext>
                  </a:extLst>
                </a:gridCol>
                <a:gridCol w="316002">
                  <a:extLst>
                    <a:ext uri="{9D8B030D-6E8A-4147-A177-3AD203B41FA5}">
                      <a16:colId xmlns:a16="http://schemas.microsoft.com/office/drawing/2014/main" xmlns="" val="2181816611"/>
                    </a:ext>
                  </a:extLst>
                </a:gridCol>
              </a:tblGrid>
              <a:tr h="493956">
                <a:tc gridSpan="5">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93956">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Van</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Accum. Deprec.</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93956">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8,000</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r>
                        <a:rPr lang="en-US" sz="1000" dirty="0" smtClean="0">
                          <a:solidFill>
                            <a:schemeClr val="tx1"/>
                          </a:solidFill>
                          <a:effectLst/>
                          <a:latin typeface="+mn-lt"/>
                          <a:ea typeface="Tahoma" panose="020B0604030504040204" pitchFamily="34" charset="0"/>
                          <a:cs typeface="Tahoma" panose="020B0604030504040204" pitchFamily="34" charset="0"/>
                        </a:rPr>
                        <a:t>− </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8,000</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OA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r h="221784">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(5,000)</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5,000</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948" marR="659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2221322858"/>
                  </a:ext>
                </a:extLst>
              </a:tr>
            </a:tbl>
          </a:graphicData>
        </a:graphic>
      </p:graphicFrame>
    </p:spTree>
    <p:extLst>
      <p:ext uri="{BB962C8B-B14F-4D97-AF65-F5344CB8AC3E}">
        <p14:creationId xmlns:p14="http://schemas.microsoft.com/office/powerpoint/2010/main" val="3265364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Straight-Line </a:t>
            </a:r>
            <a:r>
              <a:rPr lang="en-US" sz="4000" b="1" dirty="0" smtClean="0">
                <a:ea typeface="Tahoma" panose="020B0604030504040204" pitchFamily="34" charset="0"/>
                <a:cs typeface="Tahoma" panose="020B0604030504040204" pitchFamily="34" charset="0"/>
              </a:rPr>
              <a:t>Depreciation:                  Life </a:t>
            </a:r>
            <a:r>
              <a:rPr lang="en-US" sz="4000" b="1" dirty="0">
                <a:ea typeface="Tahoma" panose="020B0604030504040204" pitchFamily="34" charset="0"/>
                <a:cs typeface="Tahoma" panose="020B0604030504040204" pitchFamily="34" charset="0"/>
              </a:rPr>
              <a:t>Cycle Phase 3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endParaRPr lang="en-US" dirty="0" smtClean="0">
              <a:solidFill>
                <a:srgbClr val="3C3CBA"/>
              </a:solidFill>
              <a:latin typeface="Tahoma" pitchFamily="34" charset="0"/>
            </a:endParaRPr>
          </a:p>
          <a:p>
            <a:pPr marL="0" indent="0">
              <a:buNone/>
            </a:pPr>
            <a:r>
              <a:rPr lang="en-US" sz="2000" dirty="0" smtClean="0">
                <a:solidFill>
                  <a:srgbClr val="000000"/>
                </a:solidFill>
              </a:rPr>
              <a:t>Use </a:t>
            </a:r>
            <a:r>
              <a:rPr lang="en-US" sz="2000" dirty="0">
                <a:solidFill>
                  <a:srgbClr val="000000"/>
                </a:solidFill>
              </a:rPr>
              <a:t>the van to generate $8,000 revenue for the period. Depreciation expense calculated under straight-line is determined as followed:</a:t>
            </a:r>
            <a:endParaRPr lang="en-US" sz="2000" dirty="0">
              <a:solidFill>
                <a:srgbClr val="000000"/>
              </a:solidFill>
              <a:effectLst>
                <a:outerShdw blurRad="38100" dist="38100" dir="2700000" algn="tl">
                  <a:srgbClr val="FFFFFF"/>
                </a:outerShdw>
              </a:effectLst>
            </a:endParaRP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16</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913640614"/>
              </p:ext>
            </p:extLst>
          </p:nvPr>
        </p:nvGraphicFramePr>
        <p:xfrm>
          <a:off x="482221" y="4360925"/>
          <a:ext cx="8000652" cy="1582674"/>
        </p:xfrm>
        <a:graphic>
          <a:graphicData uri="http://schemas.openxmlformats.org/drawingml/2006/table">
            <a:tbl>
              <a:tblPr firstRow="1" firstCol="1" bandRow="1">
                <a:tableStyleId>{5C22544A-7EE6-4342-B048-85BDC9FD1C3A}</a:tableStyleId>
              </a:tblPr>
              <a:tblGrid>
                <a:gridCol w="671653">
                  <a:extLst>
                    <a:ext uri="{9D8B030D-6E8A-4147-A177-3AD203B41FA5}">
                      <a16:colId xmlns:a16="http://schemas.microsoft.com/office/drawing/2014/main" xmlns="" val="4038268786"/>
                    </a:ext>
                  </a:extLst>
                </a:gridCol>
                <a:gridCol w="147932">
                  <a:extLst>
                    <a:ext uri="{9D8B030D-6E8A-4147-A177-3AD203B41FA5}">
                      <a16:colId xmlns:a16="http://schemas.microsoft.com/office/drawing/2014/main" xmlns="" val="3906683118"/>
                    </a:ext>
                  </a:extLst>
                </a:gridCol>
                <a:gridCol w="535507">
                  <a:extLst>
                    <a:ext uri="{9D8B030D-6E8A-4147-A177-3AD203B41FA5}">
                      <a16:colId xmlns:a16="http://schemas.microsoft.com/office/drawing/2014/main" xmlns="" val="2246321599"/>
                    </a:ext>
                  </a:extLst>
                </a:gridCol>
                <a:gridCol w="147932">
                  <a:extLst>
                    <a:ext uri="{9D8B030D-6E8A-4147-A177-3AD203B41FA5}">
                      <a16:colId xmlns:a16="http://schemas.microsoft.com/office/drawing/2014/main" xmlns="" val="1959332394"/>
                    </a:ext>
                  </a:extLst>
                </a:gridCol>
                <a:gridCol w="671653">
                  <a:extLst>
                    <a:ext uri="{9D8B030D-6E8A-4147-A177-3AD203B41FA5}">
                      <a16:colId xmlns:a16="http://schemas.microsoft.com/office/drawing/2014/main" xmlns="" val="3869363813"/>
                    </a:ext>
                  </a:extLst>
                </a:gridCol>
                <a:gridCol w="174761">
                  <a:extLst>
                    <a:ext uri="{9D8B030D-6E8A-4147-A177-3AD203B41FA5}">
                      <a16:colId xmlns:a16="http://schemas.microsoft.com/office/drawing/2014/main" xmlns="" val="695920123"/>
                    </a:ext>
                  </a:extLst>
                </a:gridCol>
                <a:gridCol w="430653">
                  <a:extLst>
                    <a:ext uri="{9D8B030D-6E8A-4147-A177-3AD203B41FA5}">
                      <a16:colId xmlns:a16="http://schemas.microsoft.com/office/drawing/2014/main" xmlns="" val="118549055"/>
                    </a:ext>
                  </a:extLst>
                </a:gridCol>
                <a:gridCol w="147932">
                  <a:extLst>
                    <a:ext uri="{9D8B030D-6E8A-4147-A177-3AD203B41FA5}">
                      <a16:colId xmlns:a16="http://schemas.microsoft.com/office/drawing/2014/main" xmlns="" val="2501135130"/>
                    </a:ext>
                  </a:extLst>
                </a:gridCol>
                <a:gridCol w="665918">
                  <a:extLst>
                    <a:ext uri="{9D8B030D-6E8A-4147-A177-3AD203B41FA5}">
                      <a16:colId xmlns:a16="http://schemas.microsoft.com/office/drawing/2014/main" xmlns="" val="322333968"/>
                    </a:ext>
                  </a:extLst>
                </a:gridCol>
                <a:gridCol w="147932">
                  <a:extLst>
                    <a:ext uri="{9D8B030D-6E8A-4147-A177-3AD203B41FA5}">
                      <a16:colId xmlns:a16="http://schemas.microsoft.com/office/drawing/2014/main" xmlns="" val="3352611176"/>
                    </a:ext>
                  </a:extLst>
                </a:gridCol>
                <a:gridCol w="665918">
                  <a:extLst>
                    <a:ext uri="{9D8B030D-6E8A-4147-A177-3AD203B41FA5}">
                      <a16:colId xmlns:a16="http://schemas.microsoft.com/office/drawing/2014/main" xmlns="" val="3201792686"/>
                    </a:ext>
                  </a:extLst>
                </a:gridCol>
                <a:gridCol w="147932">
                  <a:extLst>
                    <a:ext uri="{9D8B030D-6E8A-4147-A177-3AD203B41FA5}">
                      <a16:colId xmlns:a16="http://schemas.microsoft.com/office/drawing/2014/main" xmlns="" val="1493837017"/>
                    </a:ext>
                  </a:extLst>
                </a:gridCol>
                <a:gridCol w="665918">
                  <a:extLst>
                    <a:ext uri="{9D8B030D-6E8A-4147-A177-3AD203B41FA5}">
                      <a16:colId xmlns:a16="http://schemas.microsoft.com/office/drawing/2014/main" xmlns="" val="850383387"/>
                    </a:ext>
                  </a:extLst>
                </a:gridCol>
                <a:gridCol w="147932">
                  <a:extLst>
                    <a:ext uri="{9D8B030D-6E8A-4147-A177-3AD203B41FA5}">
                      <a16:colId xmlns:a16="http://schemas.microsoft.com/office/drawing/2014/main" xmlns="" val="3141023649"/>
                    </a:ext>
                  </a:extLst>
                </a:gridCol>
                <a:gridCol w="733410">
                  <a:extLst>
                    <a:ext uri="{9D8B030D-6E8A-4147-A177-3AD203B41FA5}">
                      <a16:colId xmlns:a16="http://schemas.microsoft.com/office/drawing/2014/main" xmlns="" val="2880056140"/>
                    </a:ext>
                  </a:extLst>
                </a:gridCol>
                <a:gridCol w="147932">
                  <a:extLst>
                    <a:ext uri="{9D8B030D-6E8A-4147-A177-3AD203B41FA5}">
                      <a16:colId xmlns:a16="http://schemas.microsoft.com/office/drawing/2014/main" xmlns="" val="101508216"/>
                    </a:ext>
                  </a:extLst>
                </a:gridCol>
                <a:gridCol w="665918">
                  <a:extLst>
                    <a:ext uri="{9D8B030D-6E8A-4147-A177-3AD203B41FA5}">
                      <a16:colId xmlns:a16="http://schemas.microsoft.com/office/drawing/2014/main" xmlns="" val="2089963319"/>
                    </a:ext>
                  </a:extLst>
                </a:gridCol>
                <a:gridCol w="147932">
                  <a:extLst>
                    <a:ext uri="{9D8B030D-6E8A-4147-A177-3AD203B41FA5}">
                      <a16:colId xmlns:a16="http://schemas.microsoft.com/office/drawing/2014/main" xmlns="" val="563581978"/>
                    </a:ext>
                  </a:extLst>
                </a:gridCol>
                <a:gridCol w="642325">
                  <a:extLst>
                    <a:ext uri="{9D8B030D-6E8A-4147-A177-3AD203B41FA5}">
                      <a16:colId xmlns:a16="http://schemas.microsoft.com/office/drawing/2014/main" xmlns="" val="4138122333"/>
                    </a:ext>
                  </a:extLst>
                </a:gridCol>
                <a:gridCol w="293562">
                  <a:extLst>
                    <a:ext uri="{9D8B030D-6E8A-4147-A177-3AD203B41FA5}">
                      <a16:colId xmlns:a16="http://schemas.microsoft.com/office/drawing/2014/main" xmlns="" val="2181816611"/>
                    </a:ext>
                  </a:extLst>
                </a:gridCol>
              </a:tblGrid>
              <a:tr h="458880">
                <a:tc gridSpan="5">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58880">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Van</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Accum. Deprec.</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Common Stock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Retained Earnings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r>
                        <a:rPr lang="en-US" sz="900" b="1" dirty="0" smtClean="0">
                          <a:solidFill>
                            <a:schemeClr val="tx1"/>
                          </a:solidFill>
                          <a:effectLst/>
                          <a:latin typeface="+mn-lt"/>
                          <a:ea typeface="Tahoma" panose="020B0604030504040204" pitchFamily="34" charset="0"/>
                          <a:cs typeface="Tahoma" panose="020B0604030504040204" pitchFamily="34" charset="0"/>
                        </a:rPr>
                        <a:t>− </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Flow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58880">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8,000</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n/a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0" u="none" strike="noStrike" dirty="0">
                          <a:solidFill>
                            <a:schemeClr val="tx1"/>
                          </a:solidFill>
                          <a:effectLst/>
                          <a:latin typeface="+mn-lt"/>
                          <a:ea typeface="Tahoma" panose="020B0604030504040204" pitchFamily="34" charset="0"/>
                          <a:cs typeface="Tahoma" panose="020B0604030504040204" pitchFamily="34" charset="0"/>
                        </a:rPr>
                        <a:t>8,000</a:t>
                      </a:r>
                      <a:endParaRPr lang="en-US" sz="900" b="0" i="0" u="none" strike="noStrike"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b="0" u="none" strike="noStrike" dirty="0">
                          <a:solidFill>
                            <a:schemeClr val="tx1"/>
                          </a:solidFill>
                          <a:effectLst/>
                          <a:latin typeface="+mn-lt"/>
                          <a:ea typeface="Tahoma" panose="020B0604030504040204" pitchFamily="34" charset="0"/>
                          <a:cs typeface="Tahoma" panose="020B0604030504040204" pitchFamily="34" charset="0"/>
                        </a:rPr>
                        <a:t>8,000</a:t>
                      </a:r>
                      <a:endParaRPr lang="en-US" sz="900" b="0" i="0" u="none" strike="noStrike"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a:t>
                      </a:r>
                      <a:r>
                        <a:rPr lang="en-US" sz="900" b="0" dirty="0" smtClean="0">
                          <a:solidFill>
                            <a:schemeClr val="tx1"/>
                          </a:solidFill>
                          <a:effectLst/>
                          <a:latin typeface="+mn-lt"/>
                          <a:ea typeface="Tahoma" panose="020B0604030504040204" pitchFamily="34" charset="0"/>
                          <a:cs typeface="Tahoma" panose="020B0604030504040204" pitchFamily="34" charset="0"/>
                        </a:rPr>
                        <a:t>− </a:t>
                      </a: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 </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b="0" u="none" strike="noStrike" dirty="0">
                          <a:solidFill>
                            <a:schemeClr val="tx1"/>
                          </a:solidFill>
                          <a:effectLst/>
                          <a:latin typeface="+mn-lt"/>
                          <a:ea typeface="Tahoma" panose="020B0604030504040204" pitchFamily="34" charset="0"/>
                          <a:cs typeface="Tahoma" panose="020B0604030504040204" pitchFamily="34" charset="0"/>
                        </a:rPr>
                        <a:t>8,000</a:t>
                      </a:r>
                      <a:endParaRPr lang="en-US" sz="900" b="0" i="0" u="none" strike="noStrike"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8,000</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OA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r h="206034">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b="0" dirty="0">
                          <a:solidFill>
                            <a:schemeClr val="tx1"/>
                          </a:solidFill>
                          <a:effectLst/>
                          <a:latin typeface="+mn-lt"/>
                          <a:ea typeface="Tahoma" panose="020B0604030504040204" pitchFamily="34" charset="0"/>
                          <a:cs typeface="Tahoma" panose="020B0604030504040204" pitchFamily="34" charset="0"/>
                        </a:rPr>
                        <a:t>(5,000)</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5,000</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66" marR="612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2221322858"/>
                  </a:ext>
                </a:extLst>
              </a:tr>
            </a:tbl>
          </a:graphicData>
        </a:graphic>
      </p:graphicFrame>
      <p:graphicFrame>
        <p:nvGraphicFramePr>
          <p:cNvPr id="11" name="Table 10">
            <a:extLst>
              <a:ext uri="{FF2B5EF4-FFF2-40B4-BE49-F238E27FC236}">
                <a16:creationId xmlns:a16="http://schemas.microsoft.com/office/drawing/2014/main" xmlns="" id="{2CDEEC20-CF22-41FF-A72F-F01BEEC57A2D}"/>
              </a:ext>
            </a:extLst>
          </p:cNvPr>
          <p:cNvGraphicFramePr>
            <a:graphicFrameLocks noGrp="1"/>
          </p:cNvGraphicFramePr>
          <p:nvPr>
            <p:extLst>
              <p:ext uri="{D42A27DB-BD31-4B8C-83A1-F6EECF244321}">
                <p14:modId xmlns:p14="http://schemas.microsoft.com/office/powerpoint/2010/main" val="2906305544"/>
              </p:ext>
            </p:extLst>
          </p:nvPr>
        </p:nvGraphicFramePr>
        <p:xfrm>
          <a:off x="1524000" y="2514600"/>
          <a:ext cx="5981700" cy="1610076"/>
        </p:xfrm>
        <a:graphic>
          <a:graphicData uri="http://schemas.openxmlformats.org/drawingml/2006/table">
            <a:tbl>
              <a:tblPr>
                <a:tableStyleId>{5C22544A-7EE6-4342-B048-85BDC9FD1C3A}</a:tableStyleId>
              </a:tblPr>
              <a:tblGrid>
                <a:gridCol w="1196340">
                  <a:extLst>
                    <a:ext uri="{9D8B030D-6E8A-4147-A177-3AD203B41FA5}">
                      <a16:colId xmlns:a16="http://schemas.microsoft.com/office/drawing/2014/main" xmlns="" val="1339959837"/>
                    </a:ext>
                  </a:extLst>
                </a:gridCol>
                <a:gridCol w="62966">
                  <a:extLst>
                    <a:ext uri="{9D8B030D-6E8A-4147-A177-3AD203B41FA5}">
                      <a16:colId xmlns:a16="http://schemas.microsoft.com/office/drawing/2014/main" xmlns="" val="119357301"/>
                    </a:ext>
                  </a:extLst>
                </a:gridCol>
                <a:gridCol w="2613144">
                  <a:extLst>
                    <a:ext uri="{9D8B030D-6E8A-4147-A177-3AD203B41FA5}">
                      <a16:colId xmlns:a16="http://schemas.microsoft.com/office/drawing/2014/main" xmlns="" val="2170809857"/>
                    </a:ext>
                  </a:extLst>
                </a:gridCol>
                <a:gridCol w="148307">
                  <a:extLst>
                    <a:ext uri="{9D8B030D-6E8A-4147-A177-3AD203B41FA5}">
                      <a16:colId xmlns:a16="http://schemas.microsoft.com/office/drawing/2014/main" xmlns="" val="746245963"/>
                    </a:ext>
                  </a:extLst>
                </a:gridCol>
                <a:gridCol w="974948">
                  <a:extLst>
                    <a:ext uri="{9D8B030D-6E8A-4147-A177-3AD203B41FA5}">
                      <a16:colId xmlns:a16="http://schemas.microsoft.com/office/drawing/2014/main" xmlns="" val="1923230473"/>
                    </a:ext>
                  </a:extLst>
                </a:gridCol>
                <a:gridCol w="79677">
                  <a:extLst>
                    <a:ext uri="{9D8B030D-6E8A-4147-A177-3AD203B41FA5}">
                      <a16:colId xmlns:a16="http://schemas.microsoft.com/office/drawing/2014/main" xmlns="" val="9718133"/>
                    </a:ext>
                  </a:extLst>
                </a:gridCol>
                <a:gridCol w="906318">
                  <a:extLst>
                    <a:ext uri="{9D8B030D-6E8A-4147-A177-3AD203B41FA5}">
                      <a16:colId xmlns:a16="http://schemas.microsoft.com/office/drawing/2014/main" xmlns="" val="1405398356"/>
                    </a:ext>
                  </a:extLst>
                </a:gridCol>
              </a:tblGrid>
              <a:tr h="39439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068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Phase 3</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Cash</a:t>
                      </a: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18330">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Rent Revenue</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1833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Depreciation Expense</a:t>
                      </a: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85344540"/>
                  </a:ext>
                </a:extLst>
              </a:tr>
              <a:tr h="31833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Accumulated Depreciation</a:t>
                      </a: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8217" marR="8217" marT="821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2909860"/>
                  </a:ext>
                </a:extLst>
              </a:tr>
            </a:tbl>
          </a:graphicData>
        </a:graphic>
      </p:graphicFrame>
    </p:spTree>
    <p:extLst>
      <p:ext uri="{BB962C8B-B14F-4D97-AF65-F5344CB8AC3E}">
        <p14:creationId xmlns:p14="http://schemas.microsoft.com/office/powerpoint/2010/main" val="1729639566"/>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4000" b="1" dirty="0" smtClean="0">
                <a:ea typeface="Tahoma" panose="020B0604030504040204" pitchFamily="34" charset="0"/>
                <a:cs typeface="Tahoma" panose="020B0604030504040204" pitchFamily="34" charset="0"/>
              </a:rPr>
              <a:t>Book Value Dec. 31, Year 1</a:t>
            </a:r>
            <a:endParaRPr lang="en-US" sz="4000" b="1" dirty="0">
              <a:ea typeface="Tahoma" panose="020B0604030504040204" pitchFamily="34" charset="0"/>
              <a:cs typeface="Tahoma" panose="020B0604030504040204" pitchFamily="34" charset="0"/>
            </a:endParaRPr>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86103F27-AA34-4069-B652-A178AD0674B3}" type="slidenum">
              <a:rPr lang="en-US" smtClean="0">
                <a:solidFill>
                  <a:schemeClr val="bg1"/>
                </a:solidFill>
              </a:rPr>
              <a:pPr>
                <a:defRPr/>
              </a:pPr>
              <a:t>17</a:t>
            </a:fld>
            <a:endParaRPr lang="en-US" dirty="0">
              <a:solidFill>
                <a:schemeClr val="bg1"/>
              </a:solidFill>
            </a:endParaRPr>
          </a:p>
        </p:txBody>
      </p:sp>
      <p:graphicFrame>
        <p:nvGraphicFramePr>
          <p:cNvPr id="5" name="Table 4">
            <a:extLst>
              <a:ext uri="{FF2B5EF4-FFF2-40B4-BE49-F238E27FC236}">
                <a16:creationId xmlns:a16="http://schemas.microsoft.com/office/drawing/2014/main" xmlns="" id="{D7AF16DD-950C-4B71-BE2A-9144CC4060C9}"/>
              </a:ext>
            </a:extLst>
          </p:cNvPr>
          <p:cNvGraphicFramePr>
            <a:graphicFrameLocks noGrp="1"/>
          </p:cNvGraphicFramePr>
          <p:nvPr>
            <p:extLst>
              <p:ext uri="{D42A27DB-BD31-4B8C-83A1-F6EECF244321}">
                <p14:modId xmlns:p14="http://schemas.microsoft.com/office/powerpoint/2010/main" val="3659885582"/>
              </p:ext>
            </p:extLst>
          </p:nvPr>
        </p:nvGraphicFramePr>
        <p:xfrm>
          <a:off x="1019219" y="1905000"/>
          <a:ext cx="7105562" cy="1458756"/>
        </p:xfrm>
        <a:graphic>
          <a:graphicData uri="http://schemas.openxmlformats.org/drawingml/2006/table">
            <a:tbl>
              <a:tblPr firstRow="1" bandRow="1">
                <a:tableStyleId>{5C22544A-7EE6-4342-B048-85BDC9FD1C3A}</a:tableStyleId>
              </a:tblPr>
              <a:tblGrid>
                <a:gridCol w="3739770">
                  <a:extLst>
                    <a:ext uri="{9D8B030D-6E8A-4147-A177-3AD203B41FA5}">
                      <a16:colId xmlns:a16="http://schemas.microsoft.com/office/drawing/2014/main" xmlns="" val="3780649044"/>
                    </a:ext>
                  </a:extLst>
                </a:gridCol>
                <a:gridCol w="3365792">
                  <a:extLst>
                    <a:ext uri="{9D8B030D-6E8A-4147-A177-3AD203B41FA5}">
                      <a16:colId xmlns:a16="http://schemas.microsoft.com/office/drawing/2014/main" xmlns="" val="1486004831"/>
                    </a:ext>
                  </a:extLst>
                </a:gridCol>
              </a:tblGrid>
              <a:tr h="480376">
                <a:tc>
                  <a:txBody>
                    <a:bodyPr/>
                    <a:lstStyle/>
                    <a:p>
                      <a:r>
                        <a:rPr lang="en-US" sz="2400" b="1" dirty="0">
                          <a:solidFill>
                            <a:schemeClr val="tx1"/>
                          </a:solidFill>
                        </a:rPr>
                        <a:t>Van</a:t>
                      </a:r>
                    </a:p>
                  </a:txBody>
                  <a:tcPr marL="120094" marR="120094" marT="60047" marB="600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b="1" dirty="0">
                          <a:solidFill>
                            <a:schemeClr val="tx1"/>
                          </a:solidFill>
                        </a:rPr>
                        <a:t>$24,000</a:t>
                      </a:r>
                    </a:p>
                  </a:txBody>
                  <a:tcPr marL="120094" marR="120094" marT="60047" marB="600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165307257"/>
                  </a:ext>
                </a:extLst>
              </a:tr>
              <a:tr h="487048">
                <a:tc>
                  <a:txBody>
                    <a:bodyPr/>
                    <a:lstStyle/>
                    <a:p>
                      <a:r>
                        <a:rPr lang="en-US" sz="2400" b="1" dirty="0"/>
                        <a:t>Accumulated depreciation</a:t>
                      </a:r>
                    </a:p>
                  </a:txBody>
                  <a:tcPr marL="120094" marR="120094" marT="60047" marB="600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b="1" u="sng" dirty="0">
                          <a:solidFill>
                            <a:schemeClr val="tx1"/>
                          </a:solidFill>
                        </a:rPr>
                        <a:t>(5,000)</a:t>
                      </a:r>
                    </a:p>
                  </a:txBody>
                  <a:tcPr marL="120094" marR="120094" marT="60047" marB="600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121070264"/>
                  </a:ext>
                </a:extLst>
              </a:tr>
              <a:tr h="480376">
                <a:tc>
                  <a:txBody>
                    <a:bodyPr/>
                    <a:lstStyle/>
                    <a:p>
                      <a:r>
                        <a:rPr lang="en-US" sz="2400" b="1" dirty="0"/>
                        <a:t>Book Value</a:t>
                      </a:r>
                    </a:p>
                  </a:txBody>
                  <a:tcPr marL="120094" marR="120094" marT="60047" marB="600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sz="2400" b="1" u="dbl" baseline="0" dirty="0">
                          <a:solidFill>
                            <a:schemeClr val="tx1"/>
                          </a:solidFill>
                        </a:rPr>
                        <a:t>$19,000</a:t>
                      </a:r>
                    </a:p>
                  </a:txBody>
                  <a:tcPr marL="120094" marR="120094" marT="60047" marB="600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333924457"/>
                  </a:ext>
                </a:extLst>
              </a:tr>
            </a:tbl>
          </a:graphicData>
        </a:graphic>
      </p:graphicFrame>
    </p:spTree>
    <p:extLst>
      <p:ext uri="{BB962C8B-B14F-4D97-AF65-F5344CB8AC3E}">
        <p14:creationId xmlns:p14="http://schemas.microsoft.com/office/powerpoint/2010/main" val="27727993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2200" b="1" dirty="0">
                <a:ea typeface="Tahoma" panose="020B0604030504040204" pitchFamily="34" charset="0"/>
                <a:cs typeface="Tahoma" panose="020B0604030504040204" pitchFamily="34" charset="0"/>
              </a:rPr>
              <a:t>Exhibit 8.3: Financial Statements under Straight-line Depreciation</a:t>
            </a:r>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a:t>
            </a:r>
            <a:fld id="{86103F27-AA34-4069-B652-A178AD0674B3}" type="slidenum">
              <a:rPr lang="en-US" smtClean="0">
                <a:solidFill>
                  <a:schemeClr val="bg1"/>
                </a:solidFill>
              </a:rPr>
              <a:pPr>
                <a:defRPr/>
              </a:pPr>
              <a:t>18</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17979185"/>
              </p:ext>
            </p:extLst>
          </p:nvPr>
        </p:nvGraphicFramePr>
        <p:xfrm>
          <a:off x="1467518" y="838200"/>
          <a:ext cx="6208963" cy="4953001"/>
        </p:xfrm>
        <a:graphic>
          <a:graphicData uri="http://schemas.openxmlformats.org/drawingml/2006/table">
            <a:tbl>
              <a:tblPr firstRow="1" firstCol="1" bandRow="1"/>
              <a:tblGrid>
                <a:gridCol w="2596905"/>
                <a:gridCol w="944329"/>
                <a:gridCol w="885308"/>
                <a:gridCol w="885308"/>
                <a:gridCol w="897113"/>
              </a:tblGrid>
              <a:tr h="168405">
                <a:tc gridSpan="5">
                  <a:txBody>
                    <a:bodyPr/>
                    <a:lstStyle/>
                    <a:p>
                      <a:pPr marL="0" marR="0" algn="ct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DRYDEN ENTERPRISES</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405">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Financial Statements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405">
                <a:tc gridSpan="5">
                  <a:txBody>
                    <a:bodyPr/>
                    <a:lstStyle/>
                    <a:p>
                      <a:pPr marL="0" marR="0" algn="ct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December 31 </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405">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Income Statement</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1</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2</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3</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4</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E2F3"/>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Revenue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w="19050" cap="flat" cmpd="sng" algn="ctr">
                      <a:solidFill>
                        <a:srgbClr val="000000"/>
                      </a:solidFill>
                      <a:prstDash val="solid"/>
                      <a:round/>
                      <a:headEnd type="none" w="med" len="med"/>
                      <a:tailEnd type="none" w="med" len="med"/>
                    </a:lnR>
                    <a:lnT>
                      <a:noFill/>
                    </a:lnT>
                    <a:lnB>
                      <a:noFill/>
                    </a:lnB>
                    <a:solidFill>
                      <a:srgbClr val="D9E2F3"/>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Depreciation  Expense</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Income</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r>
              <a:tr h="168405">
                <a:tc gridSpan="2">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Balance Sheets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r>
              <a:tr h="168405">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Assets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$ 9,000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$17,000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$33,000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5DC"/>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Van</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Accumulated Depreciation</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(10,000)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(15,000)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(20,000)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Assets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$28,000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$34,000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$37,000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r>
              <a:tr h="177062">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Stockholders’ Equity</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Common Stock</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w="19050" cap="flat" cmpd="sng" algn="ctr">
                      <a:solidFill>
                        <a:srgbClr val="000000"/>
                      </a:solidFill>
                      <a:prstDash val="solid"/>
                      <a:round/>
                      <a:headEnd type="none" w="med" len="med"/>
                      <a:tailEnd type="none" w="med" len="med"/>
                    </a:lnR>
                    <a:lnT>
                      <a:noFill/>
                    </a:lnT>
                    <a:lnB>
                      <a:noFill/>
                    </a:lnB>
                    <a:solidFill>
                      <a:srgbClr val="FFD5DC"/>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Retained Earnings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6,000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Stockholders’ Equity</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$28,000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$34,000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$37,000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68405">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Statement of Cash Flow</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405">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operating activities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Customers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investing activities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Outflow to purchase van</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(24,000)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financing activities</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8405">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stock issue</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change in Cash</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 </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Plus Beginning Cash Balance</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17,000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r>
              <a:tr h="17706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Ending Cash Balance</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100">
                        <a:effectLst/>
                        <a:latin typeface="+mn-lt"/>
                        <a:ea typeface="Calibri" panose="020F0502020204030204" pitchFamily="34" charset="0"/>
                        <a:cs typeface="Times New Roman" panose="02020603050405020304" pitchFamily="18" charset="0"/>
                      </a:endParaRPr>
                    </a:p>
                  </a:txBody>
                  <a:tcPr marL="70824" marR="708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$17,000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$33,000</a:t>
                      </a:r>
                      <a:endParaRPr lang="en-US" sz="1100" dirty="0">
                        <a:effectLst/>
                        <a:latin typeface="+mn-lt"/>
                        <a:ea typeface="Calibri" panose="020F0502020204030204" pitchFamily="34" charset="0"/>
                        <a:cs typeface="Times New Roman" panose="02020603050405020304" pitchFamily="18" charset="0"/>
                      </a:endParaRPr>
                    </a:p>
                  </a:txBody>
                  <a:tcPr marL="70824" marR="708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860241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Tahoma" panose="020B0604030504040204" pitchFamily="34" charset="0"/>
                <a:cs typeface="Tahoma" panose="020B0604030504040204" pitchFamily="34" charset="0"/>
              </a:rPr>
              <a:t>LO 8-1: </a:t>
            </a:r>
            <a:r>
              <a:rPr lang="en-US" dirty="0"/>
              <a:t>Identify and determine the cost of long-term operational assets.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1</a:t>
            </a:fld>
            <a:endParaRPr lang="en-US" dirty="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8-3: Calculate double-declining-balance depreciation and show how it affects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19</a:t>
            </a:fld>
            <a:endParaRPr lang="en-US" dirty="0">
              <a:solidFill>
                <a:schemeClr val="bg1"/>
              </a:solidFill>
              <a:cs typeface="Arial" charset="0"/>
            </a:endParaRPr>
          </a:p>
        </p:txBody>
      </p:sp>
    </p:spTree>
    <p:extLst>
      <p:ext uri="{BB962C8B-B14F-4D97-AF65-F5344CB8AC3E}">
        <p14:creationId xmlns:p14="http://schemas.microsoft.com/office/powerpoint/2010/main" val="1475430459"/>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Double-Declining-Balance Method</a:t>
            </a:r>
          </a:p>
        </p:txBody>
      </p:sp>
      <p:sp>
        <p:nvSpPr>
          <p:cNvPr id="4" name="Content Placeholder 3"/>
          <p:cNvSpPr>
            <a:spLocks noGrp="1"/>
          </p:cNvSpPr>
          <p:nvPr>
            <p:ph idx="1"/>
          </p:nvPr>
        </p:nvSpPr>
        <p:spPr/>
        <p:txBody>
          <a:bodyPr/>
          <a:lstStyle/>
          <a:p>
            <a:pPr marL="0" indent="0" fontAlgn="t">
              <a:buNone/>
            </a:pPr>
            <a:r>
              <a:rPr lang="en-US" sz="2600" dirty="0"/>
              <a:t>The double-declining-balance method is called an accelerated depreciation method because more depreciation expense is recorded in the early years than in later years. Determining the amount of depreciation expense in any year is the result of a three-step </a:t>
            </a:r>
            <a:r>
              <a:rPr lang="en-US" sz="2600" dirty="0" smtClean="0"/>
              <a:t>process:</a:t>
            </a:r>
            <a:endParaRPr lang="en-US" sz="2600" dirty="0"/>
          </a:p>
          <a:p>
            <a:pPr marL="457200" indent="-457200" fontAlgn="t">
              <a:buFont typeface="+mj-lt"/>
              <a:buAutoNum type="arabicPeriod"/>
            </a:pPr>
            <a:r>
              <a:rPr lang="en-US" sz="2600" dirty="0"/>
              <a:t>Determine the </a:t>
            </a:r>
            <a:r>
              <a:rPr lang="en-US" sz="2600" b="1" dirty="0">
                <a:solidFill>
                  <a:schemeClr val="bg2"/>
                </a:solidFill>
              </a:rPr>
              <a:t>straight-line rate </a:t>
            </a:r>
            <a:r>
              <a:rPr lang="en-US" sz="2600" dirty="0"/>
              <a:t>of depreciation.</a:t>
            </a:r>
          </a:p>
          <a:p>
            <a:pPr marL="457200" indent="-457200" fontAlgn="t">
              <a:buFont typeface="+mj-lt"/>
              <a:buAutoNum type="arabicPeriod"/>
            </a:pPr>
            <a:r>
              <a:rPr lang="en-US" sz="2600" dirty="0"/>
              <a:t>Multiply the </a:t>
            </a:r>
            <a:r>
              <a:rPr lang="en-US" sz="2600" b="1" dirty="0">
                <a:solidFill>
                  <a:srgbClr val="C30C20"/>
                </a:solidFill>
              </a:rPr>
              <a:t>straight-line rate times two </a:t>
            </a:r>
            <a:r>
              <a:rPr lang="en-US" sz="2600" dirty="0"/>
              <a:t>to determine the double-declining rate.</a:t>
            </a:r>
          </a:p>
          <a:p>
            <a:pPr marL="457200" indent="-457200" fontAlgn="t">
              <a:buFont typeface="+mj-lt"/>
              <a:buAutoNum type="arabicPeriod"/>
            </a:pPr>
            <a:r>
              <a:rPr lang="en-US" sz="2600" dirty="0"/>
              <a:t>Multiply the double-declining rate by the </a:t>
            </a:r>
            <a:r>
              <a:rPr lang="en-US" sz="2600" b="1" dirty="0">
                <a:solidFill>
                  <a:srgbClr val="C30C20"/>
                </a:solidFill>
              </a:rPr>
              <a:t>book value </a:t>
            </a:r>
            <a:r>
              <a:rPr lang="en-US" sz="2600" dirty="0"/>
              <a:t>of the asset at the beginning of the period.</a:t>
            </a: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46321AFE-697E-4E2F-A913-F41F40876EEB}"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248222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Double-Declining-Balance Method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4" name="Content Placeholder 3"/>
          <p:cNvSpPr>
            <a:spLocks noGrp="1"/>
          </p:cNvSpPr>
          <p:nvPr>
            <p:ph idx="1"/>
          </p:nvPr>
        </p:nvSpPr>
        <p:spPr/>
        <p:txBody>
          <a:bodyPr/>
          <a:lstStyle/>
          <a:p>
            <a:endParaRPr lang="en-US" dirty="0" smtClean="0">
              <a:ea typeface="Tahoma" panose="020B0604030504040204" pitchFamily="34" charset="0"/>
              <a:cs typeface="Tahoma" panose="020B0604030504040204" pitchFamily="34" charset="0"/>
            </a:endParaRPr>
          </a:p>
          <a:p>
            <a:r>
              <a:rPr lang="en-US" dirty="0" smtClean="0">
                <a:ea typeface="Tahoma" panose="020B0604030504040204" pitchFamily="34" charset="0"/>
                <a:cs typeface="Tahoma" panose="020B0604030504040204" pitchFamily="34" charset="0"/>
              </a:rPr>
              <a:t>See </a:t>
            </a:r>
            <a:r>
              <a:rPr lang="en-US" dirty="0">
                <a:ea typeface="Tahoma" panose="020B0604030504040204" pitchFamily="34" charset="0"/>
                <a:cs typeface="Tahoma" panose="020B0604030504040204" pitchFamily="34" charset="0"/>
              </a:rPr>
              <a:t>how double-declining-balance depreciation </a:t>
            </a:r>
            <a:r>
              <a:rPr lang="en-US" dirty="0" smtClean="0">
                <a:ea typeface="Tahoma" panose="020B0604030504040204" pitchFamily="34" charset="0"/>
                <a:cs typeface="Tahoma" panose="020B0604030504040204" pitchFamily="34" charset="0"/>
              </a:rPr>
              <a:t>works. </a:t>
            </a:r>
            <a:endParaRPr lang="en-US" dirty="0">
              <a:ea typeface="Tahoma" panose="020B0604030504040204" pitchFamily="34" charset="0"/>
              <a:cs typeface="Tahoma" panose="020B0604030504040204" pitchFamily="34" charset="0"/>
            </a:endParaRPr>
          </a:p>
          <a:p>
            <a:pPr marL="0" indent="0" algn="ctr">
              <a:buNone/>
            </a:pPr>
            <a:r>
              <a:rPr lang="en-US" b="1" dirty="0">
                <a:solidFill>
                  <a:srgbClr val="C30C20"/>
                </a:solidFill>
                <a:ea typeface="Tahoma" panose="020B0604030504040204" pitchFamily="34" charset="0"/>
                <a:cs typeface="Tahoma" panose="020B0604030504040204" pitchFamily="34" charset="0"/>
              </a:rPr>
              <a:t>(1 ÷ 4) = (25% straight-line rate </a:t>
            </a:r>
            <a:r>
              <a:rPr lang="en-US" b="1" dirty="0" smtClean="0">
                <a:solidFill>
                  <a:srgbClr val="C30C20"/>
                </a:solidFill>
                <a:ea typeface="Tahoma" panose="020B0604030504040204" pitchFamily="34" charset="0"/>
                <a:cs typeface="Tahoma" panose="020B0604030504040204" pitchFamily="34" charset="0"/>
              </a:rPr>
              <a:t>× </a:t>
            </a:r>
            <a:r>
              <a:rPr lang="en-US" b="1" dirty="0">
                <a:solidFill>
                  <a:srgbClr val="C30C20"/>
                </a:solidFill>
                <a:ea typeface="Tahoma" panose="020B0604030504040204" pitchFamily="34" charset="0"/>
                <a:cs typeface="Tahoma" panose="020B0604030504040204" pitchFamily="34" charset="0"/>
              </a:rPr>
              <a:t>2) = 50%</a:t>
            </a:r>
          </a:p>
          <a:p>
            <a:endParaRPr lang="en-US" dirty="0"/>
          </a:p>
        </p:txBody>
      </p:sp>
      <p:sp>
        <p:nvSpPr>
          <p:cNvPr id="9" name="Text Placeholder 8"/>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46321AFE-697E-4E2F-A913-F41F40876EEB}" type="slidenum">
              <a:rPr lang="en-US" smtClean="0">
                <a:solidFill>
                  <a:schemeClr val="bg1"/>
                </a:solidFill>
              </a:rPr>
              <a:t>21</a:t>
            </a:fld>
            <a:endParaRPr lang="en-US" dirty="0">
              <a:solidFill>
                <a:schemeClr val="bg1"/>
              </a:solidFill>
            </a:endParaRPr>
          </a:p>
        </p:txBody>
      </p:sp>
      <p:graphicFrame>
        <p:nvGraphicFramePr>
          <p:cNvPr id="8" name="Object 5">
            <a:extLst>
              <a:ext uri="{FF2B5EF4-FFF2-40B4-BE49-F238E27FC236}">
                <a16:creationId xmlns:a16="http://schemas.microsoft.com/office/drawing/2014/main" xmlns="" id="{E2F0659D-F402-43EC-80D9-55326B0EC485}"/>
              </a:ext>
            </a:extLst>
          </p:cNvPr>
          <p:cNvGraphicFramePr>
            <a:graphicFrameLocks noChangeAspect="1"/>
          </p:cNvGraphicFramePr>
          <p:nvPr>
            <p:extLst>
              <p:ext uri="{D42A27DB-BD31-4B8C-83A1-F6EECF244321}">
                <p14:modId xmlns:p14="http://schemas.microsoft.com/office/powerpoint/2010/main" val="445624517"/>
              </p:ext>
            </p:extLst>
          </p:nvPr>
        </p:nvGraphicFramePr>
        <p:xfrm>
          <a:off x="906462" y="2743200"/>
          <a:ext cx="8770938" cy="3100388"/>
        </p:xfrm>
        <a:graphic>
          <a:graphicData uri="http://schemas.openxmlformats.org/presentationml/2006/ole">
            <mc:AlternateContent xmlns:mc="http://schemas.openxmlformats.org/markup-compatibility/2006">
              <mc:Choice xmlns:v="urn:schemas-microsoft-com:vml" Requires="v">
                <p:oleObj spid="_x0000_s113339" name="Worksheet" r:id="rId5" imgW="4829057" imgH="1714500" progId="Excel.Sheet.8">
                  <p:embed/>
                </p:oleObj>
              </mc:Choice>
              <mc:Fallback>
                <p:oleObj name="Worksheet" r:id="rId5" imgW="4829057" imgH="1714500" progId="Excel.Sheet.8">
                  <p:embed/>
                  <p:pic>
                    <p:nvPicPr>
                      <p:cNvPr id="131078" name="Object 5"/>
                      <p:cNvPicPr>
                        <a:picLocks noChangeAspect="1" noChangeArrowheads="1"/>
                      </p:cNvPicPr>
                      <p:nvPr/>
                    </p:nvPicPr>
                    <p:blipFill>
                      <a:blip r:embed="rId6"/>
                      <a:srcRect/>
                      <a:stretch>
                        <a:fillRect/>
                      </a:stretch>
                    </p:blipFill>
                    <p:spPr bwMode="auto">
                      <a:xfrm>
                        <a:off x="906462" y="2743200"/>
                        <a:ext cx="8770938" cy="31003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195135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2100" b="1" dirty="0">
                <a:solidFill>
                  <a:srgbClr val="C30C20"/>
                </a:solidFill>
                <a:ea typeface="Tahoma" panose="020B0604030504040204" pitchFamily="34" charset="0"/>
                <a:cs typeface="Tahoma" panose="020B0604030504040204" pitchFamily="34" charset="0"/>
              </a:rPr>
              <a:t>Exhibit 8.4: Financial Statements under Double-Declining Depreciation</a:t>
            </a:r>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86103F27-AA34-4069-B652-A178AD0674B3}" type="slidenum">
              <a:rPr lang="en-US" smtClean="0">
                <a:solidFill>
                  <a:schemeClr val="bg1"/>
                </a:solidFill>
              </a:rPr>
              <a:pPr>
                <a:defRPr/>
              </a:pPr>
              <a:t>22</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38429704"/>
              </p:ext>
            </p:extLst>
          </p:nvPr>
        </p:nvGraphicFramePr>
        <p:xfrm>
          <a:off x="1828800" y="838200"/>
          <a:ext cx="5920864" cy="4927532"/>
        </p:xfrm>
        <a:graphic>
          <a:graphicData uri="http://schemas.openxmlformats.org/drawingml/2006/table">
            <a:tbl>
              <a:tblPr firstRow="1" firstCol="1" bandRow="1"/>
              <a:tblGrid>
                <a:gridCol w="2420124"/>
                <a:gridCol w="1013076"/>
                <a:gridCol w="844230"/>
                <a:gridCol w="844230"/>
                <a:gridCol w="799204"/>
              </a:tblGrid>
              <a:tr h="160592">
                <a:tc gridSpan="5">
                  <a:txBody>
                    <a:bodyPr/>
                    <a:lstStyle/>
                    <a:p>
                      <a:pPr marL="0" marR="0" algn="ct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DRYDEN ENTERPRISES</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592">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Financial Statements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592">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December 31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592">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Income Statement</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1</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2</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3</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4</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E2F3"/>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Revenue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15,000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9,000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5,000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w="19050" cap="flat" cmpd="sng" algn="ctr">
                      <a:solidFill>
                        <a:srgbClr val="000000"/>
                      </a:solidFill>
                      <a:prstDash val="solid"/>
                      <a:round/>
                      <a:headEnd type="none" w="med" len="med"/>
                      <a:tailEnd type="none" w="med" len="med"/>
                    </a:lnR>
                    <a:lnT>
                      <a:noFill/>
                    </a:lnT>
                    <a:lnB>
                      <a:noFill/>
                    </a:lnB>
                    <a:solidFill>
                      <a:srgbClr val="D9E2F3"/>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Depreciation  Expense</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(6,000)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r>
              <a:tr h="32118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Income</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r>
              <a:tr h="160592">
                <a:tc gridSpan="2">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Balance Sheets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r>
              <a:tr h="160592">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Assets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$ 16,000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$33,000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5DC"/>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Van</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Accumulated Depreciation</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(18,000)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(20,000)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(20,000)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Assets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$28,000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$34,000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$37,000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r>
              <a:tr h="168846">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Stockholders’ Equity</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r>
              <a:tr h="168846">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Common Stock</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w="19050" cap="flat" cmpd="sng" algn="ctr">
                      <a:solidFill>
                        <a:srgbClr val="000000"/>
                      </a:solidFill>
                      <a:prstDash val="solid"/>
                      <a:round/>
                      <a:headEnd type="none" w="med" len="med"/>
                      <a:tailEnd type="none" w="med" len="med"/>
                    </a:lnR>
                    <a:lnT>
                      <a:noFill/>
                    </a:lnT>
                    <a:lnB>
                      <a:noFill/>
                    </a:lnB>
                    <a:solidFill>
                      <a:srgbClr val="FFD5DC"/>
                    </a:solidFill>
                  </a:tcPr>
                </a:tc>
              </a:tr>
              <a:tr h="168846">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Retained Earnings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6,000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168846">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Stockholders’ Equity</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$28,000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$34,000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$37,000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60592">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Statement of Cash Flow</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592">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operating activities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Customers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$15,000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$9,000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investing activities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Outflow to purchase van</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(24,000)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financing activities</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059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stock issue</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r>
              <a:tr h="168846">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change in Cash</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16,000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$9,000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$3,000 </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r>
              <a:tr h="168846">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Plus Beginning Cash Balance</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16,000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r>
              <a:tr h="168846">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Ending Cash Balance</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100">
                        <a:effectLst/>
                        <a:latin typeface="+mn-lt"/>
                        <a:ea typeface="Calibri" panose="020F0502020204030204" pitchFamily="34" charset="0"/>
                        <a:cs typeface="Times New Roman" panose="02020603050405020304" pitchFamily="18" charset="0"/>
                      </a:endParaRPr>
                    </a:p>
                  </a:txBody>
                  <a:tcPr marL="67538" marR="675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$30,000</a:t>
                      </a:r>
                      <a:endParaRPr lang="en-US" sz="110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$33,000</a:t>
                      </a:r>
                      <a:endParaRPr lang="en-US" sz="1100" dirty="0">
                        <a:effectLst/>
                        <a:latin typeface="+mn-lt"/>
                        <a:ea typeface="Calibri" panose="020F0502020204030204" pitchFamily="34" charset="0"/>
                        <a:cs typeface="Times New Roman" panose="02020603050405020304" pitchFamily="18" charset="0"/>
                      </a:endParaRPr>
                    </a:p>
                  </a:txBody>
                  <a:tcPr marL="67538" marR="675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2732594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8-4: Calculate units-of-production depreciation and show how it affects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23</a:t>
            </a:fld>
            <a:endParaRPr lang="en-US" dirty="0">
              <a:solidFill>
                <a:schemeClr val="bg1"/>
              </a:solidFill>
              <a:cs typeface="Arial" charset="0"/>
            </a:endParaRPr>
          </a:p>
        </p:txBody>
      </p:sp>
    </p:spTree>
    <p:extLst>
      <p:ext uri="{BB962C8B-B14F-4D97-AF65-F5344CB8AC3E}">
        <p14:creationId xmlns:p14="http://schemas.microsoft.com/office/powerpoint/2010/main" val="408518735"/>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t>Units-of-Production Depreciation</a:t>
            </a:r>
            <a:endParaRPr lang="en-US" sz="4000" b="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US" sz="2200" dirty="0" smtClean="0">
                <a:ea typeface="Tahoma" panose="020B0604030504040204" pitchFamily="34" charset="0"/>
                <a:cs typeface="Tahoma" panose="020B0604030504040204" pitchFamily="34" charset="0"/>
              </a:rPr>
              <a:t>There </a:t>
            </a:r>
            <a:r>
              <a:rPr lang="en-US" sz="2200" dirty="0">
                <a:ea typeface="Tahoma" panose="020B0604030504040204" pitchFamily="34" charset="0"/>
                <a:cs typeface="Tahoma" panose="020B0604030504040204" pitchFamily="34" charset="0"/>
              </a:rPr>
              <a:t>are two steps to calculate </a:t>
            </a:r>
            <a:r>
              <a:rPr lang="en-US" sz="2200" dirty="0" smtClean="0">
                <a:ea typeface="Tahoma" panose="020B0604030504040204" pitchFamily="34" charset="0"/>
                <a:cs typeface="Tahoma" panose="020B0604030504040204" pitchFamily="34" charset="0"/>
              </a:rPr>
              <a:t>units</a:t>
            </a:r>
            <a:r>
              <a:rPr lang="en-US" sz="2200" dirty="0">
                <a:ea typeface="Tahoma" panose="020B0604030504040204" pitchFamily="34" charset="0"/>
                <a:cs typeface="Tahoma" panose="020B0604030504040204" pitchFamily="34" charset="0"/>
              </a:rPr>
              <a:t>-of</a:t>
            </a:r>
            <a:r>
              <a:rPr lang="en-US" sz="2200" dirty="0" smtClean="0">
                <a:ea typeface="Tahoma" panose="020B0604030504040204" pitchFamily="34" charset="0"/>
                <a:cs typeface="Tahoma" panose="020B0604030504040204" pitchFamily="34" charset="0"/>
              </a:rPr>
              <a:t>-production </a:t>
            </a:r>
            <a:r>
              <a:rPr lang="en-US" sz="2200" dirty="0">
                <a:ea typeface="Tahoma" panose="020B0604030504040204" pitchFamily="34" charset="0"/>
                <a:cs typeface="Tahoma" panose="020B0604030504040204" pitchFamily="34" charset="0"/>
              </a:rPr>
              <a:t>d</a:t>
            </a:r>
            <a:r>
              <a:rPr lang="en-US" sz="2200" dirty="0" smtClean="0">
                <a:ea typeface="Tahoma" panose="020B0604030504040204" pitchFamily="34" charset="0"/>
                <a:cs typeface="Tahoma" panose="020B0604030504040204" pitchFamily="34" charset="0"/>
              </a:rPr>
              <a:t>epreciation:</a:t>
            </a:r>
          </a:p>
          <a:p>
            <a:pPr marL="514350" indent="-514350">
              <a:buAutoNum type="arabicPeriod"/>
            </a:pPr>
            <a:r>
              <a:rPr lang="en-US" sz="2200" dirty="0" smtClean="0">
                <a:ea typeface="Tahoma" panose="020B0604030504040204" pitchFamily="34" charset="0"/>
                <a:cs typeface="Tahoma" panose="020B0604030504040204" pitchFamily="34" charset="0"/>
              </a:rPr>
              <a:t>Find the </a:t>
            </a:r>
            <a:r>
              <a:rPr lang="en-US" sz="2200" dirty="0">
                <a:ea typeface="Tahoma" panose="020B0604030504040204" pitchFamily="34" charset="0"/>
                <a:cs typeface="Tahoma" panose="020B0604030504040204" pitchFamily="34" charset="0"/>
              </a:rPr>
              <a:t>d</a:t>
            </a:r>
            <a:r>
              <a:rPr lang="en-US" sz="2200" dirty="0" smtClean="0">
                <a:ea typeface="Tahoma" panose="020B0604030504040204" pitchFamily="34" charset="0"/>
                <a:cs typeface="Tahoma" panose="020B0604030504040204" pitchFamily="34" charset="0"/>
              </a:rPr>
              <a:t>epreciation </a:t>
            </a:r>
            <a:r>
              <a:rPr lang="en-US" sz="2200" dirty="0">
                <a:ea typeface="Tahoma" panose="020B0604030504040204" pitchFamily="34" charset="0"/>
                <a:cs typeface="Tahoma" panose="020B0604030504040204" pitchFamily="34" charset="0"/>
              </a:rPr>
              <a:t>charge per unit of production.  </a:t>
            </a:r>
            <a:endParaRPr lang="en-US" sz="2200" dirty="0" smtClean="0">
              <a:ea typeface="Tahoma" panose="020B0604030504040204" pitchFamily="34" charset="0"/>
              <a:cs typeface="Tahoma" panose="020B0604030504040204" pitchFamily="34" charset="0"/>
            </a:endParaRPr>
          </a:p>
          <a:p>
            <a:pPr marL="457200" indent="-457200">
              <a:buFont typeface="+mj-lt"/>
              <a:buAutoNum type="arabicPeriod"/>
            </a:pPr>
            <a:endParaRPr lang="en-US" sz="2200" dirty="0" smtClean="0">
              <a:ea typeface="Tahoma" panose="020B0604030504040204" pitchFamily="34" charset="0"/>
              <a:cs typeface="Tahoma" panose="020B0604030504040204" pitchFamily="34" charset="0"/>
            </a:endParaRPr>
          </a:p>
          <a:p>
            <a:pPr marL="457200" indent="-457200">
              <a:buFont typeface="+mj-lt"/>
              <a:buAutoNum type="arabicPeriod"/>
            </a:pPr>
            <a:endParaRPr lang="en-US" sz="2200" dirty="0" smtClean="0">
              <a:ea typeface="Tahoma" panose="020B0604030504040204" pitchFamily="34" charset="0"/>
              <a:cs typeface="Tahoma" panose="020B0604030504040204" pitchFamily="34" charset="0"/>
            </a:endParaRPr>
          </a:p>
          <a:p>
            <a:pPr marL="514350" indent="-514350">
              <a:buFont typeface="Arial"/>
              <a:buAutoNum type="arabicPeriod"/>
            </a:pPr>
            <a:r>
              <a:rPr lang="en-US" sz="2200" dirty="0">
                <a:ea typeface="Tahoma" panose="020B0604030504040204" pitchFamily="34" charset="0"/>
                <a:cs typeface="Tahoma" panose="020B0604030504040204" pitchFamily="34" charset="0"/>
              </a:rPr>
              <a:t>M</a:t>
            </a:r>
            <a:r>
              <a:rPr lang="en-US" sz="2200" dirty="0" smtClean="0">
                <a:ea typeface="Tahoma" panose="020B0604030504040204" pitchFamily="34" charset="0"/>
                <a:cs typeface="Tahoma" panose="020B0604030504040204" pitchFamily="34" charset="0"/>
              </a:rPr>
              <a:t>ultiply </a:t>
            </a:r>
            <a:r>
              <a:rPr lang="en-US" sz="2200" dirty="0">
                <a:ea typeface="Tahoma" panose="020B0604030504040204" pitchFamily="34" charset="0"/>
                <a:cs typeface="Tahoma" panose="020B0604030504040204" pitchFamily="34" charset="0"/>
              </a:rPr>
              <a:t>the resulting </a:t>
            </a:r>
            <a:r>
              <a:rPr lang="en-US" sz="2200" dirty="0" smtClean="0">
                <a:ea typeface="Tahoma" panose="020B0604030504040204" pitchFamily="34" charset="0"/>
                <a:cs typeface="Tahoma" panose="020B0604030504040204" pitchFamily="34" charset="0"/>
              </a:rPr>
              <a:t>depreciation </a:t>
            </a:r>
            <a:r>
              <a:rPr lang="en-US" sz="2200" dirty="0">
                <a:ea typeface="Tahoma" panose="020B0604030504040204" pitchFamily="34" charset="0"/>
                <a:cs typeface="Tahoma" panose="020B0604030504040204" pitchFamily="34" charset="0"/>
              </a:rPr>
              <a:t>charge per unit of production by </a:t>
            </a:r>
            <a:r>
              <a:rPr lang="en-US" sz="2200" dirty="0" smtClean="0">
                <a:ea typeface="Tahoma" panose="020B0604030504040204" pitchFamily="34" charset="0"/>
                <a:cs typeface="Tahoma" panose="020B0604030504040204" pitchFamily="34" charset="0"/>
              </a:rPr>
              <a:t>units </a:t>
            </a:r>
            <a:r>
              <a:rPr lang="en-US" sz="2200" dirty="0">
                <a:ea typeface="Tahoma" panose="020B0604030504040204" pitchFamily="34" charset="0"/>
                <a:cs typeface="Tahoma" panose="020B0604030504040204" pitchFamily="34" charset="0"/>
              </a:rPr>
              <a:t>in the current period to find the periodic </a:t>
            </a:r>
            <a:r>
              <a:rPr lang="en-US" sz="2200" dirty="0" smtClean="0">
                <a:ea typeface="Tahoma" panose="020B0604030504040204" pitchFamily="34" charset="0"/>
                <a:cs typeface="Tahoma" panose="020B0604030504040204" pitchFamily="34" charset="0"/>
              </a:rPr>
              <a:t>depreciation </a:t>
            </a:r>
            <a:r>
              <a:rPr lang="en-US" sz="2200" dirty="0">
                <a:ea typeface="Tahoma" panose="020B0604030504040204" pitchFamily="34" charset="0"/>
                <a:cs typeface="Tahoma" panose="020B0604030504040204" pitchFamily="34" charset="0"/>
              </a:rPr>
              <a:t>e</a:t>
            </a:r>
            <a:r>
              <a:rPr lang="en-US" sz="2200" dirty="0" smtClean="0">
                <a:ea typeface="Tahoma" panose="020B0604030504040204" pitchFamily="34" charset="0"/>
                <a:cs typeface="Tahoma" panose="020B0604030504040204" pitchFamily="34" charset="0"/>
              </a:rPr>
              <a:t>xpense</a:t>
            </a:r>
            <a:r>
              <a:rPr lang="en-US" sz="2200" dirty="0">
                <a:ea typeface="Tahoma" panose="020B0604030504040204" pitchFamily="34" charset="0"/>
                <a:cs typeface="Tahoma" panose="020B0604030504040204" pitchFamily="34" charset="0"/>
              </a:rPr>
              <a:t>.</a:t>
            </a:r>
          </a:p>
          <a:p>
            <a:pPr marL="514350" indent="-514350">
              <a:buAutoNum type="arabicPeriod"/>
            </a:pPr>
            <a:endParaRPr lang="en-US" sz="2200" dirty="0" smtClean="0">
              <a:ea typeface="Tahoma" panose="020B0604030504040204" pitchFamily="34" charset="0"/>
              <a:cs typeface="Tahoma" panose="020B0604030504040204" pitchFamily="34" charset="0"/>
            </a:endParaRPr>
          </a:p>
          <a:p>
            <a:endParaRPr lang="en-US" dirty="0"/>
          </a:p>
        </p:txBody>
      </p:sp>
      <p:sp>
        <p:nvSpPr>
          <p:cNvPr id="14" name="Text Placeholder 1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24</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9053741"/>
              </p:ext>
            </p:extLst>
          </p:nvPr>
        </p:nvGraphicFramePr>
        <p:xfrm>
          <a:off x="1362075" y="2286000"/>
          <a:ext cx="6172200" cy="914399"/>
        </p:xfrm>
        <a:graphic>
          <a:graphicData uri="http://schemas.openxmlformats.org/drawingml/2006/table">
            <a:tbl>
              <a:tblPr firstRow="1" bandRow="1">
                <a:tableStyleId>{5C22544A-7EE6-4342-B048-85BDC9FD1C3A}</a:tableStyleId>
              </a:tblPr>
              <a:tblGrid>
                <a:gridCol w="3797361"/>
                <a:gridCol w="317439"/>
                <a:gridCol w="2057400"/>
              </a:tblGrid>
              <a:tr h="794860">
                <a:tc>
                  <a:txBody>
                    <a:bodyPr/>
                    <a:lstStyle/>
                    <a:p>
                      <a:pPr algn="ctr"/>
                      <a:r>
                        <a:rPr lang="en-US" dirty="0" smtClean="0">
                          <a:solidFill>
                            <a:schemeClr val="tx1"/>
                          </a:solidFill>
                        </a:rPr>
                        <a:t>Cost – Salvage value</a:t>
                      </a:r>
                    </a:p>
                    <a:p>
                      <a:pPr algn="ctr"/>
                      <a:r>
                        <a:rPr lang="en-US" dirty="0" smtClean="0">
                          <a:solidFill>
                            <a:schemeClr val="tx1"/>
                          </a:solidFill>
                        </a:rPr>
                        <a:t>Total</a:t>
                      </a:r>
                      <a:r>
                        <a:rPr lang="en-US" baseline="0" dirty="0" smtClean="0">
                          <a:solidFill>
                            <a:schemeClr val="tx1"/>
                          </a:solidFill>
                        </a:rPr>
                        <a:t> estimated units of production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dirty="0" smtClean="0">
                          <a:solidFill>
                            <a:schemeClr val="tx1"/>
                          </a:solidFill>
                        </a:rPr>
                        <a:t>Depreciation</a:t>
                      </a:r>
                      <a:r>
                        <a:rPr lang="en-US" baseline="0" dirty="0" smtClean="0">
                          <a:solidFill>
                            <a:schemeClr val="tx1"/>
                          </a:solidFill>
                        </a:rPr>
                        <a:t> charge per unit of production</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897066200"/>
              </p:ext>
            </p:extLst>
          </p:nvPr>
        </p:nvGraphicFramePr>
        <p:xfrm>
          <a:off x="838200" y="4502937"/>
          <a:ext cx="7307134" cy="985842"/>
        </p:xfrm>
        <a:graphic>
          <a:graphicData uri="http://schemas.openxmlformats.org/drawingml/2006/table">
            <a:tbl>
              <a:tblPr firstRow="1" bandRow="1">
                <a:tableStyleId>{5C22544A-7EE6-4342-B048-85BDC9FD1C3A}</a:tableStyleId>
              </a:tblPr>
              <a:tblGrid>
                <a:gridCol w="2152650"/>
                <a:gridCol w="296734"/>
                <a:gridCol w="2228850"/>
                <a:gridCol w="350966"/>
                <a:gridCol w="2277934"/>
              </a:tblGrid>
              <a:tr h="985842">
                <a:tc>
                  <a:txBody>
                    <a:bodyPr/>
                    <a:lstStyle/>
                    <a:p>
                      <a:pPr algn="ctr"/>
                      <a:r>
                        <a:rPr lang="en-US" dirty="0" smtClean="0">
                          <a:solidFill>
                            <a:schemeClr val="tx1"/>
                          </a:solidFill>
                        </a:rPr>
                        <a:t>Depreciation charge per unit of production</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t>
                      </a:r>
                    </a:p>
                    <a:p>
                      <a:endParaRPr lang="en-US"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rPr>
                        <a:t>Units of production in current accounting period</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t>
                      </a:r>
                    </a:p>
                    <a:p>
                      <a:endParaRPr lang="en-US"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rPr>
                        <a:t>Annual</a:t>
                      </a:r>
                      <a:r>
                        <a:rPr lang="en-US" baseline="0" dirty="0" smtClean="0">
                          <a:solidFill>
                            <a:schemeClr val="tx1"/>
                          </a:solidFill>
                        </a:rPr>
                        <a:t> or Periodic Depreciation Expense </a:t>
                      </a:r>
                      <a:endParaRPr 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9" name="Straight Connector 8"/>
          <p:cNvCxnSpPr>
            <a:cxnSpLocks/>
          </p:cNvCxnSpPr>
          <p:nvPr/>
        </p:nvCxnSpPr>
        <p:spPr>
          <a:xfrm>
            <a:off x="1600200" y="2743200"/>
            <a:ext cx="32856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160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Units-of-Production Depreciation </a:t>
            </a:r>
            <a:r>
              <a:rPr lang="en-US" sz="3200" b="1" dirty="0" smtClean="0">
                <a:ea typeface="Tahoma" panose="020B0604030504040204" pitchFamily="34" charset="0"/>
                <a:cs typeface="Tahoma" panose="020B0604030504040204" pitchFamily="34" charset="0"/>
              </a:rPr>
              <a:t>(Continued</a:t>
            </a:r>
            <a:r>
              <a:rPr lang="en-US" sz="32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Here is the depreciation charge per mile driven in our van</a:t>
            </a:r>
            <a:r>
              <a:rPr lang="en-US" sz="2600" dirty="0" smtClean="0">
                <a:ea typeface="Tahoma" panose="020B0604030504040204" pitchFamily="34" charset="0"/>
                <a:cs typeface="Tahoma" panose="020B0604030504040204" pitchFamily="34" charset="0"/>
              </a:rPr>
              <a:t>:</a:t>
            </a:r>
          </a:p>
          <a:p>
            <a:pPr marL="0" indent="0">
              <a:buNone/>
            </a:pPr>
            <a:endParaRPr lang="en-US" sz="2600" dirty="0">
              <a:ea typeface="Tahoma" panose="020B0604030504040204" pitchFamily="34" charset="0"/>
              <a:cs typeface="Tahoma" panose="020B0604030504040204" pitchFamily="34" charset="0"/>
            </a:endParaRPr>
          </a:p>
          <a:p>
            <a:pPr marL="0" indent="0">
              <a:buNone/>
            </a:pPr>
            <a:endParaRPr lang="en-US" sz="2600" dirty="0">
              <a:ea typeface="Tahoma" panose="020B0604030504040204" pitchFamily="34" charset="0"/>
              <a:cs typeface="Tahoma" panose="020B0604030504040204" pitchFamily="34" charset="0"/>
            </a:endParaRPr>
          </a:p>
          <a:p>
            <a:pPr marL="0" indent="0">
              <a:buNone/>
            </a:pPr>
            <a:r>
              <a:rPr lang="en-US" sz="2600" dirty="0" smtClean="0">
                <a:ea typeface="Tahoma" panose="020B0604030504040204" pitchFamily="34" charset="0"/>
                <a:cs typeface="Tahoma" panose="020B0604030504040204" pitchFamily="34" charset="0"/>
              </a:rPr>
              <a:t>Here </a:t>
            </a:r>
            <a:r>
              <a:rPr lang="en-US" sz="2600" dirty="0">
                <a:ea typeface="Tahoma" panose="020B0604030504040204" pitchFamily="34" charset="0"/>
                <a:cs typeface="Tahoma" panose="020B0604030504040204" pitchFamily="34" charset="0"/>
              </a:rPr>
              <a:t>is the calculation of depreciation expense based on miles driven:</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25</a:t>
            </a:fld>
            <a:endParaRPr lang="en-US" dirty="0">
              <a:solidFill>
                <a:schemeClr val="bg1"/>
              </a:solidFill>
              <a:cs typeface="Arial" charset="0"/>
            </a:endParaRPr>
          </a:p>
        </p:txBody>
      </p:sp>
      <p:graphicFrame>
        <p:nvGraphicFramePr>
          <p:cNvPr id="32" name="Object 5">
            <a:extLst>
              <a:ext uri="{FF2B5EF4-FFF2-40B4-BE49-F238E27FC236}">
                <a16:creationId xmlns:a16="http://schemas.microsoft.com/office/drawing/2014/main" xmlns="" id="{E559530A-569C-4023-830F-2EE3F15CFA6E}"/>
              </a:ext>
            </a:extLst>
          </p:cNvPr>
          <p:cNvGraphicFramePr>
            <a:graphicFrameLocks noChangeAspect="1"/>
          </p:cNvGraphicFramePr>
          <p:nvPr>
            <p:extLst>
              <p:ext uri="{D42A27DB-BD31-4B8C-83A1-F6EECF244321}">
                <p14:modId xmlns:p14="http://schemas.microsoft.com/office/powerpoint/2010/main" val="2953439481"/>
              </p:ext>
            </p:extLst>
          </p:nvPr>
        </p:nvGraphicFramePr>
        <p:xfrm>
          <a:off x="1673225" y="3795713"/>
          <a:ext cx="6048375" cy="1954212"/>
        </p:xfrm>
        <a:graphic>
          <a:graphicData uri="http://schemas.openxmlformats.org/presentationml/2006/ole">
            <mc:AlternateContent xmlns:mc="http://schemas.openxmlformats.org/markup-compatibility/2006">
              <mc:Choice xmlns:v="urn:schemas-microsoft-com:vml" Requires="v">
                <p:oleObj spid="_x0000_s115385" name="Worksheet" r:id="rId5" imgW="4279900" imgH="1397000" progId="Excel.Sheet.8">
                  <p:embed/>
                </p:oleObj>
              </mc:Choice>
              <mc:Fallback>
                <p:oleObj name="Worksheet" r:id="rId5" imgW="4279900" imgH="1397000" progId="Excel.Sheet.8">
                  <p:embed/>
                  <p:pic>
                    <p:nvPicPr>
                      <p:cNvPr id="9221" name="Object 5"/>
                      <p:cNvPicPr>
                        <a:picLocks noChangeAspect="1" noChangeArrowheads="1"/>
                      </p:cNvPicPr>
                      <p:nvPr/>
                    </p:nvPicPr>
                    <p:blipFill>
                      <a:blip r:embed="rId6"/>
                      <a:srcRect/>
                      <a:stretch>
                        <a:fillRect/>
                      </a:stretch>
                    </p:blipFill>
                    <p:spPr bwMode="auto">
                      <a:xfrm>
                        <a:off x="1673225" y="3795713"/>
                        <a:ext cx="6048375" cy="1954212"/>
                      </a:xfrm>
                      <a:prstGeom prst="rect">
                        <a:avLst/>
                      </a:prstGeom>
                      <a:solidFill>
                        <a:srgbClr val="FF6600"/>
                      </a:solidFill>
                      <a:ln>
                        <a:noFill/>
                      </a:ln>
                      <a:effectLs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3672558"/>
              </p:ext>
            </p:extLst>
          </p:nvPr>
        </p:nvGraphicFramePr>
        <p:xfrm>
          <a:off x="1371600" y="1905000"/>
          <a:ext cx="5688667" cy="893604"/>
        </p:xfrm>
        <a:graphic>
          <a:graphicData uri="http://schemas.openxmlformats.org/drawingml/2006/table">
            <a:tbl>
              <a:tblPr firstRow="1" bandRow="1">
                <a:tableStyleId>{5C22544A-7EE6-4342-B048-85BDC9FD1C3A}</a:tableStyleId>
              </a:tblPr>
              <a:tblGrid>
                <a:gridCol w="2836838"/>
                <a:gridCol w="571800"/>
                <a:gridCol w="2280029"/>
              </a:tblGrid>
              <a:tr h="893604">
                <a:tc>
                  <a:txBody>
                    <a:bodyPr/>
                    <a:lstStyle/>
                    <a:p>
                      <a:pPr algn="ctr"/>
                      <a:r>
                        <a:rPr lang="en-US" sz="2500" b="0" dirty="0" smtClean="0">
                          <a:solidFill>
                            <a:schemeClr val="tx1"/>
                          </a:solidFill>
                          <a:latin typeface="+mn-lt"/>
                          <a:ea typeface="Tahoma" panose="020B0604030504040204" pitchFamily="34" charset="0"/>
                          <a:cs typeface="Tahoma" panose="020B0604030504040204" pitchFamily="34" charset="0"/>
                        </a:rPr>
                        <a:t>$24,000 – $4,000</a:t>
                      </a:r>
                    </a:p>
                    <a:p>
                      <a:pPr algn="ctr"/>
                      <a:r>
                        <a:rPr lang="en-US" sz="2500" b="0" dirty="0" smtClean="0">
                          <a:solidFill>
                            <a:schemeClr val="tx1"/>
                          </a:solidFill>
                          <a:latin typeface="+mn-lt"/>
                          <a:ea typeface="Tahoma" panose="020B0604030504040204" pitchFamily="34" charset="0"/>
                          <a:cs typeface="Tahoma" panose="020B0604030504040204" pitchFamily="34" charset="0"/>
                        </a:rPr>
                        <a:t>100,000 miles</a:t>
                      </a:r>
                    </a:p>
                  </a:txBody>
                  <a:tcPr marL="127658" marR="127658" marT="63829" marB="6382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500" b="0" dirty="0" smtClean="0">
                          <a:solidFill>
                            <a:schemeClr val="tx1"/>
                          </a:solidFill>
                          <a:latin typeface="+mn-lt"/>
                          <a:ea typeface="Tahoma" panose="020B0604030504040204" pitchFamily="34" charset="0"/>
                          <a:cs typeface="Tahoma" panose="020B0604030504040204" pitchFamily="34" charset="0"/>
                        </a:rPr>
                        <a:t>=</a:t>
                      </a:r>
                    </a:p>
                  </a:txBody>
                  <a:tcPr marL="127658" marR="127658" marT="63829" marB="638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500" b="1" dirty="0" smtClean="0">
                          <a:solidFill>
                            <a:srgbClr val="0000FF"/>
                          </a:solidFill>
                          <a:latin typeface="+mn-lt"/>
                          <a:ea typeface="Tahoma" panose="020B0604030504040204" pitchFamily="34" charset="0"/>
                          <a:cs typeface="Tahoma" panose="020B0604030504040204" pitchFamily="34" charset="0"/>
                        </a:rPr>
                        <a:t>$0.20 </a:t>
                      </a:r>
                      <a:r>
                        <a:rPr lang="en-US" sz="2500" b="0" dirty="0" smtClean="0">
                          <a:solidFill>
                            <a:schemeClr val="tx1"/>
                          </a:solidFill>
                          <a:latin typeface="+mn-lt"/>
                          <a:ea typeface="Tahoma" panose="020B0604030504040204" pitchFamily="34" charset="0"/>
                          <a:cs typeface="Tahoma" panose="020B0604030504040204" pitchFamily="34" charset="0"/>
                        </a:rPr>
                        <a:t>per mile</a:t>
                      </a:r>
                    </a:p>
                  </a:txBody>
                  <a:tcPr marL="127658" marR="127658" marT="63829" marB="638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6" name="Straight Connector 5"/>
          <p:cNvCxnSpPr>
            <a:cxnSpLocks/>
          </p:cNvCxnSpPr>
          <p:nvPr/>
        </p:nvCxnSpPr>
        <p:spPr>
          <a:xfrm>
            <a:off x="1600200" y="2362200"/>
            <a:ext cx="24535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808952"/>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2000" b="1" dirty="0">
                <a:ea typeface="Tahoma" panose="020B0604030504040204" pitchFamily="34" charset="0"/>
                <a:cs typeface="Tahoma" panose="020B0604030504040204" pitchFamily="34" charset="0"/>
              </a:rPr>
              <a:t>Exhibit 8.5: Financial Statements under Units-of-Production Depreciation</a:t>
            </a:r>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 </a:t>
            </a:r>
            <a:fld id="{86103F27-AA34-4069-B652-A178AD0674B3}" type="slidenum">
              <a:rPr lang="en-US" smtClean="0">
                <a:solidFill>
                  <a:schemeClr val="bg1"/>
                </a:solidFill>
              </a:rPr>
              <a:pPr>
                <a:defRPr/>
              </a:pPr>
              <a:t>26</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41602871"/>
              </p:ext>
            </p:extLst>
          </p:nvPr>
        </p:nvGraphicFramePr>
        <p:xfrm>
          <a:off x="1828800" y="834189"/>
          <a:ext cx="6149698" cy="5073527"/>
        </p:xfrm>
        <a:graphic>
          <a:graphicData uri="http://schemas.openxmlformats.org/drawingml/2006/table">
            <a:tbl>
              <a:tblPr firstRow="1" firstCol="1" bandRow="1"/>
              <a:tblGrid>
                <a:gridCol w="2455203"/>
                <a:gridCol w="759943"/>
                <a:gridCol w="935315"/>
                <a:gridCol w="935315"/>
                <a:gridCol w="1063922"/>
              </a:tblGrid>
              <a:tr h="166798">
                <a:tc gridSpan="5">
                  <a:txBody>
                    <a:bodyPr/>
                    <a:lstStyle/>
                    <a:p>
                      <a:pPr marL="0" marR="0" algn="ct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DRYDEN ENTERPRISES</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798">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Financial Statements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798">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December 31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798">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Income Statement</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1</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2</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3</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905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4</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E2F3"/>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Revenue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$11,000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7,000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9,000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5,000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w="19050" cap="flat" cmpd="sng" algn="ctr">
                      <a:solidFill>
                        <a:srgbClr val="000000"/>
                      </a:solidFill>
                      <a:prstDash val="solid"/>
                      <a:round/>
                      <a:headEnd type="none" w="med" len="med"/>
                      <a:tailEnd type="none" w="med" len="med"/>
                    </a:lnR>
                    <a:lnT>
                      <a:noFill/>
                    </a:lnT>
                    <a:lnB>
                      <a:noFill/>
                    </a:lnB>
                    <a:solidFill>
                      <a:srgbClr val="D9E2F3"/>
                    </a:solidFill>
                  </a:tcPr>
                </a:tc>
              </a:tr>
              <a:tr h="334591">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Depreciation  Expense</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(4,000)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(6,000)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Income</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$3,000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9E2F3"/>
                    </a:solidFill>
                  </a:tcPr>
                </a:tc>
              </a:tr>
              <a:tr h="166798">
                <a:tc gridSpan="2">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Balance Sheets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r>
              <a:tr h="166798">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Assets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$ 12,000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$19,000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$28,000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$33,000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5DC"/>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Van</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24.000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Accumulated Depreciation</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(8,000)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(18,000)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(20,000)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Assets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$28,000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$34,000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$37,000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r>
              <a:tr h="175372">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Stockholders’ Equity</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Common Stock</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w="19050" cap="flat" cmpd="sng" algn="ctr">
                      <a:solidFill>
                        <a:srgbClr val="000000"/>
                      </a:solidFill>
                      <a:prstDash val="solid"/>
                      <a:round/>
                      <a:headEnd type="none" w="med" len="med"/>
                      <a:tailEnd type="none" w="med" len="med"/>
                    </a:lnR>
                    <a:lnT>
                      <a:noFill/>
                    </a:lnT>
                    <a:lnB>
                      <a:noFill/>
                    </a:lnB>
                    <a:solidFill>
                      <a:srgbClr val="FFD5DC"/>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Retained Earnings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6,000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Stockholders’ Equity</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$28,000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$34,000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$37,000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66798">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Statement of Cash Flow</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798">
                <a:tc gridSpan="5">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operating activities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Customers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$11,000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$7,000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$9,000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investing activities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Outflow to purchase van</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(24,000)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financing activities</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6679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stock issue</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25,000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change in Cash</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$7,000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$9,000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$5,000 </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2EFD9"/>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Plus Beginning Cash Balance</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19,000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28,000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r>
              <a:tr h="17537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Ending Cash Balance</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a:t>
                      </a:r>
                      <a:endParaRPr lang="en-US" sz="1200">
                        <a:effectLst/>
                        <a:latin typeface="+mn-lt"/>
                        <a:ea typeface="Calibri" panose="020F0502020204030204" pitchFamily="34" charset="0"/>
                        <a:cs typeface="Times New Roman" panose="02020603050405020304" pitchFamily="18" charset="0"/>
                      </a:endParaRPr>
                    </a:p>
                  </a:txBody>
                  <a:tcPr marL="70148" marR="701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$19,000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$28,000</a:t>
                      </a:r>
                      <a:endParaRPr lang="en-US" sz="120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$33,000</a:t>
                      </a:r>
                      <a:endParaRPr lang="en-US" sz="1200" dirty="0">
                        <a:effectLst/>
                        <a:latin typeface="+mn-lt"/>
                        <a:ea typeface="Calibri" panose="020F0502020204030204" pitchFamily="34" charset="0"/>
                        <a:cs typeface="Times New Roman" panose="02020603050405020304" pitchFamily="18" charset="0"/>
                      </a:endParaRPr>
                    </a:p>
                  </a:txBody>
                  <a:tcPr marL="70148" marR="7014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457593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8-5: Show how gains and losses on disposals of long-term operational assets affect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27</a:t>
            </a:fld>
            <a:endParaRPr lang="en-US" dirty="0">
              <a:solidFill>
                <a:schemeClr val="bg1"/>
              </a:solidFill>
              <a:cs typeface="Arial" charset="0"/>
            </a:endParaRPr>
          </a:p>
        </p:txBody>
      </p:sp>
    </p:spTree>
    <p:extLst>
      <p:ext uri="{BB962C8B-B14F-4D97-AF65-F5344CB8AC3E}">
        <p14:creationId xmlns:p14="http://schemas.microsoft.com/office/powerpoint/2010/main" val="3018799512"/>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Asset Disposals</a:t>
            </a:r>
          </a:p>
        </p:txBody>
      </p:sp>
      <p:sp>
        <p:nvSpPr>
          <p:cNvPr id="3" name="Content Placeholder 2"/>
          <p:cNvSpPr>
            <a:spLocks noGrp="1"/>
          </p:cNvSpPr>
          <p:nvPr>
            <p:ph idx="1"/>
          </p:nvPr>
        </p:nvSpPr>
        <p:spPr/>
        <p:txBody>
          <a:bodyPr/>
          <a:lstStyle/>
          <a:p>
            <a:pPr marL="0" indent="0">
              <a:lnSpc>
                <a:spcPct val="70000"/>
              </a:lnSpc>
              <a:buNone/>
            </a:pPr>
            <a:r>
              <a:rPr lang="en-US" sz="2300" dirty="0"/>
              <a:t>On January 1, Year 5, </a:t>
            </a:r>
            <a:r>
              <a:rPr lang="en-US" sz="2300" dirty="0" smtClean="0"/>
              <a:t>the van</a:t>
            </a:r>
          </a:p>
          <a:p>
            <a:pPr marL="0" indent="0">
              <a:lnSpc>
                <a:spcPct val="70000"/>
              </a:lnSpc>
              <a:buNone/>
            </a:pPr>
            <a:r>
              <a:rPr lang="en-US" sz="2300" dirty="0"/>
              <a:t>i</a:t>
            </a:r>
            <a:r>
              <a:rPr lang="en-US" sz="2300" dirty="0" smtClean="0"/>
              <a:t>s sold for </a:t>
            </a:r>
            <a:r>
              <a:rPr lang="en-US" sz="2300" dirty="0"/>
              <a:t>$</a:t>
            </a:r>
            <a:r>
              <a:rPr lang="en-US" sz="2300" dirty="0" smtClean="0"/>
              <a:t>4,500 </a:t>
            </a:r>
            <a:r>
              <a:rPr lang="en-US" sz="2300" dirty="0"/>
              <a:t>cash.</a:t>
            </a:r>
          </a:p>
          <a:p>
            <a:endParaRPr lang="en-US" dirty="0"/>
          </a:p>
        </p:txBody>
      </p:sp>
      <p:sp>
        <p:nvSpPr>
          <p:cNvPr id="5" name="Text Placeholder 4"/>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28</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3783687344"/>
              </p:ext>
            </p:extLst>
          </p:nvPr>
        </p:nvGraphicFramePr>
        <p:xfrm>
          <a:off x="685800" y="4495800"/>
          <a:ext cx="7711162" cy="1389645"/>
        </p:xfrm>
        <a:graphic>
          <a:graphicData uri="http://schemas.openxmlformats.org/drawingml/2006/table">
            <a:tbl>
              <a:tblPr firstRow="1" firstCol="1" bandRow="1">
                <a:tableStyleId>{5C22544A-7EE6-4342-B048-85BDC9FD1C3A}</a:tableStyleId>
              </a:tblPr>
              <a:tblGrid>
                <a:gridCol w="815431">
                  <a:extLst>
                    <a:ext uri="{9D8B030D-6E8A-4147-A177-3AD203B41FA5}">
                      <a16:colId xmlns:a16="http://schemas.microsoft.com/office/drawing/2014/main" xmlns="" val="4038268786"/>
                    </a:ext>
                  </a:extLst>
                </a:gridCol>
                <a:gridCol w="149088">
                  <a:extLst>
                    <a:ext uri="{9D8B030D-6E8A-4147-A177-3AD203B41FA5}">
                      <a16:colId xmlns:a16="http://schemas.microsoft.com/office/drawing/2014/main" xmlns="" val="3906683118"/>
                    </a:ext>
                  </a:extLst>
                </a:gridCol>
                <a:gridCol w="592409">
                  <a:extLst>
                    <a:ext uri="{9D8B030D-6E8A-4147-A177-3AD203B41FA5}">
                      <a16:colId xmlns:a16="http://schemas.microsoft.com/office/drawing/2014/main" xmlns="" val="2246321599"/>
                    </a:ext>
                  </a:extLst>
                </a:gridCol>
                <a:gridCol w="163468">
                  <a:extLst>
                    <a:ext uri="{9D8B030D-6E8A-4147-A177-3AD203B41FA5}">
                      <a16:colId xmlns:a16="http://schemas.microsoft.com/office/drawing/2014/main" xmlns="" val="695920123"/>
                    </a:ext>
                  </a:extLst>
                </a:gridCol>
                <a:gridCol w="558235">
                  <a:extLst>
                    <a:ext uri="{9D8B030D-6E8A-4147-A177-3AD203B41FA5}">
                      <a16:colId xmlns:a16="http://schemas.microsoft.com/office/drawing/2014/main" xmlns="" val="118549055"/>
                    </a:ext>
                  </a:extLst>
                </a:gridCol>
                <a:gridCol w="149088">
                  <a:extLst>
                    <a:ext uri="{9D8B030D-6E8A-4147-A177-3AD203B41FA5}">
                      <a16:colId xmlns:a16="http://schemas.microsoft.com/office/drawing/2014/main" xmlns="" val="2501135130"/>
                    </a:ext>
                  </a:extLst>
                </a:gridCol>
                <a:gridCol w="669492">
                  <a:extLst>
                    <a:ext uri="{9D8B030D-6E8A-4147-A177-3AD203B41FA5}">
                      <a16:colId xmlns:a16="http://schemas.microsoft.com/office/drawing/2014/main" xmlns="" val="322333968"/>
                    </a:ext>
                  </a:extLst>
                </a:gridCol>
                <a:gridCol w="149088">
                  <a:extLst>
                    <a:ext uri="{9D8B030D-6E8A-4147-A177-3AD203B41FA5}">
                      <a16:colId xmlns:a16="http://schemas.microsoft.com/office/drawing/2014/main" xmlns="" val="3352611176"/>
                    </a:ext>
                  </a:extLst>
                </a:gridCol>
                <a:gridCol w="677998">
                  <a:extLst>
                    <a:ext uri="{9D8B030D-6E8A-4147-A177-3AD203B41FA5}">
                      <a16:colId xmlns:a16="http://schemas.microsoft.com/office/drawing/2014/main" xmlns="" val="3201792686"/>
                    </a:ext>
                  </a:extLst>
                </a:gridCol>
                <a:gridCol w="149088">
                  <a:extLst>
                    <a:ext uri="{9D8B030D-6E8A-4147-A177-3AD203B41FA5}">
                      <a16:colId xmlns:a16="http://schemas.microsoft.com/office/drawing/2014/main" xmlns="" val="1493837017"/>
                    </a:ext>
                  </a:extLst>
                </a:gridCol>
                <a:gridCol w="677998">
                  <a:extLst>
                    <a:ext uri="{9D8B030D-6E8A-4147-A177-3AD203B41FA5}">
                      <a16:colId xmlns:a16="http://schemas.microsoft.com/office/drawing/2014/main" xmlns="" val="850383387"/>
                    </a:ext>
                  </a:extLst>
                </a:gridCol>
                <a:gridCol w="149088">
                  <a:extLst>
                    <a:ext uri="{9D8B030D-6E8A-4147-A177-3AD203B41FA5}">
                      <a16:colId xmlns:a16="http://schemas.microsoft.com/office/drawing/2014/main" xmlns="" val="3141023649"/>
                    </a:ext>
                  </a:extLst>
                </a:gridCol>
                <a:gridCol w="746714">
                  <a:extLst>
                    <a:ext uri="{9D8B030D-6E8A-4147-A177-3AD203B41FA5}">
                      <a16:colId xmlns:a16="http://schemas.microsoft.com/office/drawing/2014/main" xmlns="" val="2880056140"/>
                    </a:ext>
                  </a:extLst>
                </a:gridCol>
                <a:gridCol w="206148">
                  <a:extLst>
                    <a:ext uri="{9D8B030D-6E8A-4147-A177-3AD203B41FA5}">
                      <a16:colId xmlns:a16="http://schemas.microsoft.com/office/drawing/2014/main" xmlns="" val="101508216"/>
                    </a:ext>
                  </a:extLst>
                </a:gridCol>
                <a:gridCol w="755877">
                  <a:extLst>
                    <a:ext uri="{9D8B030D-6E8A-4147-A177-3AD203B41FA5}">
                      <a16:colId xmlns:a16="http://schemas.microsoft.com/office/drawing/2014/main" xmlns="" val="2089963319"/>
                    </a:ext>
                  </a:extLst>
                </a:gridCol>
                <a:gridCol w="149088">
                  <a:extLst>
                    <a:ext uri="{9D8B030D-6E8A-4147-A177-3AD203B41FA5}">
                      <a16:colId xmlns:a16="http://schemas.microsoft.com/office/drawing/2014/main" xmlns="" val="563581978"/>
                    </a:ext>
                  </a:extLst>
                </a:gridCol>
                <a:gridCol w="609282">
                  <a:extLst>
                    <a:ext uri="{9D8B030D-6E8A-4147-A177-3AD203B41FA5}">
                      <a16:colId xmlns:a16="http://schemas.microsoft.com/office/drawing/2014/main" xmlns="" val="4138122333"/>
                    </a:ext>
                  </a:extLst>
                </a:gridCol>
                <a:gridCol w="343582">
                  <a:extLst>
                    <a:ext uri="{9D8B030D-6E8A-4147-A177-3AD203B41FA5}">
                      <a16:colId xmlns:a16="http://schemas.microsoft.com/office/drawing/2014/main" xmlns="" val="2181816611"/>
                    </a:ext>
                  </a:extLst>
                </a:gridCol>
              </a:tblGrid>
              <a:tr h="463215">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63215">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Book Value on Van</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Common Stock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Retained Earnings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r>
                        <a:rPr lang="en-US" sz="900" b="1" dirty="0" smtClean="0">
                          <a:solidFill>
                            <a:schemeClr val="tx1"/>
                          </a:solidFill>
                          <a:effectLst/>
                          <a:latin typeface="+mn-lt"/>
                          <a:ea typeface="Tahoma" panose="020B0604030504040204" pitchFamily="34" charset="0"/>
                          <a:cs typeface="Tahoma" panose="020B0604030504040204" pitchFamily="34" charset="0"/>
                        </a:rPr>
                        <a:t>− </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Flow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63215">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4,500</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u="none" strike="noStrike" dirty="0">
                          <a:solidFill>
                            <a:schemeClr val="tx1"/>
                          </a:solidFill>
                          <a:effectLst/>
                          <a:latin typeface="+mn-lt"/>
                          <a:ea typeface="Tahoma" panose="020B0604030504040204" pitchFamily="34" charset="0"/>
                          <a:cs typeface="Tahoma" panose="020B0604030504040204" pitchFamily="34" charset="0"/>
                        </a:rPr>
                        <a:t>(4,000)</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500</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500</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r>
                        <a:rPr lang="en-US" sz="900" dirty="0" smtClean="0">
                          <a:solidFill>
                            <a:schemeClr val="tx1"/>
                          </a:solidFill>
                          <a:effectLst/>
                          <a:latin typeface="+mn-lt"/>
                          <a:ea typeface="Tahoma" panose="020B0604030504040204" pitchFamily="34" charset="0"/>
                          <a:cs typeface="Tahoma" panose="020B0604030504040204" pitchFamily="34" charset="0"/>
                        </a:rPr>
                        <a:t>− </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844" marR="618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500</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4,500</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IA</a:t>
                      </a:r>
                    </a:p>
                  </a:txBody>
                  <a:tcPr marL="61844" marR="61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306776746"/>
              </p:ext>
            </p:extLst>
          </p:nvPr>
        </p:nvGraphicFramePr>
        <p:xfrm>
          <a:off x="2286000" y="2819400"/>
          <a:ext cx="4639887" cy="1475544"/>
        </p:xfrm>
        <a:graphic>
          <a:graphicData uri="http://schemas.openxmlformats.org/drawingml/2006/table">
            <a:tbl>
              <a:tblPr>
                <a:tableStyleId>{5C22544A-7EE6-4342-B048-85BDC9FD1C3A}</a:tableStyleId>
              </a:tblPr>
              <a:tblGrid>
                <a:gridCol w="61052">
                  <a:extLst>
                    <a:ext uri="{9D8B030D-6E8A-4147-A177-3AD203B41FA5}">
                      <a16:colId xmlns:a16="http://schemas.microsoft.com/office/drawing/2014/main" xmlns="" val="119357301"/>
                    </a:ext>
                  </a:extLst>
                </a:gridCol>
                <a:gridCol w="2533705">
                  <a:extLst>
                    <a:ext uri="{9D8B030D-6E8A-4147-A177-3AD203B41FA5}">
                      <a16:colId xmlns:a16="http://schemas.microsoft.com/office/drawing/2014/main" xmlns="" val="2170809857"/>
                    </a:ext>
                  </a:extLst>
                </a:gridCol>
                <a:gridCol w="143799">
                  <a:extLst>
                    <a:ext uri="{9D8B030D-6E8A-4147-A177-3AD203B41FA5}">
                      <a16:colId xmlns:a16="http://schemas.microsoft.com/office/drawing/2014/main" xmlns="" val="746245963"/>
                    </a:ext>
                  </a:extLst>
                </a:gridCol>
                <a:gridCol w="945310">
                  <a:extLst>
                    <a:ext uri="{9D8B030D-6E8A-4147-A177-3AD203B41FA5}">
                      <a16:colId xmlns:a16="http://schemas.microsoft.com/office/drawing/2014/main" xmlns="" val="1923230473"/>
                    </a:ext>
                  </a:extLst>
                </a:gridCol>
                <a:gridCol w="83759">
                  <a:extLst>
                    <a:ext uri="{9D8B030D-6E8A-4147-A177-3AD203B41FA5}">
                      <a16:colId xmlns:a16="http://schemas.microsoft.com/office/drawing/2014/main" xmlns="" val="9718133"/>
                    </a:ext>
                  </a:extLst>
                </a:gridCol>
                <a:gridCol w="872262">
                  <a:extLst>
                    <a:ext uri="{9D8B030D-6E8A-4147-A177-3AD203B41FA5}">
                      <a16:colId xmlns:a16="http://schemas.microsoft.com/office/drawing/2014/main" xmlns="" val="1405398356"/>
                    </a:ext>
                  </a:extLst>
                </a:gridCol>
              </a:tblGrid>
              <a:tr h="349270">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6819">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4,500</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266819">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Accumulated Depreciation</a:t>
                      </a: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20,000</a:t>
                      </a: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50711718"/>
                  </a:ext>
                </a:extLst>
              </a:tr>
              <a:tr h="266819">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     Van</a:t>
                      </a: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24,000</a:t>
                      </a: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4303685"/>
                  </a:ext>
                </a:extLst>
              </a:tr>
              <a:tr h="325817">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      Gain on Disposal </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u="none" strike="noStrike" dirty="0">
                          <a:solidFill>
                            <a:schemeClr val="tx1"/>
                          </a:solidFill>
                          <a:effectLst/>
                          <a:latin typeface="+mn-lt"/>
                          <a:ea typeface="Tahoma" panose="020B0604030504040204" pitchFamily="34" charset="0"/>
                          <a:cs typeface="Tahoma" panose="020B0604030504040204" pitchFamily="34" charset="0"/>
                        </a:rPr>
                        <a:t>500</a:t>
                      </a:r>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849" marR="7849" marT="784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2" name="Table 1">
            <a:extLst>
              <a:ext uri="{FF2B5EF4-FFF2-40B4-BE49-F238E27FC236}">
                <a16:creationId xmlns:a16="http://schemas.microsoft.com/office/drawing/2014/main" xmlns="" id="{E709CC21-7262-470D-B126-F4241615DB3F}"/>
              </a:ext>
            </a:extLst>
          </p:cNvPr>
          <p:cNvGraphicFramePr>
            <a:graphicFrameLocks noGrp="1"/>
          </p:cNvGraphicFramePr>
          <p:nvPr>
            <p:extLst>
              <p:ext uri="{D42A27DB-BD31-4B8C-83A1-F6EECF244321}">
                <p14:modId xmlns:p14="http://schemas.microsoft.com/office/powerpoint/2010/main" val="686976719"/>
              </p:ext>
            </p:extLst>
          </p:nvPr>
        </p:nvGraphicFramePr>
        <p:xfrm>
          <a:off x="4343400" y="1295400"/>
          <a:ext cx="4343399" cy="1357744"/>
        </p:xfrm>
        <a:graphic>
          <a:graphicData uri="http://schemas.openxmlformats.org/drawingml/2006/table">
            <a:tbl>
              <a:tblPr firstRow="1" firstCol="1" bandRow="1">
                <a:tableStyleId>{5C22544A-7EE6-4342-B048-85BDC9FD1C3A}</a:tableStyleId>
              </a:tblPr>
              <a:tblGrid>
                <a:gridCol w="2369127">
                  <a:extLst>
                    <a:ext uri="{9D8B030D-6E8A-4147-A177-3AD203B41FA5}">
                      <a16:colId xmlns:a16="http://schemas.microsoft.com/office/drawing/2014/main" xmlns="" val="594141904"/>
                    </a:ext>
                  </a:extLst>
                </a:gridCol>
                <a:gridCol w="789709">
                  <a:extLst>
                    <a:ext uri="{9D8B030D-6E8A-4147-A177-3AD203B41FA5}">
                      <a16:colId xmlns:a16="http://schemas.microsoft.com/office/drawing/2014/main" xmlns="" val="4292139483"/>
                    </a:ext>
                  </a:extLst>
                </a:gridCol>
                <a:gridCol w="1184563">
                  <a:extLst>
                    <a:ext uri="{9D8B030D-6E8A-4147-A177-3AD203B41FA5}">
                      <a16:colId xmlns:a16="http://schemas.microsoft.com/office/drawing/2014/main" xmlns="" val="2451216056"/>
                    </a:ext>
                  </a:extLst>
                </a:gridCol>
              </a:tblGrid>
              <a:tr h="304800">
                <a:tc>
                  <a:txBody>
                    <a:bodyPr/>
                    <a:lstStyle/>
                    <a:p>
                      <a:pPr marL="0" marR="0">
                        <a:lnSpc>
                          <a:spcPct val="107000"/>
                        </a:lnSpc>
                        <a:spcBef>
                          <a:spcPts val="0"/>
                        </a:spcBef>
                        <a:spcAft>
                          <a:spcPts val="800"/>
                        </a:spcAft>
                      </a:pPr>
                      <a:r>
                        <a:rPr lang="en-US" sz="1200" b="1" dirty="0">
                          <a:solidFill>
                            <a:srgbClr val="3C3CBA"/>
                          </a:solidFill>
                          <a:effectLst/>
                          <a:latin typeface="+mn-lt"/>
                        </a:rPr>
                        <a:t>Cost of Asset</a:t>
                      </a: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200" b="1" dirty="0">
                          <a:solidFill>
                            <a:srgbClr val="3C3CBA"/>
                          </a:solidFill>
                          <a:effectLst/>
                          <a:latin typeface="+mn-lt"/>
                        </a:rPr>
                        <a:t>$24,000</a:t>
                      </a: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958266494"/>
                  </a:ext>
                </a:extLst>
              </a:tr>
              <a:tr h="263236">
                <a:tc>
                  <a:txBody>
                    <a:bodyPr/>
                    <a:lstStyle/>
                    <a:p>
                      <a:pPr marL="0" marR="0">
                        <a:lnSpc>
                          <a:spcPct val="107000"/>
                        </a:lnSpc>
                        <a:spcBef>
                          <a:spcPts val="0"/>
                        </a:spcBef>
                        <a:spcAft>
                          <a:spcPts val="800"/>
                        </a:spcAft>
                      </a:pPr>
                      <a:r>
                        <a:rPr lang="en-US" sz="1200" b="1" dirty="0">
                          <a:solidFill>
                            <a:srgbClr val="3C3CBA"/>
                          </a:solidFill>
                          <a:effectLst/>
                          <a:latin typeface="+mn-lt"/>
                        </a:rPr>
                        <a:t>Accumulated Depreciation</a:t>
                      </a: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200" b="1" dirty="0">
                          <a:solidFill>
                            <a:srgbClr val="3C3CBA"/>
                          </a:solidFill>
                          <a:effectLst/>
                          <a:latin typeface="+mn-lt"/>
                        </a:rPr>
                        <a:t>(20,000)</a:t>
                      </a: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200" b="1" dirty="0">
                          <a:solidFill>
                            <a:srgbClr val="3C3CBA"/>
                          </a:solidFill>
                          <a:effectLst/>
                          <a:latin typeface="+mn-lt"/>
                          <a:ea typeface="Calibri" panose="020F0502020204030204" pitchFamily="34" charset="0"/>
                          <a:cs typeface="Times New Roman" panose="02020603050405020304" pitchFamily="18" charset="0"/>
                        </a:rPr>
                        <a:t>4 years x $5,000</a:t>
                      </a: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43720961"/>
                  </a:ext>
                </a:extLst>
              </a:tr>
              <a:tr h="263236">
                <a:tc>
                  <a:txBody>
                    <a:bodyPr/>
                    <a:lstStyle/>
                    <a:p>
                      <a:pPr marL="0" marR="0">
                        <a:lnSpc>
                          <a:spcPct val="107000"/>
                        </a:lnSpc>
                        <a:spcBef>
                          <a:spcPts val="0"/>
                        </a:spcBef>
                        <a:spcAft>
                          <a:spcPts val="800"/>
                        </a:spcAft>
                      </a:pPr>
                      <a:r>
                        <a:rPr lang="en-US" sz="1200" b="1" dirty="0">
                          <a:solidFill>
                            <a:srgbClr val="3C3CBA"/>
                          </a:solidFill>
                          <a:effectLst/>
                          <a:latin typeface="+mn-lt"/>
                          <a:ea typeface="Calibri" panose="020F0502020204030204" pitchFamily="34" charset="0"/>
                          <a:cs typeface="Times New Roman" panose="02020603050405020304" pitchFamily="18" charset="0"/>
                        </a:rPr>
                        <a:t>Book Value</a:t>
                      </a: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200" b="1" dirty="0">
                          <a:solidFill>
                            <a:srgbClr val="3C3CBA"/>
                          </a:solidFill>
                          <a:effectLst/>
                          <a:latin typeface="+mn-lt"/>
                          <a:ea typeface="Calibri" panose="020F0502020204030204" pitchFamily="34" charset="0"/>
                          <a:cs typeface="Times New Roman" panose="02020603050405020304" pitchFamily="18" charset="0"/>
                        </a:rPr>
                        <a:t>$4,000</a:t>
                      </a: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236154598"/>
                  </a:ext>
                </a:extLst>
              </a:tr>
              <a:tr h="263236">
                <a:tc>
                  <a:txBody>
                    <a:bodyPr/>
                    <a:lstStyle/>
                    <a:p>
                      <a:pPr marL="0" marR="0">
                        <a:lnSpc>
                          <a:spcPct val="107000"/>
                        </a:lnSpc>
                        <a:spcBef>
                          <a:spcPts val="0"/>
                        </a:spcBef>
                        <a:spcAft>
                          <a:spcPts val="800"/>
                        </a:spcAft>
                      </a:pPr>
                      <a:r>
                        <a:rPr lang="en-US" sz="1200" b="1" dirty="0">
                          <a:solidFill>
                            <a:srgbClr val="3C3CBA"/>
                          </a:solidFill>
                          <a:effectLst/>
                          <a:latin typeface="+mn-lt"/>
                          <a:ea typeface="Calibri" panose="020F0502020204030204" pitchFamily="34" charset="0"/>
                          <a:cs typeface="Times New Roman" panose="02020603050405020304" pitchFamily="18" charset="0"/>
                        </a:rPr>
                        <a:t>Cash Proceeds</a:t>
                      </a: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200" b="1" dirty="0">
                          <a:solidFill>
                            <a:srgbClr val="3C3CBA"/>
                          </a:solidFill>
                          <a:effectLst/>
                          <a:latin typeface="+mn-lt"/>
                          <a:ea typeface="Calibri" panose="020F0502020204030204" pitchFamily="34" charset="0"/>
                          <a:cs typeface="Times New Roman" panose="02020603050405020304" pitchFamily="18" charset="0"/>
                        </a:rPr>
                        <a:t>4,500</a:t>
                      </a: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71808487"/>
                  </a:ext>
                </a:extLst>
              </a:tr>
              <a:tr h="263236">
                <a:tc>
                  <a:txBody>
                    <a:bodyPr/>
                    <a:lstStyle/>
                    <a:p>
                      <a:pPr marL="0" marR="0">
                        <a:lnSpc>
                          <a:spcPct val="107000"/>
                        </a:lnSpc>
                        <a:spcBef>
                          <a:spcPts val="0"/>
                        </a:spcBef>
                        <a:spcAft>
                          <a:spcPts val="800"/>
                        </a:spcAft>
                      </a:pPr>
                      <a:r>
                        <a:rPr lang="en-US" sz="1200" b="1" dirty="0">
                          <a:solidFill>
                            <a:srgbClr val="3C3CBA"/>
                          </a:solidFill>
                          <a:effectLst/>
                          <a:latin typeface="+mn-lt"/>
                          <a:ea typeface="Calibri" panose="020F0502020204030204" pitchFamily="34" charset="0"/>
                          <a:cs typeface="Times New Roman" panose="02020603050405020304" pitchFamily="18" charset="0"/>
                        </a:rPr>
                        <a:t>Gain on Disposal</a:t>
                      </a: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200" b="1" u="dbl" baseline="0" dirty="0">
                          <a:solidFill>
                            <a:srgbClr val="3C3CBA"/>
                          </a:solidFill>
                          <a:effectLst/>
                          <a:latin typeface="+mn-lt"/>
                        </a:rPr>
                        <a:t>$500</a:t>
                      </a:r>
                      <a:endParaRPr lang="en-US" sz="1200" b="1" u="dbl" baseline="0"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endParaRPr lang="en-US" sz="1200" b="1" dirty="0">
                        <a:solidFill>
                          <a:srgbClr val="3C3CBA"/>
                        </a:solidFill>
                        <a:effectLst/>
                        <a:latin typeface="+mn-lt"/>
                        <a:ea typeface="Calibri" panose="020F0502020204030204" pitchFamily="34" charset="0"/>
                        <a:cs typeface="Times New Roman" panose="02020603050405020304" pitchFamily="18" charset="0"/>
                      </a:endParaRPr>
                    </a:p>
                  </a:txBody>
                  <a:tcPr marL="59228" marR="59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87304853"/>
                  </a:ext>
                </a:extLst>
              </a:tr>
            </a:tbl>
          </a:graphicData>
        </a:graphic>
      </p:graphicFrame>
    </p:spTree>
    <p:extLst>
      <p:ext uri="{BB962C8B-B14F-4D97-AF65-F5344CB8AC3E}">
        <p14:creationId xmlns:p14="http://schemas.microsoft.com/office/powerpoint/2010/main" val="3817004601"/>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Tangible versus Intangible Assets</a:t>
            </a:r>
          </a:p>
        </p:txBody>
      </p:sp>
      <p:sp>
        <p:nvSpPr>
          <p:cNvPr id="2" name="Content Placeholder 1"/>
          <p:cNvSpPr>
            <a:spLocks noGrp="1"/>
          </p:cNvSpPr>
          <p:nvPr>
            <p:ph idx="1"/>
          </p:nvPr>
        </p:nvSpPr>
        <p:spPr/>
        <p:txBody>
          <a:bodyPr/>
          <a:lstStyle/>
          <a:p>
            <a:pPr>
              <a:buClr>
                <a:schemeClr val="tx1"/>
              </a:buClr>
            </a:pPr>
            <a:r>
              <a:rPr lang="en-US" sz="2600" b="1" dirty="0">
                <a:solidFill>
                  <a:srgbClr val="C00000"/>
                </a:solidFill>
              </a:rPr>
              <a:t>Tangible assets </a:t>
            </a:r>
            <a:r>
              <a:rPr lang="en-US" sz="2600" dirty="0"/>
              <a:t>have a physical presence; they can be seen and touched. </a:t>
            </a:r>
          </a:p>
          <a:p>
            <a:pPr>
              <a:buClr>
                <a:schemeClr val="tx1"/>
              </a:buClr>
            </a:pPr>
            <a:r>
              <a:rPr lang="en-US" sz="2600" b="1" dirty="0">
                <a:solidFill>
                  <a:srgbClr val="C30C20"/>
                </a:solidFill>
              </a:rPr>
              <a:t>Intangible assets </a:t>
            </a:r>
            <a:r>
              <a:rPr lang="en-US" sz="2600" dirty="0"/>
              <a:t>are rights or privileges. They cannot be seen or touched.</a:t>
            </a:r>
            <a:endParaRPr lang="en-US" sz="2600" dirty="0">
              <a:solidFill>
                <a:srgbClr val="6B6BCF"/>
              </a:solidFill>
            </a:endParaRPr>
          </a:p>
          <a:p>
            <a:endParaRPr lang="en-US" dirty="0"/>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a:t>
            </a:r>
            <a:fld id="{86103F27-AA34-4069-B652-A178AD0674B3}"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0014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500" b="1" dirty="0">
                <a:ea typeface="Tahoma" panose="020B0604030504040204" pitchFamily="34" charset="0"/>
                <a:cs typeface="Tahoma" panose="020B0604030504040204" pitchFamily="34" charset="0"/>
              </a:rPr>
              <a:t>Exhibit 8.6: Depreciation Expense under Different Depreciation Methods</a:t>
            </a:r>
          </a:p>
        </p:txBody>
      </p:sp>
      <p:sp>
        <p:nvSpPr>
          <p:cNvPr id="2" name="Content Placeholder 1"/>
          <p:cNvSpPr>
            <a:spLocks noGrp="1"/>
          </p:cNvSpPr>
          <p:nvPr>
            <p:ph idx="1"/>
          </p:nvPr>
        </p:nvSpPr>
        <p:spPr/>
        <p:txBody>
          <a:bodyPr/>
          <a:lstStyle/>
          <a:p>
            <a:pPr marL="0" indent="0">
              <a:buNone/>
            </a:pPr>
            <a:endParaRPr lang="en-US" sz="1800" dirty="0" smtClean="0">
              <a:ea typeface="Tahoma" panose="020B0604030504040204" pitchFamily="34" charset="0"/>
              <a:cs typeface="Tahoma" panose="020B0604030504040204" pitchFamily="34" charset="0"/>
            </a:endParaRPr>
          </a:p>
          <a:p>
            <a:pPr marL="0" indent="0">
              <a:buNone/>
            </a:pPr>
            <a:r>
              <a:rPr lang="en-US" sz="1800" dirty="0" smtClean="0">
                <a:ea typeface="Tahoma" panose="020B0604030504040204" pitchFamily="34" charset="0"/>
                <a:cs typeface="Tahoma" panose="020B0604030504040204" pitchFamily="34" charset="0"/>
              </a:rPr>
              <a:t>This </a:t>
            </a:r>
            <a:r>
              <a:rPr lang="en-US" sz="1800" dirty="0">
                <a:ea typeface="Tahoma" panose="020B0604030504040204" pitchFamily="34" charset="0"/>
                <a:cs typeface="Tahoma" panose="020B0604030504040204" pitchFamily="34" charset="0"/>
              </a:rPr>
              <a:t>line graph shows plots for: </a:t>
            </a:r>
            <a:r>
              <a:rPr lang="en-US" sz="1800" dirty="0" smtClean="0">
                <a:ea typeface="Tahoma" panose="020B0604030504040204" pitchFamily="34" charset="0"/>
                <a:cs typeface="Tahoma" panose="020B0604030504040204" pitchFamily="34" charset="0"/>
              </a:rPr>
              <a:t>straight</a:t>
            </a:r>
            <a:r>
              <a:rPr lang="en-US" sz="1800" dirty="0">
                <a:ea typeface="Tahoma" panose="020B0604030504040204" pitchFamily="34" charset="0"/>
                <a:cs typeface="Tahoma" panose="020B0604030504040204" pitchFamily="34" charset="0"/>
              </a:rPr>
              <a:t>-line depreciation, </a:t>
            </a:r>
            <a:r>
              <a:rPr lang="en-US" sz="1800" dirty="0" smtClean="0">
                <a:ea typeface="Tahoma" panose="020B0604030504040204" pitchFamily="34" charset="0"/>
                <a:cs typeface="Tahoma" panose="020B0604030504040204" pitchFamily="34" charset="0"/>
              </a:rPr>
              <a:t>units</a:t>
            </a:r>
            <a:r>
              <a:rPr lang="en-US" sz="1800" dirty="0">
                <a:ea typeface="Tahoma" panose="020B0604030504040204" pitchFamily="34" charset="0"/>
                <a:cs typeface="Tahoma" panose="020B0604030504040204" pitchFamily="34" charset="0"/>
              </a:rPr>
              <a:t>-of-production depreciation, and </a:t>
            </a:r>
            <a:r>
              <a:rPr lang="en-US" sz="1800" dirty="0" smtClean="0">
                <a:ea typeface="Tahoma" panose="020B0604030504040204" pitchFamily="34" charset="0"/>
                <a:cs typeface="Tahoma" panose="020B0604030504040204" pitchFamily="34" charset="0"/>
              </a:rPr>
              <a:t>double</a:t>
            </a:r>
            <a:r>
              <a:rPr lang="en-US" sz="1800" dirty="0">
                <a:ea typeface="Tahoma" panose="020B0604030504040204" pitchFamily="34" charset="0"/>
                <a:cs typeface="Tahoma" panose="020B0604030504040204" pitchFamily="34" charset="0"/>
              </a:rPr>
              <a:t>-declining depreciation. On the x-axis are Years from 1</a:t>
            </a:r>
            <a:r>
              <a:rPr lang="en-US" sz="1800" dirty="0" smtClean="0">
                <a:ea typeface="Tahoma" panose="020B0604030504040204" pitchFamily="34" charset="0"/>
                <a:cs typeface="Tahoma" panose="020B0604030504040204" pitchFamily="34" charset="0"/>
              </a:rPr>
              <a:t> </a:t>
            </a:r>
            <a:r>
              <a:rPr lang="en-US" sz="1800" dirty="0">
                <a:ea typeface="Tahoma" panose="020B0604030504040204" pitchFamily="34" charset="0"/>
                <a:cs typeface="Tahoma" panose="020B0604030504040204" pitchFamily="34" charset="0"/>
              </a:rPr>
              <a:t>to 4</a:t>
            </a:r>
            <a:r>
              <a:rPr lang="en-US" sz="1800" dirty="0" smtClean="0">
                <a:ea typeface="Tahoma" panose="020B0604030504040204" pitchFamily="34" charset="0"/>
                <a:cs typeface="Tahoma" panose="020B0604030504040204" pitchFamily="34" charset="0"/>
              </a:rPr>
              <a:t> </a:t>
            </a:r>
            <a:r>
              <a:rPr lang="en-US" sz="1800" dirty="0">
                <a:ea typeface="Tahoma" panose="020B0604030504040204" pitchFamily="34" charset="0"/>
                <a:cs typeface="Tahoma" panose="020B0604030504040204" pitchFamily="34" charset="0"/>
              </a:rPr>
              <a:t>and on the y-axis are thousands of dollars from zero to 12, in increments of 2</a:t>
            </a:r>
            <a:r>
              <a:rPr lang="en-US" sz="1800" dirty="0" smtClean="0">
                <a:ea typeface="Tahoma" panose="020B0604030504040204" pitchFamily="34" charset="0"/>
                <a:cs typeface="Tahoma" panose="020B0604030504040204" pitchFamily="34" charset="0"/>
              </a:rPr>
              <a:t>.</a:t>
            </a:r>
            <a:endParaRPr lang="en-US" sz="1800" dirty="0">
              <a:ea typeface="Tahoma" panose="020B0604030504040204" pitchFamily="34" charset="0"/>
              <a:cs typeface="Tahoma" panose="020B0604030504040204" pitchFamily="34" charset="0"/>
            </a:endParaRPr>
          </a:p>
          <a:p>
            <a:pPr>
              <a:buClr>
                <a:schemeClr val="tx1"/>
              </a:buClr>
              <a:buAutoNum type="arabicPeriod"/>
            </a:pPr>
            <a:r>
              <a:rPr lang="en-US" sz="1800" b="1" dirty="0">
                <a:solidFill>
                  <a:schemeClr val="bg2"/>
                </a:solidFill>
                <a:ea typeface="Tahoma" panose="020B0604030504040204" pitchFamily="34" charset="0"/>
                <a:cs typeface="Tahoma" panose="020B0604030504040204" pitchFamily="34" charset="0"/>
              </a:rPr>
              <a:t>Straight-line</a:t>
            </a:r>
            <a:r>
              <a:rPr lang="en-US" sz="1800" dirty="0">
                <a:ea typeface="Tahoma" panose="020B0604030504040204" pitchFamily="34" charset="0"/>
                <a:cs typeface="Tahoma" panose="020B0604030504040204" pitchFamily="34" charset="0"/>
              </a:rPr>
              <a:t>:</a:t>
            </a:r>
            <a:r>
              <a:rPr lang="en-US" sz="1800" b="1" dirty="0">
                <a:ea typeface="Tahoma" panose="020B0604030504040204" pitchFamily="34" charset="0"/>
                <a:cs typeface="Tahoma" panose="020B0604030504040204" pitchFamily="34" charset="0"/>
              </a:rPr>
              <a:t> </a:t>
            </a:r>
            <a:r>
              <a:rPr lang="en-US" sz="1800" dirty="0">
                <a:ea typeface="Tahoma" panose="020B0604030504040204" pitchFamily="34" charset="0"/>
                <a:cs typeface="Tahoma" panose="020B0604030504040204" pitchFamily="34" charset="0"/>
              </a:rPr>
              <a:t>$5,000 + $5,000 + $5,000 + $5,000 = $20,000; this is shown as a green horizontal line that is parallel to the x-axis that starts at $5,000 at the y-intercept and remains at the $5,000 for years 1 to 4.</a:t>
            </a:r>
          </a:p>
          <a:p>
            <a:pPr>
              <a:buClr>
                <a:schemeClr val="tx1"/>
              </a:buClr>
              <a:buAutoNum type="arabicPeriod"/>
            </a:pPr>
            <a:r>
              <a:rPr lang="en-US" sz="1800" b="1" dirty="0">
                <a:solidFill>
                  <a:srgbClr val="C30C20"/>
                </a:solidFill>
                <a:ea typeface="Tahoma" panose="020B0604030504040204" pitchFamily="34" charset="0"/>
                <a:cs typeface="Tahoma" panose="020B0604030504040204" pitchFamily="34" charset="0"/>
              </a:rPr>
              <a:t>Units-of-production</a:t>
            </a:r>
            <a:r>
              <a:rPr lang="en-US" sz="1800" dirty="0">
                <a:ea typeface="Tahoma" panose="020B0604030504040204" pitchFamily="34" charset="0"/>
                <a:cs typeface="Tahoma" panose="020B0604030504040204" pitchFamily="34" charset="0"/>
              </a:rPr>
              <a:t>: $8,000 + $4,000 + $6,000 + $2,000 = $20,000; this is shown as a red line that begins at the y-intercept of Year 1 at $8,000 and drops to $4,000 at Year 2, then rises to $6,000 at Year 3 and then drops again to $2,000 at Year 4. </a:t>
            </a:r>
          </a:p>
          <a:p>
            <a:pPr>
              <a:buClr>
                <a:schemeClr val="tx1"/>
              </a:buClr>
              <a:buAutoNum type="arabicPeriod"/>
            </a:pPr>
            <a:r>
              <a:rPr lang="en-US" sz="1800" b="1" dirty="0">
                <a:solidFill>
                  <a:srgbClr val="C30C20"/>
                </a:solidFill>
                <a:ea typeface="Tahoma" panose="020B0604030504040204" pitchFamily="34" charset="0"/>
                <a:cs typeface="Tahoma" panose="020B0604030504040204" pitchFamily="34" charset="0"/>
              </a:rPr>
              <a:t>Double-</a:t>
            </a:r>
            <a:r>
              <a:rPr lang="en-US" sz="1800" b="1" dirty="0" smtClean="0">
                <a:solidFill>
                  <a:srgbClr val="C30C20"/>
                </a:solidFill>
                <a:ea typeface="Tahoma" panose="020B0604030504040204" pitchFamily="34" charset="0"/>
                <a:cs typeface="Tahoma" panose="020B0604030504040204" pitchFamily="34" charset="0"/>
              </a:rPr>
              <a:t>declining-balance</a:t>
            </a:r>
            <a:r>
              <a:rPr lang="en-US" sz="1800" dirty="0">
                <a:ea typeface="Tahoma" panose="020B0604030504040204" pitchFamily="34" charset="0"/>
                <a:cs typeface="Tahoma" panose="020B0604030504040204" pitchFamily="34" charset="0"/>
              </a:rPr>
              <a:t>:</a:t>
            </a:r>
            <a:r>
              <a:rPr lang="en-US" sz="1800" b="1" dirty="0">
                <a:ea typeface="Tahoma" panose="020B0604030504040204" pitchFamily="34" charset="0"/>
                <a:cs typeface="Tahoma" panose="020B0604030504040204" pitchFamily="34" charset="0"/>
              </a:rPr>
              <a:t> </a:t>
            </a:r>
            <a:r>
              <a:rPr lang="en-US" sz="1800" dirty="0">
                <a:ea typeface="Tahoma" panose="020B0604030504040204" pitchFamily="34" charset="0"/>
                <a:cs typeface="Tahoma" panose="020B0604030504040204" pitchFamily="34" charset="0"/>
              </a:rPr>
              <a:t>$12,000 + $6,000 + $2,000 + $0 = $20,000; this is shown as a blue line that begins at the y-intercept of Year 1 at $12,000 and then drops to $6,000 at Year 2,and then drops to $2,000 at year 2. The line finally ends at the x-intercept of 4 years for zero dollars.     </a:t>
            </a:r>
          </a:p>
          <a:p>
            <a:endParaRPr lang="en-US" sz="1800"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29</a:t>
            </a:fld>
            <a:endParaRPr lang="en-US" dirty="0">
              <a:solidFill>
                <a:schemeClr val="bg1"/>
              </a:solidFill>
              <a:cs typeface="Arial" charset="0"/>
            </a:endParaRPr>
          </a:p>
        </p:txBody>
      </p:sp>
    </p:spTree>
    <p:extLst>
      <p:ext uri="{BB962C8B-B14F-4D97-AF65-F5344CB8AC3E}">
        <p14:creationId xmlns:p14="http://schemas.microsoft.com/office/powerpoint/2010/main" val="439402787"/>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8-6: Identify some of the tax issues that affect long-term operational assets.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30</a:t>
            </a:fld>
            <a:endParaRPr lang="en-US" dirty="0">
              <a:solidFill>
                <a:schemeClr val="bg1"/>
              </a:solidFill>
              <a:cs typeface="Arial" charset="0"/>
            </a:endParaRPr>
          </a:p>
        </p:txBody>
      </p:sp>
    </p:spTree>
    <p:extLst>
      <p:ext uri="{BB962C8B-B14F-4D97-AF65-F5344CB8AC3E}">
        <p14:creationId xmlns:p14="http://schemas.microsoft.com/office/powerpoint/2010/main" val="507618622"/>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Income Tax Considerations</a:t>
            </a:r>
          </a:p>
        </p:txBody>
      </p:sp>
      <p:sp>
        <p:nvSpPr>
          <p:cNvPr id="2" name="Content Placeholder 1"/>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The maximum depreciation currently allowed by tax law is computed using the </a:t>
            </a:r>
            <a:r>
              <a:rPr lang="en-US" sz="2600" b="1" dirty="0">
                <a:solidFill>
                  <a:srgbClr val="C30C20"/>
                </a:solidFill>
                <a:ea typeface="Tahoma" panose="020B0604030504040204" pitchFamily="34" charset="0"/>
                <a:cs typeface="Tahoma" panose="020B0604030504040204" pitchFamily="34" charset="0"/>
              </a:rPr>
              <a:t>modified accelerated cost recovery system</a:t>
            </a:r>
            <a:r>
              <a:rPr lang="en-US" sz="2600" dirty="0">
                <a:solidFill>
                  <a:srgbClr val="C30C20"/>
                </a:solidFill>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(MACRS). The rate of depreciation depends on the class life of the asset and the period in which we are calculating depreciation. There are currently six categories for property, excluding real estate. They are 3-year, 5-year, 7-year, 10-year, 15-year, and 20-year property.   </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31</a:t>
            </a:fld>
            <a:endParaRPr lang="en-US" dirty="0">
              <a:solidFill>
                <a:schemeClr val="bg1"/>
              </a:solidFill>
              <a:cs typeface="Arial" charset="0"/>
            </a:endParaRPr>
          </a:p>
        </p:txBody>
      </p:sp>
    </p:spTree>
    <p:extLst>
      <p:ext uri="{BB962C8B-B14F-4D97-AF65-F5344CB8AC3E}">
        <p14:creationId xmlns:p14="http://schemas.microsoft.com/office/powerpoint/2010/main" val="1417922340"/>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Income Tax Considerations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smtClean="0">
                <a:ea typeface="Tahoma" panose="020B0604030504040204" pitchFamily="34" charset="0"/>
                <a:cs typeface="Tahoma" panose="020B0604030504040204" pitchFamily="34" charset="0"/>
              </a:rPr>
              <a:t>Here </a:t>
            </a:r>
            <a:r>
              <a:rPr lang="en-US" sz="2600" dirty="0">
                <a:ea typeface="Tahoma" panose="020B0604030504040204" pitchFamily="34" charset="0"/>
                <a:cs typeface="Tahoma" panose="020B0604030504040204" pitchFamily="34" charset="0"/>
              </a:rPr>
              <a:t>are the tax rates for 5-year and 7-year property:</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32</a:t>
            </a:fld>
            <a:endParaRPr lang="en-US" dirty="0">
              <a:solidFill>
                <a:schemeClr val="bg1"/>
              </a:solidFill>
              <a:cs typeface="Arial" charset="0"/>
            </a:endParaRPr>
          </a:p>
        </p:txBody>
      </p:sp>
      <p:graphicFrame>
        <p:nvGraphicFramePr>
          <p:cNvPr id="5" name="Object 5">
            <a:extLst>
              <a:ext uri="{FF2B5EF4-FFF2-40B4-BE49-F238E27FC236}">
                <a16:creationId xmlns:a16="http://schemas.microsoft.com/office/drawing/2014/main" xmlns="" id="{82F8FAB3-600E-4E10-B34E-9753A4C8E0B5}"/>
              </a:ext>
            </a:extLst>
          </p:cNvPr>
          <p:cNvGraphicFramePr>
            <a:graphicFrameLocks noChangeAspect="1"/>
          </p:cNvGraphicFramePr>
          <p:nvPr>
            <p:extLst>
              <p:ext uri="{D42A27DB-BD31-4B8C-83A1-F6EECF244321}">
                <p14:modId xmlns:p14="http://schemas.microsoft.com/office/powerpoint/2010/main" val="2776030720"/>
              </p:ext>
            </p:extLst>
          </p:nvPr>
        </p:nvGraphicFramePr>
        <p:xfrm>
          <a:off x="1982788" y="2344738"/>
          <a:ext cx="4627562" cy="3479800"/>
        </p:xfrm>
        <a:graphic>
          <a:graphicData uri="http://schemas.openxmlformats.org/presentationml/2006/ole">
            <mc:AlternateContent xmlns:mc="http://schemas.openxmlformats.org/markup-compatibility/2006">
              <mc:Choice xmlns:v="urn:schemas-microsoft-com:vml" Requires="v">
                <p:oleObj spid="_x0000_s117433" name="Worksheet" r:id="rId5" imgW="2565400" imgH="1943100" progId="Excel.Sheet.8">
                  <p:embed/>
                </p:oleObj>
              </mc:Choice>
              <mc:Fallback>
                <p:oleObj name="Worksheet" r:id="rId5" imgW="2565400" imgH="1943100" progId="Excel.Sheet.8">
                  <p:embed/>
                  <p:pic>
                    <p:nvPicPr>
                      <p:cNvPr id="10245" name="Object 5"/>
                      <p:cNvPicPr>
                        <a:picLocks noChangeAspect="1" noChangeArrowheads="1"/>
                      </p:cNvPicPr>
                      <p:nvPr/>
                    </p:nvPicPr>
                    <p:blipFill>
                      <a:blip r:embed="rId6"/>
                      <a:srcRect/>
                      <a:stretch>
                        <a:fillRect/>
                      </a:stretch>
                    </p:blipFill>
                    <p:spPr bwMode="auto">
                      <a:xfrm>
                        <a:off x="1982788" y="2344738"/>
                        <a:ext cx="4627562" cy="3479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46436663"/>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800" b="1" dirty="0">
                <a:ea typeface="Tahoma" panose="020B0604030504040204" pitchFamily="34" charset="0"/>
                <a:cs typeface="Tahoma" panose="020B0604030504040204" pitchFamily="34" charset="0"/>
              </a:rPr>
              <a:t>Income Tax Considerations </a:t>
            </a:r>
            <a:r>
              <a:rPr lang="en-US" sz="3800" b="1" dirty="0" smtClean="0">
                <a:ea typeface="Tahoma" panose="020B0604030504040204" pitchFamily="34" charset="0"/>
                <a:cs typeface="Tahoma" panose="020B0604030504040204" pitchFamily="34" charset="0"/>
              </a:rPr>
              <a:t>(Concluded</a:t>
            </a:r>
            <a:r>
              <a:rPr lang="en-US" sz="3800" b="1" dirty="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p:txBody>
          <a:bodyPr/>
          <a:lstStyle/>
          <a:p>
            <a:pPr marL="0" indent="0">
              <a:buNone/>
            </a:pPr>
            <a:r>
              <a:rPr lang="en-US" sz="2000" dirty="0">
                <a:ea typeface="Tahoma" panose="020B0604030504040204" pitchFamily="34" charset="0"/>
                <a:cs typeface="Tahoma" panose="020B0604030504040204" pitchFamily="34" charset="0"/>
              </a:rPr>
              <a:t>To illustrate computing depreciation using MACRS, assume that Wilson Company purchased furniture (7-year property) for $10,000 cash on July 21. Tax depreciation charges over the useful life of the asset are computed as: </a:t>
            </a:r>
          </a:p>
          <a:p>
            <a:endParaRPr lang="en-US" dirty="0"/>
          </a:p>
        </p:txBody>
      </p:sp>
      <p:sp>
        <p:nvSpPr>
          <p:cNvPr id="5" name="Text Placeholder 4"/>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33</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D6EB0976-B2E7-4DE6-86FE-4DEAEC6ED99C}"/>
              </a:ext>
            </a:extLst>
          </p:cNvPr>
          <p:cNvGraphicFramePr>
            <a:graphicFrameLocks noGrp="1"/>
          </p:cNvGraphicFramePr>
          <p:nvPr>
            <p:extLst>
              <p:ext uri="{D42A27DB-BD31-4B8C-83A1-F6EECF244321}">
                <p14:modId xmlns:p14="http://schemas.microsoft.com/office/powerpoint/2010/main" val="4115874282"/>
              </p:ext>
            </p:extLst>
          </p:nvPr>
        </p:nvGraphicFramePr>
        <p:xfrm>
          <a:off x="1219200" y="2362200"/>
          <a:ext cx="6095999" cy="3328824"/>
        </p:xfrm>
        <a:graphic>
          <a:graphicData uri="http://schemas.openxmlformats.org/drawingml/2006/table">
            <a:tbl>
              <a:tblPr firstRow="1" bandRow="1">
                <a:tableStyleId>{5C22544A-7EE6-4342-B048-85BDC9FD1C3A}</a:tableStyleId>
              </a:tblPr>
              <a:tblGrid>
                <a:gridCol w="913258">
                  <a:extLst>
                    <a:ext uri="{9D8B030D-6E8A-4147-A177-3AD203B41FA5}">
                      <a16:colId xmlns:a16="http://schemas.microsoft.com/office/drawing/2014/main" xmlns="" val="3179953588"/>
                    </a:ext>
                  </a:extLst>
                </a:gridCol>
                <a:gridCol w="1415551">
                  <a:extLst>
                    <a:ext uri="{9D8B030D-6E8A-4147-A177-3AD203B41FA5}">
                      <a16:colId xmlns:a16="http://schemas.microsoft.com/office/drawing/2014/main" xmlns="" val="258822834"/>
                    </a:ext>
                  </a:extLst>
                </a:gridCol>
                <a:gridCol w="410966">
                  <a:extLst>
                    <a:ext uri="{9D8B030D-6E8A-4147-A177-3AD203B41FA5}">
                      <a16:colId xmlns:a16="http://schemas.microsoft.com/office/drawing/2014/main" xmlns="" val="974750368"/>
                    </a:ext>
                  </a:extLst>
                </a:gridCol>
                <a:gridCol w="913258">
                  <a:extLst>
                    <a:ext uri="{9D8B030D-6E8A-4147-A177-3AD203B41FA5}">
                      <a16:colId xmlns:a16="http://schemas.microsoft.com/office/drawing/2014/main" xmlns="" val="3919576226"/>
                    </a:ext>
                  </a:extLst>
                </a:gridCol>
                <a:gridCol w="388135">
                  <a:extLst>
                    <a:ext uri="{9D8B030D-6E8A-4147-A177-3AD203B41FA5}">
                      <a16:colId xmlns:a16="http://schemas.microsoft.com/office/drawing/2014/main" xmlns="" val="1172331851"/>
                    </a:ext>
                  </a:extLst>
                </a:gridCol>
                <a:gridCol w="2054831">
                  <a:extLst>
                    <a:ext uri="{9D8B030D-6E8A-4147-A177-3AD203B41FA5}">
                      <a16:colId xmlns:a16="http://schemas.microsoft.com/office/drawing/2014/main" xmlns="" val="594967173"/>
                    </a:ext>
                  </a:extLst>
                </a:gridCol>
              </a:tblGrid>
              <a:tr h="328773">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Year</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Table factor %</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smtClean="0">
                          <a:solidFill>
                            <a:schemeClr val="tx1"/>
                          </a:solidFill>
                          <a:latin typeface="+mn-lt"/>
                          <a:ea typeface="Tahoma" panose="020B0604030504040204" pitchFamily="34" charset="0"/>
                          <a:cs typeface="Tahoma" panose="020B0604030504040204" pitchFamily="34" charset="0"/>
                        </a:rPr>
                        <a:t>×</a:t>
                      </a:r>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Cost</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smtClean="0">
                          <a:solidFill>
                            <a:schemeClr val="tx1"/>
                          </a:solidFill>
                          <a:latin typeface="+mn-lt"/>
                          <a:ea typeface="Tahoma" panose="020B0604030504040204" pitchFamily="34" charset="0"/>
                          <a:cs typeface="Tahoma" panose="020B0604030504040204" pitchFamily="34" charset="0"/>
                        </a:rPr>
                        <a:t>=</a:t>
                      </a:r>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Depreciation Amount</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692604146"/>
                  </a:ext>
                </a:extLst>
              </a:tr>
              <a:tr h="333339">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1</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14.29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$1,429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247483743"/>
                  </a:ext>
                </a:extLst>
              </a:tr>
              <a:tr h="333339">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2</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24.49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2,449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531518400"/>
                  </a:ext>
                </a:extLst>
              </a:tr>
              <a:tr h="333339">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3</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17.49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1,749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254734345"/>
                  </a:ext>
                </a:extLst>
              </a:tr>
              <a:tr h="333339">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4</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12.49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1,249</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264229849"/>
                  </a:ext>
                </a:extLst>
              </a:tr>
              <a:tr h="333339">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5</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8.93</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893</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657101791"/>
                  </a:ext>
                </a:extLst>
              </a:tr>
              <a:tr h="333339">
                <a:tc>
                  <a:txBody>
                    <a:bodyPr/>
                    <a:lstStyle/>
                    <a:p>
                      <a:pPr algn="ctr"/>
                      <a:r>
                        <a:rPr lang="en-US" sz="1600" dirty="0">
                          <a:solidFill>
                            <a:schemeClr val="tx1"/>
                          </a:solidFill>
                          <a:latin typeface="+mn-lt"/>
                          <a:ea typeface="Tahoma" panose="020B0604030504040204" pitchFamily="34" charset="0"/>
                          <a:cs typeface="Tahoma" panose="020B0604030504040204" pitchFamily="34" charset="0"/>
                        </a:rPr>
                        <a:t>6</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8.92</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solidFill>
                            <a:schemeClr val="tx1"/>
                          </a:solidFill>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solidFill>
                          <a:schemeClr val="tx1"/>
                        </a:solidFill>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solidFill>
                            <a:schemeClr val="tx1"/>
                          </a:solidFill>
                          <a:latin typeface="+mn-lt"/>
                          <a:ea typeface="Tahoma" panose="020B0604030504040204" pitchFamily="34" charset="0"/>
                          <a:cs typeface="Tahoma" panose="020B0604030504040204" pitchFamily="34" charset="0"/>
                        </a:rPr>
                        <a:t>892</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534648"/>
                  </a:ext>
                </a:extLst>
              </a:tr>
              <a:tr h="333339">
                <a:tc>
                  <a:txBody>
                    <a:bodyPr/>
                    <a:lstStyle/>
                    <a:p>
                      <a:pPr algn="ctr"/>
                      <a:r>
                        <a:rPr lang="en-US" sz="1600" dirty="0">
                          <a:latin typeface="+mn-lt"/>
                          <a:ea typeface="Tahoma" panose="020B0604030504040204" pitchFamily="34" charset="0"/>
                          <a:cs typeface="Tahoma" panose="020B0604030504040204" pitchFamily="34" charset="0"/>
                        </a:rPr>
                        <a:t>7</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latin typeface="+mn-lt"/>
                          <a:ea typeface="Tahoma" panose="020B0604030504040204" pitchFamily="34" charset="0"/>
                          <a:cs typeface="Tahoma" panose="020B0604030504040204" pitchFamily="34" charset="0"/>
                        </a:rPr>
                        <a:t>8.93</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latin typeface="+mn-lt"/>
                          <a:ea typeface="Tahoma" panose="020B0604030504040204" pitchFamily="34" charset="0"/>
                          <a:cs typeface="Tahoma" panose="020B0604030504040204" pitchFamily="34" charset="0"/>
                        </a:rPr>
                        <a:t>893</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061989888"/>
                  </a:ext>
                </a:extLst>
              </a:tr>
              <a:tr h="333339">
                <a:tc>
                  <a:txBody>
                    <a:bodyPr/>
                    <a:lstStyle/>
                    <a:p>
                      <a:pPr algn="ctr"/>
                      <a:r>
                        <a:rPr lang="en-US" sz="1600" dirty="0">
                          <a:latin typeface="+mn-lt"/>
                          <a:ea typeface="Tahoma" panose="020B0604030504040204" pitchFamily="34" charset="0"/>
                          <a:cs typeface="Tahoma" panose="020B0604030504040204" pitchFamily="34" charset="0"/>
                        </a:rPr>
                        <a:t>8</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latin typeface="+mn-lt"/>
                          <a:ea typeface="Tahoma" panose="020B0604030504040204" pitchFamily="34" charset="0"/>
                          <a:cs typeface="Tahoma" panose="020B0604030504040204" pitchFamily="34" charset="0"/>
                        </a:rPr>
                        <a:t>4.46</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latin typeface="+mn-lt"/>
                          <a:ea typeface="Tahoma" panose="020B0604030504040204" pitchFamily="34" charset="0"/>
                          <a:cs typeface="Tahoma" panose="020B0604030504040204" pitchFamily="34" charset="0"/>
                        </a:rPr>
                        <a:t>446</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549736346"/>
                  </a:ext>
                </a:extLst>
              </a:tr>
              <a:tr h="333339">
                <a:tc gridSpan="3">
                  <a:txBody>
                    <a:bodyPr/>
                    <a:lstStyle/>
                    <a:p>
                      <a:pPr algn="ctr"/>
                      <a:r>
                        <a:rPr lang="en-US" sz="1600" dirty="0">
                          <a:latin typeface="+mn-lt"/>
                          <a:ea typeface="Tahoma" panose="020B0604030504040204" pitchFamily="34" charset="0"/>
                          <a:cs typeface="Tahoma" panose="020B0604030504040204" pitchFamily="34" charset="0"/>
                        </a:rPr>
                        <a:t>Total over useful life</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600" dirty="0">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600" dirty="0">
                        <a:latin typeface="+mn-lt"/>
                        <a:ea typeface="Tahoma" panose="020B0604030504040204" pitchFamily="34" charset="0"/>
                        <a:cs typeface="Tahoma" panose="020B0604030504040204" pitchFamily="34" charset="0"/>
                      </a:endParaRP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600" dirty="0">
                          <a:latin typeface="+mn-lt"/>
                          <a:ea typeface="Tahoma" panose="020B0604030504040204" pitchFamily="34" charset="0"/>
                          <a:cs typeface="Tahoma" panose="020B0604030504040204" pitchFamily="34" charset="0"/>
                        </a:rPr>
                        <a:t>$10,000</a:t>
                      </a:r>
                    </a:p>
                  </a:txBody>
                  <a:tcPr marL="82193" marR="82193" marT="41097" marB="410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41542093"/>
                  </a:ext>
                </a:extLst>
              </a:tr>
            </a:tbl>
          </a:graphicData>
        </a:graphic>
      </p:graphicFrame>
    </p:spTree>
    <p:extLst>
      <p:ext uri="{BB962C8B-B14F-4D97-AF65-F5344CB8AC3E}">
        <p14:creationId xmlns:p14="http://schemas.microsoft.com/office/powerpoint/2010/main" val="1708467588"/>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8-7: Show how revising estimates affects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34</a:t>
            </a:fld>
            <a:endParaRPr lang="en-US" dirty="0">
              <a:solidFill>
                <a:schemeClr val="bg1"/>
              </a:solidFill>
              <a:cs typeface="Arial" charset="0"/>
            </a:endParaRPr>
          </a:p>
        </p:txBody>
      </p:sp>
    </p:spTree>
    <p:extLst>
      <p:ext uri="{BB962C8B-B14F-4D97-AF65-F5344CB8AC3E}">
        <p14:creationId xmlns:p14="http://schemas.microsoft.com/office/powerpoint/2010/main" val="3558401530"/>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Revision of Estimates</a:t>
            </a:r>
          </a:p>
        </p:txBody>
      </p:sp>
      <p:sp>
        <p:nvSpPr>
          <p:cNvPr id="2" name="Content Placeholder 1"/>
          <p:cNvSpPr>
            <a:spLocks noGrp="1"/>
          </p:cNvSpPr>
          <p:nvPr>
            <p:ph idx="1"/>
          </p:nvPr>
        </p:nvSpPr>
        <p:spPr/>
        <p:txBody>
          <a:bodyPr/>
          <a:lstStyle/>
          <a:p>
            <a:pPr>
              <a:spcBef>
                <a:spcPct val="50000"/>
              </a:spcBef>
            </a:pPr>
            <a:r>
              <a:rPr lang="en-US" sz="2600" dirty="0">
                <a:ea typeface="Tahoma" panose="020B0604030504040204" pitchFamily="34" charset="0"/>
                <a:cs typeface="Tahoma" panose="020B0604030504040204" pitchFamily="34" charset="0"/>
              </a:rPr>
              <a:t>Estimates are revised when new information surfaces. </a:t>
            </a:r>
          </a:p>
          <a:p>
            <a:pPr>
              <a:spcBef>
                <a:spcPct val="50000"/>
              </a:spcBef>
            </a:pPr>
            <a:r>
              <a:rPr lang="en-US" sz="2600" dirty="0">
                <a:ea typeface="Tahoma" panose="020B0604030504040204" pitchFamily="34" charset="0"/>
                <a:cs typeface="Tahoma" panose="020B0604030504040204" pitchFamily="34" charset="0"/>
              </a:rPr>
              <a:t>To illustrate, assume that McGraw Company purchased a machine on January 1, Year 1, for $50,000. McGraw estimated the machine would have a useful life of eight years and a salvage value of $3,000. </a:t>
            </a:r>
            <a:endParaRPr lang="en-US" sz="2600" dirty="0" smtClean="0">
              <a:ea typeface="Tahoma" panose="020B0604030504040204" pitchFamily="34" charset="0"/>
              <a:cs typeface="Tahoma" panose="020B0604030504040204" pitchFamily="34" charset="0"/>
            </a:endParaRPr>
          </a:p>
          <a:p>
            <a:pPr>
              <a:spcBef>
                <a:spcPct val="50000"/>
              </a:spcBef>
            </a:pPr>
            <a:endParaRPr lang="en-US" sz="2600" dirty="0">
              <a:ea typeface="Tahoma" panose="020B0604030504040204" pitchFamily="34" charset="0"/>
              <a:cs typeface="Tahoma" panose="020B0604030504040204" pitchFamily="34" charset="0"/>
            </a:endParaRP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35</a:t>
            </a:fld>
            <a:endParaRPr lang="en-US" dirty="0">
              <a:solidFill>
                <a:schemeClr val="bg1"/>
              </a:solidFill>
              <a:cs typeface="Arial" charset="0"/>
            </a:endParaRPr>
          </a:p>
        </p:txBody>
      </p:sp>
      <p:sp>
        <p:nvSpPr>
          <p:cNvPr id="9" name="TextBox 8"/>
          <p:cNvSpPr txBox="1"/>
          <p:nvPr/>
        </p:nvSpPr>
        <p:spPr>
          <a:xfrm>
            <a:off x="609600" y="3962400"/>
            <a:ext cx="7924800" cy="492443"/>
          </a:xfrm>
          <a:prstGeom prst="rect">
            <a:avLst/>
          </a:prstGeom>
          <a:noFill/>
          <a:ln w="19050" cmpd="sng">
            <a:solidFill>
              <a:schemeClr val="tx1"/>
            </a:solidFill>
          </a:ln>
        </p:spPr>
        <p:txBody>
          <a:bodyPr wrap="square" rtlCol="0">
            <a:spAutoFit/>
          </a:bodyPr>
          <a:lstStyle/>
          <a:p>
            <a:pPr marL="0" indent="0" algn="ctr">
              <a:buNone/>
            </a:pPr>
            <a:r>
              <a:rPr lang="en-US" sz="2600" b="1" dirty="0">
                <a:solidFill>
                  <a:srgbClr val="C30C20"/>
                </a:solidFill>
                <a:latin typeface="+mn-lt"/>
                <a:ea typeface="Tahoma" panose="020B0604030504040204" pitchFamily="34" charset="0"/>
                <a:cs typeface="Tahoma" panose="020B0604030504040204" pitchFamily="34" charset="0"/>
              </a:rPr>
              <a:t>($50,000 – $3,000) ÷ 8 = $5,875 depreciation per year</a:t>
            </a:r>
          </a:p>
        </p:txBody>
      </p:sp>
    </p:spTree>
    <p:extLst>
      <p:ext uri="{BB962C8B-B14F-4D97-AF65-F5344CB8AC3E}">
        <p14:creationId xmlns:p14="http://schemas.microsoft.com/office/powerpoint/2010/main" val="3123014278"/>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latin typeface="+mn-lt"/>
                <a:ea typeface="Tahoma" panose="020B0604030504040204" pitchFamily="34" charset="0"/>
                <a:cs typeface="Tahoma" panose="020B0604030504040204" pitchFamily="34" charset="0"/>
              </a:rPr>
              <a:t>Revision of Life</a:t>
            </a:r>
          </a:p>
        </p:txBody>
      </p:sp>
      <p:sp>
        <p:nvSpPr>
          <p:cNvPr id="2" name="Content Placeholder 1"/>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At the beginning of the fifth year, accumulated depreciation on the machine is $23,500 ($5,875 × 4). The machine’s book value is $26,500 ($50,000 </a:t>
            </a:r>
            <a:r>
              <a:rPr lang="en-US" sz="2600" dirty="0" smtClean="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$23,500). Assume McGraw revises the expected life to 14 years, rather than 8. The machine’s </a:t>
            </a:r>
            <a:r>
              <a:rPr lang="en-US" sz="2600" b="1" dirty="0" smtClean="0">
                <a:solidFill>
                  <a:srgbClr val="C30C20"/>
                </a:solidFill>
                <a:ea typeface="Tahoma" panose="020B0604030504040204" pitchFamily="34" charset="0"/>
                <a:cs typeface="Tahoma" panose="020B0604030504040204" pitchFamily="34" charset="0"/>
              </a:rPr>
              <a:t>remaining</a:t>
            </a:r>
            <a:r>
              <a:rPr lang="en-US" sz="2600" i="1" dirty="0" smtClean="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life would then be 10 more years instead of 4 years. </a:t>
            </a:r>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36</a:t>
            </a:fld>
            <a:endParaRPr lang="en-US" dirty="0">
              <a:solidFill>
                <a:schemeClr val="bg1"/>
              </a:solidFill>
              <a:cs typeface="Arial" charset="0"/>
            </a:endParaRPr>
          </a:p>
        </p:txBody>
      </p:sp>
      <p:sp>
        <p:nvSpPr>
          <p:cNvPr id="6" name="TextBox 5"/>
          <p:cNvSpPr txBox="1"/>
          <p:nvPr/>
        </p:nvSpPr>
        <p:spPr>
          <a:xfrm>
            <a:off x="533400" y="3962400"/>
            <a:ext cx="7924800" cy="492443"/>
          </a:xfrm>
          <a:prstGeom prst="rect">
            <a:avLst/>
          </a:prstGeom>
          <a:noFill/>
          <a:ln w="19050" cmpd="sng">
            <a:solidFill>
              <a:schemeClr val="tx1"/>
            </a:solidFill>
          </a:ln>
        </p:spPr>
        <p:txBody>
          <a:bodyPr wrap="square" rtlCol="0">
            <a:spAutoFit/>
          </a:bodyPr>
          <a:lstStyle/>
          <a:p>
            <a:pPr marL="0" indent="0" algn="ctr">
              <a:buNone/>
            </a:pPr>
            <a:r>
              <a:rPr lang="en-US" sz="2600" b="1" dirty="0">
                <a:solidFill>
                  <a:srgbClr val="C30C20"/>
                </a:solidFill>
                <a:latin typeface="+mn-lt"/>
                <a:ea typeface="Tahoma" panose="020B0604030504040204" pitchFamily="34" charset="0"/>
                <a:cs typeface="Tahoma" panose="020B0604030504040204" pitchFamily="34" charset="0"/>
              </a:rPr>
              <a:t>($26,500</a:t>
            </a:r>
            <a:r>
              <a:rPr lang="en-US" sz="2600" b="1" dirty="0">
                <a:solidFill>
                  <a:srgbClr val="C30C20"/>
                </a:solidFill>
                <a:effectLst>
                  <a:outerShdw blurRad="38100" dist="38100" dir="2700000" algn="tl">
                    <a:srgbClr val="FFFFFF"/>
                  </a:outerShdw>
                </a:effectLst>
                <a:latin typeface="+mn-lt"/>
                <a:ea typeface="Tahoma" panose="020B0604030504040204" pitchFamily="34" charset="0"/>
                <a:cs typeface="Tahoma" panose="020B0604030504040204" pitchFamily="34" charset="0"/>
              </a:rPr>
              <a:t> </a:t>
            </a:r>
            <a:r>
              <a:rPr lang="en-US" sz="2600" b="1" dirty="0" smtClean="0">
                <a:solidFill>
                  <a:srgbClr val="C30C20"/>
                </a:solidFill>
                <a:effectLst>
                  <a:outerShdw blurRad="38100" dist="38100" dir="2700000" algn="tl">
                    <a:srgbClr val="FFFFFF"/>
                  </a:outerShdw>
                </a:effectLst>
                <a:latin typeface="+mn-lt"/>
                <a:ea typeface="Tahoma" panose="020B0604030504040204" pitchFamily="34" charset="0"/>
                <a:cs typeface="Tahoma" panose="020B0604030504040204" pitchFamily="34" charset="0"/>
              </a:rPr>
              <a:t>−</a:t>
            </a:r>
            <a:r>
              <a:rPr lang="en-US" sz="2600" b="1" dirty="0" smtClean="0">
                <a:solidFill>
                  <a:srgbClr val="C30C20"/>
                </a:solidFill>
                <a:latin typeface="+mn-lt"/>
                <a:ea typeface="Tahoma" panose="020B0604030504040204" pitchFamily="34" charset="0"/>
                <a:cs typeface="Tahoma" panose="020B0604030504040204" pitchFamily="34" charset="0"/>
              </a:rPr>
              <a:t> $3,000) ÷</a:t>
            </a:r>
            <a:r>
              <a:rPr lang="en-US" sz="2600" b="1" dirty="0" smtClean="0">
                <a:solidFill>
                  <a:srgbClr val="C30C20"/>
                </a:solidFill>
                <a:effectLst>
                  <a:outerShdw blurRad="38100" dist="38100" dir="2700000" algn="tl">
                    <a:srgbClr val="FFFFFF"/>
                  </a:outerShdw>
                </a:effectLst>
                <a:latin typeface="+mn-lt"/>
                <a:ea typeface="Tahoma" panose="020B0604030504040204" pitchFamily="34" charset="0"/>
                <a:cs typeface="Tahoma" panose="020B0604030504040204" pitchFamily="34" charset="0"/>
              </a:rPr>
              <a:t> </a:t>
            </a:r>
            <a:r>
              <a:rPr lang="en-US" sz="2600" b="1" dirty="0">
                <a:solidFill>
                  <a:srgbClr val="C30C20"/>
                </a:solidFill>
                <a:latin typeface="+mn-lt"/>
                <a:ea typeface="Tahoma" panose="020B0604030504040204" pitchFamily="34" charset="0"/>
                <a:cs typeface="Tahoma" panose="020B0604030504040204" pitchFamily="34" charset="0"/>
              </a:rPr>
              <a:t>10</a:t>
            </a:r>
            <a:r>
              <a:rPr lang="en-US" sz="2600" b="1" dirty="0">
                <a:solidFill>
                  <a:srgbClr val="C30C20"/>
                </a:solidFill>
                <a:effectLst>
                  <a:outerShdw blurRad="38100" dist="38100" dir="2700000" algn="tl">
                    <a:srgbClr val="FFFFFF"/>
                  </a:outerShdw>
                </a:effectLst>
                <a:latin typeface="+mn-lt"/>
                <a:ea typeface="Tahoma" panose="020B0604030504040204" pitchFamily="34" charset="0"/>
                <a:cs typeface="Tahoma" panose="020B0604030504040204" pitchFamily="34" charset="0"/>
              </a:rPr>
              <a:t> </a:t>
            </a:r>
            <a:r>
              <a:rPr lang="en-US" sz="2600" b="1" dirty="0" smtClean="0">
                <a:solidFill>
                  <a:srgbClr val="C30C20"/>
                </a:solidFill>
                <a:effectLst>
                  <a:outerShdw blurRad="38100" dist="38100" dir="2700000" algn="tl">
                    <a:srgbClr val="FFFFFF"/>
                  </a:outerShdw>
                </a:effectLst>
                <a:latin typeface="+mn-lt"/>
                <a:ea typeface="Tahoma" panose="020B0604030504040204" pitchFamily="34" charset="0"/>
                <a:cs typeface="Tahoma" panose="020B0604030504040204" pitchFamily="34" charset="0"/>
              </a:rPr>
              <a:t>= </a:t>
            </a:r>
            <a:r>
              <a:rPr lang="en-US" sz="2600" b="1" dirty="0">
                <a:solidFill>
                  <a:srgbClr val="C30C20"/>
                </a:solidFill>
                <a:latin typeface="+mn-lt"/>
                <a:ea typeface="Tahoma" panose="020B0604030504040204" pitchFamily="34" charset="0"/>
                <a:cs typeface="Tahoma" panose="020B0604030504040204" pitchFamily="34" charset="0"/>
              </a:rPr>
              <a:t>$2,350 depreciation per </a:t>
            </a:r>
            <a:r>
              <a:rPr lang="en-US" sz="2600" b="1" dirty="0" smtClean="0">
                <a:solidFill>
                  <a:srgbClr val="C30C20"/>
                </a:solidFill>
                <a:latin typeface="+mn-lt"/>
                <a:ea typeface="Tahoma" panose="020B0604030504040204" pitchFamily="34" charset="0"/>
                <a:cs typeface="Tahoma" panose="020B0604030504040204" pitchFamily="34" charset="0"/>
              </a:rPr>
              <a:t>year</a:t>
            </a:r>
          </a:p>
        </p:txBody>
      </p:sp>
    </p:spTree>
    <p:extLst>
      <p:ext uri="{BB962C8B-B14F-4D97-AF65-F5344CB8AC3E}">
        <p14:creationId xmlns:p14="http://schemas.microsoft.com/office/powerpoint/2010/main" val="1798698703"/>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Revision of Salvage</a:t>
            </a:r>
          </a:p>
        </p:txBody>
      </p:sp>
      <p:sp>
        <p:nvSpPr>
          <p:cNvPr id="2" name="Content Placeholder 1"/>
          <p:cNvSpPr>
            <a:spLocks noGrp="1"/>
          </p:cNvSpPr>
          <p:nvPr>
            <p:ph idx="1"/>
          </p:nvPr>
        </p:nvSpPr>
        <p:spPr/>
        <p:txBody>
          <a:bodyPr/>
          <a:lstStyle/>
          <a:p>
            <a:pPr marL="0" indent="0">
              <a:buNone/>
            </a:pPr>
            <a:r>
              <a:rPr lang="en-US" sz="2000" dirty="0">
                <a:ea typeface="Tahoma" panose="020B0604030504040204" pitchFamily="34" charset="0"/>
                <a:cs typeface="Tahoma" panose="020B0604030504040204" pitchFamily="34" charset="0"/>
              </a:rPr>
              <a:t>Assume the original expected life remained 8 years, but McGraw revised its estimate of salvage value to $6,000. </a:t>
            </a:r>
          </a:p>
          <a:p>
            <a:r>
              <a:rPr lang="en-US" sz="2000" dirty="0">
                <a:ea typeface="Tahoma" panose="020B0604030504040204" pitchFamily="34" charset="0"/>
                <a:cs typeface="Tahoma" panose="020B0604030504040204" pitchFamily="34" charset="0"/>
              </a:rPr>
              <a:t>Depreciation for each of the remaining 4 years would </a:t>
            </a:r>
            <a:r>
              <a:rPr lang="en-US" sz="2000" dirty="0" smtClean="0">
                <a:ea typeface="Tahoma" panose="020B0604030504040204" pitchFamily="34" charset="0"/>
                <a:cs typeface="Tahoma" panose="020B0604030504040204" pitchFamily="34" charset="0"/>
              </a:rPr>
              <a:t>be:                     </a:t>
            </a:r>
            <a:r>
              <a:rPr lang="en-US" sz="2000" b="1" dirty="0" smtClean="0">
                <a:solidFill>
                  <a:srgbClr val="C30C20"/>
                </a:solidFill>
                <a:ea typeface="Tahoma" panose="020B0604030504040204" pitchFamily="34" charset="0"/>
                <a:cs typeface="Tahoma" panose="020B0604030504040204" pitchFamily="34" charset="0"/>
              </a:rPr>
              <a:t>(</a:t>
            </a:r>
            <a:r>
              <a:rPr lang="en-US" sz="2000" b="1" dirty="0">
                <a:solidFill>
                  <a:srgbClr val="C30C20"/>
                </a:solidFill>
                <a:ea typeface="Tahoma" panose="020B0604030504040204" pitchFamily="34" charset="0"/>
                <a:cs typeface="Tahoma" panose="020B0604030504040204" pitchFamily="34" charset="0"/>
              </a:rPr>
              <a:t>$26,500 book value </a:t>
            </a:r>
            <a:r>
              <a:rPr lang="en-US" sz="2000" b="1" dirty="0" smtClean="0">
                <a:solidFill>
                  <a:srgbClr val="C30C20"/>
                </a:solidFill>
                <a:ea typeface="Tahoma" panose="020B0604030504040204" pitchFamily="34" charset="0"/>
                <a:cs typeface="Tahoma" panose="020B0604030504040204" pitchFamily="34" charset="0"/>
              </a:rPr>
              <a:t>− </a:t>
            </a:r>
            <a:r>
              <a:rPr lang="en-US" sz="2000" b="1" dirty="0">
                <a:solidFill>
                  <a:srgbClr val="C30C20"/>
                </a:solidFill>
                <a:ea typeface="Tahoma" panose="020B0604030504040204" pitchFamily="34" charset="0"/>
                <a:cs typeface="Tahoma" panose="020B0604030504040204" pitchFamily="34" charset="0"/>
              </a:rPr>
              <a:t>$6,000 salvage) ÷ </a:t>
            </a:r>
            <a:r>
              <a:rPr lang="en-US" sz="2000" b="1" dirty="0" smtClean="0">
                <a:solidFill>
                  <a:srgbClr val="C30C20"/>
                </a:solidFill>
                <a:ea typeface="Tahoma" panose="020B0604030504040204" pitchFamily="34" charset="0"/>
                <a:cs typeface="Tahoma" panose="020B0604030504040204" pitchFamily="34" charset="0"/>
              </a:rPr>
              <a:t>4-year </a:t>
            </a:r>
            <a:r>
              <a:rPr lang="en-US" sz="2000" b="1" dirty="0">
                <a:solidFill>
                  <a:srgbClr val="C30C20"/>
                </a:solidFill>
                <a:ea typeface="Tahoma" panose="020B0604030504040204" pitchFamily="34" charset="0"/>
                <a:cs typeface="Tahoma" panose="020B0604030504040204" pitchFamily="34" charset="0"/>
              </a:rPr>
              <a:t>remaining </a:t>
            </a:r>
            <a:r>
              <a:rPr lang="en-US" sz="2000" b="1" dirty="0" smtClean="0">
                <a:solidFill>
                  <a:srgbClr val="C30C20"/>
                </a:solidFill>
                <a:ea typeface="Tahoma" panose="020B0604030504040204" pitchFamily="34" charset="0"/>
                <a:cs typeface="Tahoma" panose="020B0604030504040204" pitchFamily="34" charset="0"/>
              </a:rPr>
              <a:t>life = $5,125</a:t>
            </a:r>
            <a:endParaRPr lang="en-US" sz="2000" dirty="0"/>
          </a:p>
          <a:p>
            <a:r>
              <a:rPr lang="en-US" sz="2000" dirty="0"/>
              <a:t>The revised amounts are determined for the full year, regardless of when McGraw revised its estimates. </a:t>
            </a:r>
          </a:p>
          <a:p>
            <a:pPr>
              <a:spcBef>
                <a:spcPts val="600"/>
              </a:spcBef>
            </a:pPr>
            <a:r>
              <a:rPr lang="en-US" sz="2000" dirty="0"/>
              <a:t>For example, if McGraw decides to change the estimated useful life on October 1, Year 3, the change would be effective as of January 1, Year 3. </a:t>
            </a:r>
          </a:p>
          <a:p>
            <a:pPr>
              <a:spcBef>
                <a:spcPts val="600"/>
              </a:spcBef>
            </a:pPr>
            <a:r>
              <a:rPr lang="en-US" sz="2000" dirty="0"/>
              <a:t>The year-end adjusting entry for depreciation would include a full year’s depreciation calculated on the basis of the revised estimated useful life. </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37</a:t>
            </a:fld>
            <a:endParaRPr lang="en-US" dirty="0">
              <a:solidFill>
                <a:schemeClr val="bg1"/>
              </a:solidFill>
              <a:cs typeface="Arial" charset="0"/>
            </a:endParaRPr>
          </a:p>
        </p:txBody>
      </p:sp>
    </p:spTree>
    <p:extLst>
      <p:ext uri="{BB962C8B-B14F-4D97-AF65-F5344CB8AC3E}">
        <p14:creationId xmlns:p14="http://schemas.microsoft.com/office/powerpoint/2010/main" val="3059884147"/>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8-8: Show how continuing expenditures for operational assets affect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38</a:t>
            </a:fld>
            <a:endParaRPr lang="en-US" dirty="0">
              <a:solidFill>
                <a:schemeClr val="bg1"/>
              </a:solidFill>
              <a:cs typeface="Arial" charset="0"/>
            </a:endParaRPr>
          </a:p>
        </p:txBody>
      </p:sp>
    </p:spTree>
    <p:extLst>
      <p:ext uri="{BB962C8B-B14F-4D97-AF65-F5344CB8AC3E}">
        <p14:creationId xmlns:p14="http://schemas.microsoft.com/office/powerpoint/2010/main" val="2537745241"/>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latin typeface="+mn-lt"/>
                <a:ea typeface="Tahoma" panose="020B0604030504040204" pitchFamily="34" charset="0"/>
                <a:cs typeface="Tahoma" panose="020B0604030504040204" pitchFamily="34" charset="0"/>
              </a:rPr>
              <a:t>Tangible Long-Term Assets</a:t>
            </a:r>
          </a:p>
        </p:txBody>
      </p:sp>
      <p:sp>
        <p:nvSpPr>
          <p:cNvPr id="2" name="Content Placeholder 1"/>
          <p:cNvSpPr>
            <a:spLocks noGrp="1"/>
          </p:cNvSpPr>
          <p:nvPr>
            <p:ph idx="1"/>
          </p:nvPr>
        </p:nvSpPr>
        <p:spPr/>
        <p:txBody>
          <a:bodyPr/>
          <a:lstStyle/>
          <a:p>
            <a:pPr>
              <a:spcBef>
                <a:spcPct val="50000"/>
              </a:spcBef>
              <a:buClr>
                <a:schemeClr val="tx1"/>
              </a:buClr>
              <a:defRPr/>
            </a:pPr>
            <a:r>
              <a:rPr lang="en-US" sz="2600" b="1" dirty="0">
                <a:solidFill>
                  <a:schemeClr val="bg2"/>
                </a:solidFill>
                <a:effectLst>
                  <a:outerShdw blurRad="38100" dist="38100" dir="2700000" algn="tl">
                    <a:srgbClr val="FFFFFF"/>
                  </a:outerShdw>
                </a:effectLst>
              </a:rPr>
              <a:t>Property, Plant, and </a:t>
            </a:r>
            <a:r>
              <a:rPr lang="en-US" sz="2600" b="1" dirty="0" smtClean="0">
                <a:solidFill>
                  <a:schemeClr val="bg2"/>
                </a:solidFill>
                <a:effectLst>
                  <a:outerShdw blurRad="38100" dist="38100" dir="2700000" algn="tl">
                    <a:srgbClr val="FFFFFF"/>
                  </a:outerShdw>
                </a:effectLst>
              </a:rPr>
              <a:t>Equipment</a:t>
            </a:r>
            <a:r>
              <a:rPr lang="en-US" sz="2600" dirty="0" smtClean="0"/>
              <a:t>: Sometimes </a:t>
            </a:r>
            <a:r>
              <a:rPr lang="en-US" sz="2600" dirty="0"/>
              <a:t>called plant assets or fixed assets. We </a:t>
            </a:r>
            <a:r>
              <a:rPr lang="en-US" sz="2600" i="1" dirty="0"/>
              <a:t>depreciate </a:t>
            </a:r>
            <a:r>
              <a:rPr lang="en-US" sz="2600" dirty="0"/>
              <a:t>these assets over their useful life.</a:t>
            </a:r>
          </a:p>
          <a:p>
            <a:pPr>
              <a:spcBef>
                <a:spcPct val="50000"/>
              </a:spcBef>
              <a:buClr>
                <a:schemeClr val="tx1"/>
              </a:buClr>
              <a:defRPr/>
            </a:pPr>
            <a:r>
              <a:rPr lang="en-US" sz="2600" b="1" dirty="0">
                <a:solidFill>
                  <a:srgbClr val="C30C20"/>
                </a:solidFill>
                <a:effectLst>
                  <a:outerShdw blurRad="38100" dist="38100" dir="2700000" algn="tl">
                    <a:srgbClr val="FFFFFF"/>
                  </a:outerShdw>
                </a:effectLst>
              </a:rPr>
              <a:t>Natural </a:t>
            </a:r>
            <a:r>
              <a:rPr lang="en-US" sz="2600" b="1" dirty="0" smtClean="0">
                <a:solidFill>
                  <a:srgbClr val="C30C20"/>
                </a:solidFill>
                <a:effectLst>
                  <a:outerShdw blurRad="38100" dist="38100" dir="2700000" algn="tl">
                    <a:srgbClr val="FFFFFF"/>
                  </a:outerShdw>
                </a:effectLst>
              </a:rPr>
              <a:t>Resources</a:t>
            </a:r>
            <a:r>
              <a:rPr lang="en-US" sz="2600" dirty="0" smtClean="0"/>
              <a:t>: Mineral </a:t>
            </a:r>
            <a:r>
              <a:rPr lang="en-US" sz="2600" dirty="0"/>
              <a:t>deposits, oil and gas reserves, timber stands, coal mines, and stone quarries are some examples of natural resources. We </a:t>
            </a:r>
            <a:r>
              <a:rPr lang="en-US" sz="2600" i="1" dirty="0"/>
              <a:t>deplete </a:t>
            </a:r>
            <a:r>
              <a:rPr lang="en-US" sz="2600" dirty="0"/>
              <a:t>these assets over their useful life.</a:t>
            </a:r>
          </a:p>
          <a:p>
            <a:pPr>
              <a:spcBef>
                <a:spcPct val="50000"/>
              </a:spcBef>
              <a:buClr>
                <a:schemeClr val="tx1"/>
              </a:buClr>
              <a:defRPr/>
            </a:pPr>
            <a:r>
              <a:rPr lang="en-US" sz="2600" b="1" dirty="0" smtClean="0">
                <a:solidFill>
                  <a:srgbClr val="C30C20"/>
                </a:solidFill>
                <a:effectLst>
                  <a:outerShdw blurRad="38100" dist="38100" dir="2700000" algn="tl">
                    <a:srgbClr val="FFFFFF"/>
                  </a:outerShdw>
                </a:effectLst>
              </a:rPr>
              <a:t>Land</a:t>
            </a:r>
            <a:r>
              <a:rPr lang="en-US" sz="2600" dirty="0" smtClean="0"/>
              <a:t>: Has </a:t>
            </a:r>
            <a:r>
              <a:rPr lang="en-US" sz="2600" dirty="0"/>
              <a:t>an infinite life and is not subject to depreciation.</a:t>
            </a: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a:t>
            </a:r>
            <a:fld id="{86103F27-AA34-4069-B652-A178AD0674B3}"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368106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Continuing Expenditures for Plant Assets</a:t>
            </a:r>
          </a:p>
        </p:txBody>
      </p:sp>
      <p:sp>
        <p:nvSpPr>
          <p:cNvPr id="2" name="Content Placeholder 1"/>
          <p:cNvSpPr>
            <a:spLocks noGrp="1"/>
          </p:cNvSpPr>
          <p:nvPr>
            <p:ph idx="1"/>
          </p:nvPr>
        </p:nvSpPr>
        <p:spPr/>
        <p:txBody>
          <a:bodyPr/>
          <a:lstStyle/>
          <a:p>
            <a:pPr marL="0" indent="0">
              <a:buNone/>
            </a:pPr>
            <a:r>
              <a:rPr lang="en-US" sz="2200" b="1" dirty="0">
                <a:solidFill>
                  <a:schemeClr val="bg2"/>
                </a:solidFill>
                <a:effectLst>
                  <a:outerShdw blurRad="38100" dist="38100" dir="2700000" algn="tl">
                    <a:srgbClr val="FFFFFF"/>
                  </a:outerShdw>
                </a:effectLst>
              </a:rPr>
              <a:t>Costs That Are </a:t>
            </a:r>
            <a:r>
              <a:rPr lang="en-US" sz="2200" b="1" dirty="0" smtClean="0">
                <a:solidFill>
                  <a:schemeClr val="bg2"/>
                </a:solidFill>
                <a:effectLst>
                  <a:outerShdw blurRad="38100" dist="38100" dir="2700000" algn="tl">
                    <a:srgbClr val="FFFFFF"/>
                  </a:outerShdw>
                </a:effectLst>
              </a:rPr>
              <a:t>Expensed</a:t>
            </a:r>
            <a:endParaRPr lang="en-US" sz="2200" b="1" dirty="0" smtClean="0">
              <a:solidFill>
                <a:schemeClr val="bg2"/>
              </a:solidFill>
            </a:endParaRPr>
          </a:p>
          <a:p>
            <a:r>
              <a:rPr lang="en-US" sz="1900" dirty="0" smtClean="0"/>
              <a:t>The </a:t>
            </a:r>
            <a:r>
              <a:rPr lang="en-US" sz="1900" dirty="0"/>
              <a:t>cost of routine maintenance and minor repairs that are incurred to keep an asset in good working order are expensed as incurred. </a:t>
            </a:r>
            <a:r>
              <a:rPr lang="en-US" sz="1900" dirty="0" smtClean="0"/>
              <a:t>Assume </a:t>
            </a:r>
            <a:r>
              <a:rPr lang="en-US" sz="1900" dirty="0"/>
              <a:t>the company spent $500 cash for routine maintenance on machinery.</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39</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512585767"/>
              </p:ext>
            </p:extLst>
          </p:nvPr>
        </p:nvGraphicFramePr>
        <p:xfrm>
          <a:off x="457200" y="43434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308776">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63164">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Accounts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29486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(500)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(500)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(500)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4042205953"/>
              </p:ext>
            </p:extLst>
          </p:nvPr>
        </p:nvGraphicFramePr>
        <p:xfrm>
          <a:off x="1295400" y="29718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Repairs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500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500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726920073"/>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800" b="1" dirty="0">
                <a:ea typeface="Tahoma" panose="020B0604030504040204" pitchFamily="34" charset="0"/>
                <a:cs typeface="Tahoma" panose="020B0604030504040204" pitchFamily="34" charset="0"/>
              </a:rPr>
              <a:t>Continuing Expenditures for Plant Assets </a:t>
            </a:r>
            <a:r>
              <a:rPr lang="en-US" sz="2800" b="1" dirty="0" smtClean="0">
                <a:ea typeface="Tahoma" panose="020B0604030504040204" pitchFamily="34" charset="0"/>
                <a:cs typeface="Tahoma" panose="020B0604030504040204" pitchFamily="34" charset="0"/>
              </a:rPr>
              <a:t>(Continued</a:t>
            </a:r>
            <a:r>
              <a:rPr lang="en-US" sz="28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lnSpc>
                <a:spcPct val="50000"/>
              </a:lnSpc>
              <a:spcBef>
                <a:spcPct val="50000"/>
              </a:spcBef>
              <a:buNone/>
              <a:defRPr/>
            </a:pPr>
            <a:r>
              <a:rPr lang="en-US" sz="1600" b="1" dirty="0">
                <a:solidFill>
                  <a:schemeClr val="bg2"/>
                </a:solidFill>
                <a:effectLst>
                  <a:outerShdw blurRad="38100" dist="38100" dir="2700000" algn="tl">
                    <a:srgbClr val="FFFFFF"/>
                  </a:outerShdw>
                </a:effectLst>
              </a:rPr>
              <a:t>Costs That Are </a:t>
            </a:r>
            <a:r>
              <a:rPr lang="en-US" sz="1600" b="1" dirty="0" smtClean="0">
                <a:solidFill>
                  <a:schemeClr val="bg2"/>
                </a:solidFill>
                <a:effectLst>
                  <a:outerShdw blurRad="38100" dist="38100" dir="2700000" algn="tl">
                    <a:srgbClr val="FFFFFF"/>
                  </a:outerShdw>
                </a:effectLst>
              </a:rPr>
              <a:t>Capitalized</a:t>
            </a:r>
          </a:p>
          <a:p>
            <a:pPr>
              <a:spcBef>
                <a:spcPct val="50000"/>
              </a:spcBef>
              <a:defRPr/>
            </a:pPr>
            <a:r>
              <a:rPr lang="en-US" sz="1600" dirty="0" smtClean="0">
                <a:ea typeface="Tahoma" panose="020B0604030504040204" pitchFamily="34" charset="0"/>
                <a:cs typeface="Tahoma" panose="020B0604030504040204" pitchFamily="34" charset="0"/>
              </a:rPr>
              <a:t>McGraw </a:t>
            </a:r>
            <a:r>
              <a:rPr lang="en-US" sz="1600" dirty="0">
                <a:ea typeface="Tahoma" panose="020B0604030504040204" pitchFamily="34" charset="0"/>
                <a:cs typeface="Tahoma" panose="020B0604030504040204" pitchFamily="34" charset="0"/>
              </a:rPr>
              <a:t>Company Example: Machine originally cost $50,000, with an estimated salvage value of $3,000, and a predicted life of 8 years. Accumulated depreciation at the beginning of the fifth year is $23,500 ($5,875 × 4), so the book value is $26,500 ($50,000 − $23,500). </a:t>
            </a:r>
            <a:r>
              <a:rPr lang="en-US" sz="1600" dirty="0" smtClean="0">
                <a:ea typeface="Tahoma" panose="020B0604030504040204" pitchFamily="34" charset="0"/>
                <a:cs typeface="Tahoma" panose="020B0604030504040204" pitchFamily="34" charset="0"/>
              </a:rPr>
              <a:t>Assume </a:t>
            </a:r>
            <a:r>
              <a:rPr lang="en-US" sz="1600" dirty="0">
                <a:ea typeface="Tahoma" panose="020B0604030504040204" pitchFamily="34" charset="0"/>
                <a:cs typeface="Tahoma" panose="020B0604030504040204" pitchFamily="34" charset="0"/>
              </a:rPr>
              <a:t>McGraw makes an overhaul expenditure of $4,000 in the machine’s fifth year.  </a:t>
            </a:r>
          </a:p>
          <a:p>
            <a:pPr marL="0" indent="0">
              <a:spcBef>
                <a:spcPct val="50000"/>
              </a:spcBef>
              <a:buNone/>
              <a:defRPr/>
            </a:pPr>
            <a:endParaRPr lang="en-US" sz="3200" dirty="0">
              <a:solidFill>
                <a:srgbClr val="6B6BCF"/>
              </a:solidFill>
              <a:effectLst>
                <a:outerShdw blurRad="38100" dist="38100" dir="2700000" algn="tl">
                  <a:srgbClr val="FFFFFF"/>
                </a:outerShdw>
              </a:effectLst>
              <a:latin typeface="Tahoma" pitchFamily="34" charset="0"/>
            </a:endParaRP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40</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264910040"/>
              </p:ext>
            </p:extLst>
          </p:nvPr>
        </p:nvGraphicFramePr>
        <p:xfrm>
          <a:off x="867796" y="3733800"/>
          <a:ext cx="7408408" cy="1334610"/>
        </p:xfrm>
        <a:graphic>
          <a:graphicData uri="http://schemas.openxmlformats.org/drawingml/2006/table">
            <a:tbl>
              <a:tblPr firstRow="1" firstCol="1" bandRow="1">
                <a:tableStyleId>{5C22544A-7EE6-4342-B048-85BDC9FD1C3A}</a:tableStyleId>
              </a:tblPr>
              <a:tblGrid>
                <a:gridCol w="639802">
                  <a:extLst>
                    <a:ext uri="{9D8B030D-6E8A-4147-A177-3AD203B41FA5}">
                      <a16:colId xmlns:a16="http://schemas.microsoft.com/office/drawing/2014/main" xmlns="" val="4038268786"/>
                    </a:ext>
                  </a:extLst>
                </a:gridCol>
                <a:gridCol w="152133">
                  <a:extLst>
                    <a:ext uri="{9D8B030D-6E8A-4147-A177-3AD203B41FA5}">
                      <a16:colId xmlns:a16="http://schemas.microsoft.com/office/drawing/2014/main" xmlns="" val="3906683118"/>
                    </a:ext>
                  </a:extLst>
                </a:gridCol>
                <a:gridCol w="700937">
                  <a:extLst>
                    <a:ext uri="{9D8B030D-6E8A-4147-A177-3AD203B41FA5}">
                      <a16:colId xmlns:a16="http://schemas.microsoft.com/office/drawing/2014/main" xmlns="" val="2246321599"/>
                    </a:ext>
                  </a:extLst>
                </a:gridCol>
                <a:gridCol w="156994">
                  <a:extLst>
                    <a:ext uri="{9D8B030D-6E8A-4147-A177-3AD203B41FA5}">
                      <a16:colId xmlns:a16="http://schemas.microsoft.com/office/drawing/2014/main" xmlns="" val="695920123"/>
                    </a:ext>
                  </a:extLst>
                </a:gridCol>
                <a:gridCol w="536127">
                  <a:extLst>
                    <a:ext uri="{9D8B030D-6E8A-4147-A177-3AD203B41FA5}">
                      <a16:colId xmlns:a16="http://schemas.microsoft.com/office/drawing/2014/main" xmlns="" val="118549055"/>
                    </a:ext>
                  </a:extLst>
                </a:gridCol>
                <a:gridCol w="144190">
                  <a:extLst>
                    <a:ext uri="{9D8B030D-6E8A-4147-A177-3AD203B41FA5}">
                      <a16:colId xmlns:a16="http://schemas.microsoft.com/office/drawing/2014/main" xmlns="" val="2501135130"/>
                    </a:ext>
                  </a:extLst>
                </a:gridCol>
                <a:gridCol w="642977">
                  <a:extLst>
                    <a:ext uri="{9D8B030D-6E8A-4147-A177-3AD203B41FA5}">
                      <a16:colId xmlns:a16="http://schemas.microsoft.com/office/drawing/2014/main" xmlns="" val="322333968"/>
                    </a:ext>
                  </a:extLst>
                </a:gridCol>
                <a:gridCol w="144190">
                  <a:extLst>
                    <a:ext uri="{9D8B030D-6E8A-4147-A177-3AD203B41FA5}">
                      <a16:colId xmlns:a16="http://schemas.microsoft.com/office/drawing/2014/main" xmlns="" val="3352611176"/>
                    </a:ext>
                  </a:extLst>
                </a:gridCol>
                <a:gridCol w="651147">
                  <a:extLst>
                    <a:ext uri="{9D8B030D-6E8A-4147-A177-3AD203B41FA5}">
                      <a16:colId xmlns:a16="http://schemas.microsoft.com/office/drawing/2014/main" xmlns="" val="3201792686"/>
                    </a:ext>
                  </a:extLst>
                </a:gridCol>
                <a:gridCol w="144190">
                  <a:extLst>
                    <a:ext uri="{9D8B030D-6E8A-4147-A177-3AD203B41FA5}">
                      <a16:colId xmlns:a16="http://schemas.microsoft.com/office/drawing/2014/main" xmlns="" val="1493837017"/>
                    </a:ext>
                  </a:extLst>
                </a:gridCol>
                <a:gridCol w="651147">
                  <a:extLst>
                    <a:ext uri="{9D8B030D-6E8A-4147-A177-3AD203B41FA5}">
                      <a16:colId xmlns:a16="http://schemas.microsoft.com/office/drawing/2014/main" xmlns="" val="850383387"/>
                    </a:ext>
                  </a:extLst>
                </a:gridCol>
                <a:gridCol w="144190">
                  <a:extLst>
                    <a:ext uri="{9D8B030D-6E8A-4147-A177-3AD203B41FA5}">
                      <a16:colId xmlns:a16="http://schemas.microsoft.com/office/drawing/2014/main" xmlns="" val="3141023649"/>
                    </a:ext>
                  </a:extLst>
                </a:gridCol>
                <a:gridCol w="717142">
                  <a:extLst>
                    <a:ext uri="{9D8B030D-6E8A-4147-A177-3AD203B41FA5}">
                      <a16:colId xmlns:a16="http://schemas.microsoft.com/office/drawing/2014/main" xmlns="" val="2880056140"/>
                    </a:ext>
                  </a:extLst>
                </a:gridCol>
                <a:gridCol w="197984">
                  <a:extLst>
                    <a:ext uri="{9D8B030D-6E8A-4147-A177-3AD203B41FA5}">
                      <a16:colId xmlns:a16="http://schemas.microsoft.com/office/drawing/2014/main" xmlns="" val="101508216"/>
                    </a:ext>
                  </a:extLst>
                </a:gridCol>
                <a:gridCol w="725941">
                  <a:extLst>
                    <a:ext uri="{9D8B030D-6E8A-4147-A177-3AD203B41FA5}">
                      <a16:colId xmlns:a16="http://schemas.microsoft.com/office/drawing/2014/main" xmlns="" val="2089963319"/>
                    </a:ext>
                  </a:extLst>
                </a:gridCol>
                <a:gridCol w="144190">
                  <a:extLst>
                    <a:ext uri="{9D8B030D-6E8A-4147-A177-3AD203B41FA5}">
                      <a16:colId xmlns:a16="http://schemas.microsoft.com/office/drawing/2014/main" xmlns="" val="563581978"/>
                    </a:ext>
                  </a:extLst>
                </a:gridCol>
                <a:gridCol w="585152">
                  <a:extLst>
                    <a:ext uri="{9D8B030D-6E8A-4147-A177-3AD203B41FA5}">
                      <a16:colId xmlns:a16="http://schemas.microsoft.com/office/drawing/2014/main" xmlns="" val="4138122333"/>
                    </a:ext>
                  </a:extLst>
                </a:gridCol>
                <a:gridCol w="329975">
                  <a:extLst>
                    <a:ext uri="{9D8B030D-6E8A-4147-A177-3AD203B41FA5}">
                      <a16:colId xmlns:a16="http://schemas.microsoft.com/office/drawing/2014/main" xmlns="" val="2181816611"/>
                    </a:ext>
                  </a:extLst>
                </a:gridCol>
              </a:tblGrid>
              <a:tr h="444870">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44870">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Cash</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Machine</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Common Stock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Retained Earnings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smtClean="0">
                          <a:solidFill>
                            <a:schemeClr val="tx1"/>
                          </a:solidFill>
                          <a:effectLst/>
                          <a:latin typeface="+mn-lt"/>
                          <a:ea typeface="Tahoma" panose="020B0604030504040204" pitchFamily="34" charset="0"/>
                          <a:cs typeface="Tahoma" panose="020B0604030504040204" pitchFamily="34" charset="0"/>
                        </a:rPr>
                        <a:t> − </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Flow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44870">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(4,000)</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u="none" strike="noStrike" dirty="0">
                          <a:solidFill>
                            <a:schemeClr val="tx1"/>
                          </a:solidFill>
                          <a:effectLst/>
                          <a:latin typeface="+mn-lt"/>
                          <a:ea typeface="Tahoma" panose="020B0604030504040204" pitchFamily="34" charset="0"/>
                          <a:cs typeface="Tahoma" panose="020B0604030504040204" pitchFamily="34" charset="0"/>
                        </a:rPr>
                        <a:t>4,000</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smtClean="0">
                          <a:solidFill>
                            <a:schemeClr val="tx1"/>
                          </a:solidFill>
                          <a:effectLst/>
                          <a:latin typeface="+mn-lt"/>
                          <a:ea typeface="Tahoma" panose="020B0604030504040204" pitchFamily="34" charset="0"/>
                          <a:cs typeface="Tahoma" panose="020B0604030504040204" pitchFamily="34" charset="0"/>
                        </a:rPr>
                        <a:t>−</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395" marR="59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395" marR="593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(4,000)</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IA</a:t>
                      </a:r>
                    </a:p>
                  </a:txBody>
                  <a:tcPr marL="59395" marR="5939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3296248324"/>
              </p:ext>
            </p:extLst>
          </p:nvPr>
        </p:nvGraphicFramePr>
        <p:xfrm>
          <a:off x="2133600" y="2743200"/>
          <a:ext cx="4876800" cy="870857"/>
        </p:xfrm>
        <a:graphic>
          <a:graphicData uri="http://schemas.openxmlformats.org/drawingml/2006/table">
            <a:tbl>
              <a:tblPr>
                <a:tableStyleId>{5C22544A-7EE6-4342-B048-85BDC9FD1C3A}</a:tableStyleId>
              </a:tblPr>
              <a:tblGrid>
                <a:gridCol w="64169">
                  <a:extLst>
                    <a:ext uri="{9D8B030D-6E8A-4147-A177-3AD203B41FA5}">
                      <a16:colId xmlns:a16="http://schemas.microsoft.com/office/drawing/2014/main" xmlns="" val="119357301"/>
                    </a:ext>
                  </a:extLst>
                </a:gridCol>
                <a:gridCol w="2663077">
                  <a:extLst>
                    <a:ext uri="{9D8B030D-6E8A-4147-A177-3AD203B41FA5}">
                      <a16:colId xmlns:a16="http://schemas.microsoft.com/office/drawing/2014/main" xmlns="" val="2170809857"/>
                    </a:ext>
                  </a:extLst>
                </a:gridCol>
                <a:gridCol w="151141">
                  <a:extLst>
                    <a:ext uri="{9D8B030D-6E8A-4147-A177-3AD203B41FA5}">
                      <a16:colId xmlns:a16="http://schemas.microsoft.com/office/drawing/2014/main" xmlns="" val="746245963"/>
                    </a:ext>
                  </a:extLst>
                </a:gridCol>
                <a:gridCol w="993578">
                  <a:extLst>
                    <a:ext uri="{9D8B030D-6E8A-4147-A177-3AD203B41FA5}">
                      <a16:colId xmlns:a16="http://schemas.microsoft.com/office/drawing/2014/main" xmlns="" val="1923230473"/>
                    </a:ext>
                  </a:extLst>
                </a:gridCol>
                <a:gridCol w="81199">
                  <a:extLst>
                    <a:ext uri="{9D8B030D-6E8A-4147-A177-3AD203B41FA5}">
                      <a16:colId xmlns:a16="http://schemas.microsoft.com/office/drawing/2014/main" xmlns="" val="9718133"/>
                    </a:ext>
                  </a:extLst>
                </a:gridCol>
                <a:gridCol w="923636">
                  <a:extLst>
                    <a:ext uri="{9D8B030D-6E8A-4147-A177-3AD203B41FA5}">
                      <a16:colId xmlns:a16="http://schemas.microsoft.com/office/drawing/2014/main" xmlns="" val="1405398356"/>
                    </a:ext>
                  </a:extLst>
                </a:gridCol>
              </a:tblGrid>
              <a:tr h="322924">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46693">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Machine</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4,000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01240">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4,000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74" marR="8374" marT="8374"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
        <p:nvSpPr>
          <p:cNvPr id="11" name="TextBox 10"/>
          <p:cNvSpPr txBox="1"/>
          <p:nvPr/>
        </p:nvSpPr>
        <p:spPr>
          <a:xfrm>
            <a:off x="762000" y="5257800"/>
            <a:ext cx="7924800" cy="646331"/>
          </a:xfrm>
          <a:prstGeom prst="rect">
            <a:avLst/>
          </a:prstGeom>
          <a:noFill/>
          <a:ln w="19050" cmpd="sng">
            <a:solidFill>
              <a:schemeClr val="tx1"/>
            </a:solidFill>
          </a:ln>
        </p:spPr>
        <p:txBody>
          <a:bodyPr wrap="square" rtlCol="0">
            <a:spAutoFit/>
          </a:bodyPr>
          <a:lstStyle/>
          <a:p>
            <a:r>
              <a:rPr lang="en-US" dirty="0">
                <a:latin typeface="+mn-lt"/>
                <a:ea typeface="Tahoma" panose="020B0604030504040204" pitchFamily="34" charset="0"/>
                <a:cs typeface="Tahoma" panose="020B0604030504040204" pitchFamily="34" charset="0"/>
              </a:rPr>
              <a:t>Depreciation for the remaining 4 years: Asset book value ($54,000 </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$23,500)</a:t>
            </a:r>
          </a:p>
          <a:p>
            <a:r>
              <a:rPr lang="en-US" b="1" dirty="0">
                <a:solidFill>
                  <a:srgbClr val="C30C20"/>
                </a:solidFill>
                <a:latin typeface="+mn-lt"/>
                <a:ea typeface="Tahoma" panose="020B0604030504040204" pitchFamily="34" charset="0"/>
                <a:cs typeface="Tahoma" panose="020B0604030504040204" pitchFamily="34" charset="0"/>
              </a:rPr>
              <a:t>($30,500 book value − $3,000 salvage) ÷ 4-year remaining life = $6,875 </a:t>
            </a:r>
            <a:endParaRPr lang="en-US" dirty="0">
              <a:solidFill>
                <a:srgbClr val="C30C2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0271632"/>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800" b="1" dirty="0">
                <a:ea typeface="Tahoma" panose="020B0604030504040204" pitchFamily="34" charset="0"/>
                <a:cs typeface="Tahoma" panose="020B0604030504040204" pitchFamily="34" charset="0"/>
              </a:rPr>
              <a:t>Continuing Expenditures for Plant Assets </a:t>
            </a:r>
            <a:r>
              <a:rPr lang="en-US" sz="2800" b="1" dirty="0" smtClean="0">
                <a:ea typeface="Tahoma" panose="020B0604030504040204" pitchFamily="34" charset="0"/>
                <a:cs typeface="Tahoma" panose="020B0604030504040204" pitchFamily="34" charset="0"/>
              </a:rPr>
              <a:t>(Concluded</a:t>
            </a:r>
            <a:r>
              <a:rPr lang="en-US" sz="28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r>
              <a:rPr lang="en-US" sz="2000" b="1" dirty="0">
                <a:solidFill>
                  <a:schemeClr val="bg2"/>
                </a:solidFill>
                <a:effectLst>
                  <a:outerShdw blurRad="38100" dist="38100" dir="2700000" algn="tl">
                    <a:srgbClr val="FFFFFF"/>
                  </a:outerShdw>
                </a:effectLst>
              </a:rPr>
              <a:t>Costs That Extend the Life of an </a:t>
            </a:r>
            <a:r>
              <a:rPr lang="en-US" sz="2000" b="1" dirty="0" smtClean="0">
                <a:solidFill>
                  <a:schemeClr val="bg2"/>
                </a:solidFill>
                <a:effectLst>
                  <a:outerShdw blurRad="38100" dist="38100" dir="2700000" algn="tl">
                    <a:srgbClr val="FFFFFF"/>
                  </a:outerShdw>
                </a:effectLst>
              </a:rPr>
              <a:t>Asset</a:t>
            </a:r>
          </a:p>
          <a:p>
            <a:r>
              <a:rPr lang="en-US" sz="2000" dirty="0" smtClean="0"/>
              <a:t>The </a:t>
            </a:r>
            <a:r>
              <a:rPr lang="en-US" sz="2000" dirty="0"/>
              <a:t>amount of the expenditure should reduce the balance in the accumulated depreciation account. Assume the company spent $4,000 cash for improvements that extended the life of the machine by two years.</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41</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669737830"/>
              </p:ext>
            </p:extLst>
          </p:nvPr>
        </p:nvGraphicFramePr>
        <p:xfrm>
          <a:off x="304800" y="4267200"/>
          <a:ext cx="8606921" cy="1540992"/>
        </p:xfrm>
        <a:graphic>
          <a:graphicData uri="http://schemas.openxmlformats.org/drawingml/2006/table">
            <a:tbl>
              <a:tblPr firstRow="1" firstCol="1" bandRow="1">
                <a:tableStyleId>{5C22544A-7EE6-4342-B048-85BDC9FD1C3A}</a:tableStyleId>
              </a:tblPr>
              <a:tblGrid>
                <a:gridCol w="674753">
                  <a:extLst>
                    <a:ext uri="{9D8B030D-6E8A-4147-A177-3AD203B41FA5}">
                      <a16:colId xmlns:a16="http://schemas.microsoft.com/office/drawing/2014/main" xmlns="" val="4038268786"/>
                    </a:ext>
                  </a:extLst>
                </a:gridCol>
                <a:gridCol w="162560">
                  <a:extLst>
                    <a:ext uri="{9D8B030D-6E8A-4147-A177-3AD203B41FA5}">
                      <a16:colId xmlns:a16="http://schemas.microsoft.com/office/drawing/2014/main" xmlns="" val="3906683118"/>
                    </a:ext>
                  </a:extLst>
                </a:gridCol>
                <a:gridCol w="739227">
                  <a:extLst>
                    <a:ext uri="{9D8B030D-6E8A-4147-A177-3AD203B41FA5}">
                      <a16:colId xmlns:a16="http://schemas.microsoft.com/office/drawing/2014/main" xmlns="" val="2246321599"/>
                    </a:ext>
                  </a:extLst>
                </a:gridCol>
                <a:gridCol w="633260">
                  <a:extLst>
                    <a:ext uri="{9D8B030D-6E8A-4147-A177-3AD203B41FA5}">
                      <a16:colId xmlns:a16="http://schemas.microsoft.com/office/drawing/2014/main" xmlns="" val="608794770"/>
                    </a:ext>
                  </a:extLst>
                </a:gridCol>
                <a:gridCol w="162560">
                  <a:extLst>
                    <a:ext uri="{9D8B030D-6E8A-4147-A177-3AD203B41FA5}">
                      <a16:colId xmlns:a16="http://schemas.microsoft.com/office/drawing/2014/main" xmlns="" val="695920123"/>
                    </a:ext>
                  </a:extLst>
                </a:gridCol>
                <a:gridCol w="447040">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51840">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8280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81788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751840">
                  <a:extLst>
                    <a:ext uri="{9D8B030D-6E8A-4147-A177-3AD203B41FA5}">
                      <a16:colId xmlns:a16="http://schemas.microsoft.com/office/drawing/2014/main" xmlns="" val="2880056140"/>
                    </a:ext>
                  </a:extLst>
                </a:gridCol>
                <a:gridCol w="162560">
                  <a:extLst>
                    <a:ext uri="{9D8B030D-6E8A-4147-A177-3AD203B41FA5}">
                      <a16:colId xmlns:a16="http://schemas.microsoft.com/office/drawing/2014/main" xmlns="" val="101508216"/>
                    </a:ext>
                  </a:extLst>
                </a:gridCol>
                <a:gridCol w="685800">
                  <a:extLst>
                    <a:ext uri="{9D8B030D-6E8A-4147-A177-3AD203B41FA5}">
                      <a16:colId xmlns:a16="http://schemas.microsoft.com/office/drawing/2014/main" xmlns="" val="2089963319"/>
                    </a:ext>
                  </a:extLst>
                </a:gridCol>
                <a:gridCol w="174202">
                  <a:extLst>
                    <a:ext uri="{9D8B030D-6E8A-4147-A177-3AD203B41FA5}">
                      <a16:colId xmlns:a16="http://schemas.microsoft.com/office/drawing/2014/main" xmlns="" val="563581978"/>
                    </a:ext>
                  </a:extLst>
                </a:gridCol>
                <a:gridCol w="617118">
                  <a:extLst>
                    <a:ext uri="{9D8B030D-6E8A-4147-A177-3AD203B41FA5}">
                      <a16:colId xmlns:a16="http://schemas.microsoft.com/office/drawing/2014/main" xmlns="" val="4138122333"/>
                    </a:ext>
                  </a:extLst>
                </a:gridCol>
                <a:gridCol w="348001">
                  <a:extLst>
                    <a:ext uri="{9D8B030D-6E8A-4147-A177-3AD203B41FA5}">
                      <a16:colId xmlns:a16="http://schemas.microsoft.com/office/drawing/2014/main" xmlns="" val="2181816611"/>
                    </a:ext>
                  </a:extLst>
                </a:gridCol>
              </a:tblGrid>
              <a:tr h="326571">
                <a:tc gridSpan="4">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89857">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Machine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IA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3120975468"/>
              </p:ext>
            </p:extLst>
          </p:nvPr>
        </p:nvGraphicFramePr>
        <p:xfrm>
          <a:off x="2133600" y="2971800"/>
          <a:ext cx="5547360" cy="1066799"/>
        </p:xfrm>
        <a:graphic>
          <a:graphicData uri="http://schemas.openxmlformats.org/drawingml/2006/table">
            <a:tbl>
              <a:tblPr>
                <a:tableStyleId>{5C22544A-7EE6-4342-B048-85BDC9FD1C3A}</a:tableStyleId>
              </a:tblPr>
              <a:tblGrid>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Accumulated Depreciation - Machine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4,000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4,000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082380643"/>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Extending Life</a:t>
            </a:r>
          </a:p>
        </p:txBody>
      </p:sp>
      <p:sp>
        <p:nvSpPr>
          <p:cNvPr id="2" name="Content Placeholder 1"/>
          <p:cNvSpPr>
            <a:spLocks noGrp="1"/>
          </p:cNvSpPr>
          <p:nvPr>
            <p:ph idx="1"/>
          </p:nvPr>
        </p:nvSpPr>
        <p:spPr/>
        <p:txBody>
          <a:bodyPr/>
          <a:lstStyle/>
          <a:p>
            <a:pPr marL="0" indent="0">
              <a:buNone/>
            </a:pPr>
            <a:r>
              <a:rPr lang="en-US" sz="2600" dirty="0">
                <a:solidFill>
                  <a:srgbClr val="000000"/>
                </a:solidFill>
                <a:ea typeface="Tahoma" panose="020B0604030504040204" pitchFamily="34" charset="0"/>
                <a:cs typeface="Tahoma" panose="020B0604030504040204" pitchFamily="34" charset="0"/>
              </a:rPr>
              <a:t>After the expenditure is recorded, the book value is the same as if the $4,000 had been added to the Machine account ($50,000 cost </a:t>
            </a:r>
            <a:r>
              <a:rPr lang="en-US" sz="2600" dirty="0" smtClean="0">
                <a:solidFill>
                  <a:srgbClr val="000000"/>
                </a:solidFill>
                <a:ea typeface="Tahoma" panose="020B0604030504040204" pitchFamily="34" charset="0"/>
                <a:cs typeface="Tahoma" panose="020B0604030504040204" pitchFamily="34" charset="0"/>
              </a:rPr>
              <a:t>− </a:t>
            </a:r>
            <a:r>
              <a:rPr lang="en-US" sz="2600" dirty="0">
                <a:solidFill>
                  <a:srgbClr val="000000"/>
                </a:solidFill>
                <a:ea typeface="Tahoma" panose="020B0604030504040204" pitchFamily="34" charset="0"/>
                <a:cs typeface="Tahoma" panose="020B0604030504040204" pitchFamily="34" charset="0"/>
              </a:rPr>
              <a:t>$19,500 adjusted balance in Accumulated Depreciation = $30,500). Depreciation expense for each of the remaining 6 years follows: </a:t>
            </a:r>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42</a:t>
            </a:fld>
            <a:endParaRPr lang="en-US" dirty="0">
              <a:solidFill>
                <a:schemeClr val="bg1"/>
              </a:solidFill>
              <a:cs typeface="Arial" charset="0"/>
            </a:endParaRPr>
          </a:p>
        </p:txBody>
      </p:sp>
      <p:sp>
        <p:nvSpPr>
          <p:cNvPr id="10" name="TextBox 9"/>
          <p:cNvSpPr txBox="1"/>
          <p:nvPr/>
        </p:nvSpPr>
        <p:spPr>
          <a:xfrm>
            <a:off x="304800" y="3810000"/>
            <a:ext cx="8534400" cy="430887"/>
          </a:xfrm>
          <a:prstGeom prst="rect">
            <a:avLst/>
          </a:prstGeom>
          <a:noFill/>
          <a:ln w="19050" cmpd="sng">
            <a:solidFill>
              <a:schemeClr val="tx1"/>
            </a:solidFill>
          </a:ln>
        </p:spPr>
        <p:txBody>
          <a:bodyPr wrap="square" rtlCol="0">
            <a:spAutoFit/>
          </a:bodyPr>
          <a:lstStyle/>
          <a:p>
            <a:pPr algn="ctr"/>
            <a:r>
              <a:rPr lang="en-US" sz="2200" b="1" dirty="0">
                <a:solidFill>
                  <a:srgbClr val="C30C20"/>
                </a:solidFill>
                <a:latin typeface="+mn-lt"/>
                <a:ea typeface="Tahoma" panose="020B0604030504040204" pitchFamily="34" charset="0"/>
                <a:cs typeface="Tahoma" panose="020B0604030504040204" pitchFamily="34" charset="0"/>
              </a:rPr>
              <a:t>($30,500 book value − $3,000 salvage</a:t>
            </a:r>
            <a:r>
              <a:rPr lang="en-US" sz="2200" b="1" dirty="0" smtClean="0">
                <a:solidFill>
                  <a:srgbClr val="C30C20"/>
                </a:solidFill>
                <a:latin typeface="+mn-lt"/>
                <a:ea typeface="Tahoma" panose="020B0604030504040204" pitchFamily="34" charset="0"/>
                <a:cs typeface="Tahoma" panose="020B0604030504040204" pitchFamily="34" charset="0"/>
              </a:rPr>
              <a:t>) ÷ 6</a:t>
            </a:r>
            <a:r>
              <a:rPr lang="en-US" sz="2200" b="1" dirty="0">
                <a:solidFill>
                  <a:srgbClr val="C30C20"/>
                </a:solidFill>
                <a:latin typeface="+mn-lt"/>
                <a:ea typeface="Tahoma" panose="020B0604030504040204" pitchFamily="34" charset="0"/>
                <a:cs typeface="Tahoma" panose="020B0604030504040204" pitchFamily="34" charset="0"/>
              </a:rPr>
              <a:t>-year remaining life = $4,583 </a:t>
            </a:r>
          </a:p>
        </p:txBody>
      </p:sp>
    </p:spTree>
    <p:extLst>
      <p:ext uri="{BB962C8B-B14F-4D97-AF65-F5344CB8AC3E}">
        <p14:creationId xmlns:p14="http://schemas.microsoft.com/office/powerpoint/2010/main" val="1105746991"/>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8-9: Calculate depletion and show how it affects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43</a:t>
            </a:fld>
            <a:endParaRPr lang="en-US" dirty="0">
              <a:solidFill>
                <a:schemeClr val="bg1"/>
              </a:solidFill>
              <a:cs typeface="Arial" charset="0"/>
            </a:endParaRPr>
          </a:p>
        </p:txBody>
      </p:sp>
    </p:spTree>
    <p:extLst>
      <p:ext uri="{BB962C8B-B14F-4D97-AF65-F5344CB8AC3E}">
        <p14:creationId xmlns:p14="http://schemas.microsoft.com/office/powerpoint/2010/main" val="1774930114"/>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Natural Resources</a:t>
            </a:r>
          </a:p>
        </p:txBody>
      </p:sp>
      <p:sp>
        <p:nvSpPr>
          <p:cNvPr id="3" name="Content Placeholder 2"/>
          <p:cNvSpPr>
            <a:spLocks noGrp="1"/>
          </p:cNvSpPr>
          <p:nvPr>
            <p:ph idx="1"/>
          </p:nvPr>
        </p:nvSpPr>
        <p:spPr/>
        <p:txBody>
          <a:bodyPr/>
          <a:lstStyle/>
          <a:p>
            <a:pPr marL="457200" indent="-457200">
              <a:buFont typeface="+mj-lt"/>
              <a:buAutoNum type="arabicPeriod"/>
            </a:pPr>
            <a:r>
              <a:rPr lang="en-US" sz="2200" dirty="0" smtClean="0">
                <a:ea typeface="Tahoma" panose="020B0604030504040204" pitchFamily="34" charset="0"/>
                <a:cs typeface="Tahoma" panose="020B0604030504040204" pitchFamily="34" charset="0"/>
              </a:rPr>
              <a:t>There </a:t>
            </a:r>
            <a:r>
              <a:rPr lang="en-US" sz="2200" dirty="0">
                <a:ea typeface="Tahoma" panose="020B0604030504040204" pitchFamily="34" charset="0"/>
                <a:cs typeface="Tahoma" panose="020B0604030504040204" pitchFamily="34" charset="0"/>
              </a:rPr>
              <a:t>are two steps to calculate </a:t>
            </a:r>
            <a:r>
              <a:rPr lang="en-US" sz="2200" dirty="0" smtClean="0">
                <a:ea typeface="Tahoma" panose="020B0604030504040204" pitchFamily="34" charset="0"/>
                <a:cs typeface="Tahoma" panose="020B0604030504040204" pitchFamily="34" charset="0"/>
              </a:rPr>
              <a:t>depletion</a:t>
            </a:r>
            <a:r>
              <a:rPr lang="en-US" sz="2200" dirty="0">
                <a:ea typeface="Tahoma" panose="020B0604030504040204" pitchFamily="34" charset="0"/>
                <a:cs typeface="Tahoma" panose="020B0604030504040204" pitchFamily="34" charset="0"/>
              </a:rPr>
              <a:t>, beginning with finding the </a:t>
            </a:r>
            <a:r>
              <a:rPr lang="en-US" sz="2200" dirty="0" smtClean="0">
                <a:ea typeface="Tahoma" panose="020B0604030504040204" pitchFamily="34" charset="0"/>
                <a:cs typeface="Tahoma" panose="020B0604030504040204" pitchFamily="34" charset="0"/>
              </a:rPr>
              <a:t>depletion </a:t>
            </a:r>
            <a:r>
              <a:rPr lang="en-US" sz="2200" dirty="0">
                <a:ea typeface="Tahoma" panose="020B0604030504040204" pitchFamily="34" charset="0"/>
                <a:cs typeface="Tahoma" panose="020B0604030504040204" pitchFamily="34" charset="0"/>
              </a:rPr>
              <a:t>charge per unit of resource.  </a:t>
            </a:r>
            <a:endParaRPr lang="en-US" sz="2200" dirty="0" smtClean="0">
              <a:ea typeface="Tahoma" panose="020B0604030504040204" pitchFamily="34" charset="0"/>
              <a:cs typeface="Tahoma" panose="020B0604030504040204" pitchFamily="34" charset="0"/>
            </a:endParaRPr>
          </a:p>
          <a:p>
            <a:pPr marL="457200" indent="-457200">
              <a:buFont typeface="+mj-lt"/>
              <a:buAutoNum type="arabicPeriod"/>
            </a:pPr>
            <a:endParaRPr lang="en-US" sz="2200" dirty="0">
              <a:ea typeface="Tahoma" panose="020B0604030504040204" pitchFamily="34" charset="0"/>
              <a:cs typeface="Tahoma" panose="020B0604030504040204" pitchFamily="34" charset="0"/>
            </a:endParaRPr>
          </a:p>
          <a:p>
            <a:pPr marL="457200" indent="-457200">
              <a:buFont typeface="+mj-lt"/>
              <a:buAutoNum type="arabicPeriod"/>
            </a:pPr>
            <a:endParaRPr lang="en-US" sz="2200" dirty="0">
              <a:ea typeface="Tahoma" panose="020B0604030504040204" pitchFamily="34" charset="0"/>
              <a:cs typeface="Tahoma" panose="020B0604030504040204" pitchFamily="34" charset="0"/>
            </a:endParaRPr>
          </a:p>
          <a:p>
            <a:pPr marL="457200" indent="-457200">
              <a:buFont typeface="+mj-lt"/>
              <a:buAutoNum type="arabicPeriod"/>
            </a:pPr>
            <a:endParaRPr lang="en-US" sz="2200" dirty="0" smtClean="0">
              <a:ea typeface="Tahoma" panose="020B0604030504040204" pitchFamily="34" charset="0"/>
              <a:cs typeface="Tahoma" panose="020B0604030504040204" pitchFamily="34" charset="0"/>
            </a:endParaRPr>
          </a:p>
          <a:p>
            <a:pPr marL="457200" indent="-457200">
              <a:buFont typeface="+mj-lt"/>
              <a:buAutoNum type="arabicPeriod"/>
            </a:pPr>
            <a:r>
              <a:rPr lang="en-US" sz="2200" dirty="0" smtClean="0">
                <a:ea typeface="Tahoma" panose="020B0604030504040204" pitchFamily="34" charset="0"/>
                <a:cs typeface="Tahoma" panose="020B0604030504040204" pitchFamily="34" charset="0"/>
              </a:rPr>
              <a:t>Then </a:t>
            </a:r>
            <a:r>
              <a:rPr lang="en-US" sz="2200" dirty="0">
                <a:ea typeface="Tahoma" panose="020B0604030504040204" pitchFamily="34" charset="0"/>
                <a:cs typeface="Tahoma" panose="020B0604030504040204" pitchFamily="34" charset="0"/>
              </a:rPr>
              <a:t>multiply the resulting </a:t>
            </a:r>
            <a:r>
              <a:rPr lang="en-US" sz="2200" dirty="0" smtClean="0">
                <a:ea typeface="Tahoma" panose="020B0604030504040204" pitchFamily="34" charset="0"/>
                <a:cs typeface="Tahoma" panose="020B0604030504040204" pitchFamily="34" charset="0"/>
              </a:rPr>
              <a:t>depletion </a:t>
            </a:r>
            <a:r>
              <a:rPr lang="en-US" sz="2200" dirty="0">
                <a:ea typeface="Tahoma" panose="020B0604030504040204" pitchFamily="34" charset="0"/>
                <a:cs typeface="Tahoma" panose="020B0604030504040204" pitchFamily="34" charset="0"/>
              </a:rPr>
              <a:t>charge per unit of resource by </a:t>
            </a:r>
            <a:r>
              <a:rPr lang="en-US" sz="2200" dirty="0" smtClean="0">
                <a:ea typeface="Tahoma" panose="020B0604030504040204" pitchFamily="34" charset="0"/>
                <a:cs typeface="Tahoma" panose="020B0604030504040204" pitchFamily="34" charset="0"/>
              </a:rPr>
              <a:t>units </a:t>
            </a:r>
            <a:r>
              <a:rPr lang="en-US" sz="2200" dirty="0">
                <a:ea typeface="Tahoma" panose="020B0604030504040204" pitchFamily="34" charset="0"/>
                <a:cs typeface="Tahoma" panose="020B0604030504040204" pitchFamily="34" charset="0"/>
              </a:rPr>
              <a:t>extracted and sold in the current period to find the </a:t>
            </a:r>
            <a:r>
              <a:rPr lang="en-US" sz="2200" dirty="0" smtClean="0">
                <a:ea typeface="Tahoma" panose="020B0604030504040204" pitchFamily="34" charset="0"/>
                <a:cs typeface="Tahoma" panose="020B0604030504040204" pitchFamily="34" charset="0"/>
              </a:rPr>
              <a:t>periodic </a:t>
            </a:r>
            <a:r>
              <a:rPr lang="en-US" sz="2200" dirty="0">
                <a:ea typeface="Tahoma" panose="020B0604030504040204" pitchFamily="34" charset="0"/>
                <a:cs typeface="Tahoma" panose="020B0604030504040204" pitchFamily="34" charset="0"/>
              </a:rPr>
              <a:t>d</a:t>
            </a:r>
            <a:r>
              <a:rPr lang="en-US" sz="2200" dirty="0" smtClean="0">
                <a:ea typeface="Tahoma" panose="020B0604030504040204" pitchFamily="34" charset="0"/>
                <a:cs typeface="Tahoma" panose="020B0604030504040204" pitchFamily="34" charset="0"/>
              </a:rPr>
              <a:t>epletion </a:t>
            </a:r>
            <a:r>
              <a:rPr lang="en-US" sz="2200" dirty="0">
                <a:ea typeface="Tahoma" panose="020B0604030504040204" pitchFamily="34" charset="0"/>
                <a:cs typeface="Tahoma" panose="020B0604030504040204" pitchFamily="34" charset="0"/>
              </a:rPr>
              <a:t>e</a:t>
            </a:r>
            <a:r>
              <a:rPr lang="en-US" sz="2200" dirty="0" smtClean="0">
                <a:ea typeface="Tahoma" panose="020B0604030504040204" pitchFamily="34" charset="0"/>
                <a:cs typeface="Tahoma" panose="020B0604030504040204" pitchFamily="34" charset="0"/>
              </a:rPr>
              <a:t>xpense</a:t>
            </a:r>
            <a:r>
              <a:rPr lang="en-US" sz="2200" dirty="0">
                <a:ea typeface="Tahoma" panose="020B0604030504040204" pitchFamily="34" charset="0"/>
                <a:cs typeface="Tahoma" panose="020B0604030504040204" pitchFamily="34" charset="0"/>
              </a:rPr>
              <a:t>.</a:t>
            </a:r>
          </a:p>
          <a:p>
            <a:endParaRPr lang="en-US" dirty="0"/>
          </a:p>
        </p:txBody>
      </p:sp>
      <p:sp>
        <p:nvSpPr>
          <p:cNvPr id="5" name="Text Placeholder 4"/>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44</a:t>
            </a:fld>
            <a:endParaRPr lang="en-US" dirty="0">
              <a:solidFill>
                <a:schemeClr val="bg1"/>
              </a:solidFill>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03465546"/>
              </p:ext>
            </p:extLst>
          </p:nvPr>
        </p:nvGraphicFramePr>
        <p:xfrm>
          <a:off x="1447803" y="2300773"/>
          <a:ext cx="6248398" cy="884853"/>
        </p:xfrm>
        <a:graphic>
          <a:graphicData uri="http://schemas.openxmlformats.org/drawingml/2006/table">
            <a:tbl>
              <a:tblPr firstRow="1" bandRow="1">
                <a:tableStyleId>{5C22544A-7EE6-4342-B048-85BDC9FD1C3A}</a:tableStyleId>
              </a:tblPr>
              <a:tblGrid>
                <a:gridCol w="3428998"/>
                <a:gridCol w="350122"/>
                <a:gridCol w="2469278"/>
              </a:tblGrid>
              <a:tr h="884853">
                <a:tc>
                  <a:txBody>
                    <a:bodyPr/>
                    <a:lstStyle/>
                    <a:p>
                      <a:pPr algn="ctr"/>
                      <a:r>
                        <a:rPr lang="en-US" baseline="0" dirty="0" smtClean="0">
                          <a:solidFill>
                            <a:schemeClr val="tx1"/>
                          </a:solidFill>
                          <a:latin typeface="+mn-lt"/>
                        </a:rPr>
                        <a:t>Cost − Salvage Value</a:t>
                      </a:r>
                    </a:p>
                    <a:p>
                      <a:pPr algn="ctr"/>
                      <a:r>
                        <a:rPr lang="en-US" baseline="0" dirty="0" smtClean="0">
                          <a:solidFill>
                            <a:schemeClr val="tx1"/>
                          </a:solidFill>
                          <a:latin typeface="+mn-lt"/>
                        </a:rPr>
                        <a:t>Total estimated units recoverable </a:t>
                      </a:r>
                      <a:endParaRPr lang="en-US" dirty="0">
                        <a:solidFill>
                          <a:schemeClr val="tx1"/>
                        </a:solidFill>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t>
                      </a:r>
                    </a:p>
                    <a:p>
                      <a:endParaRPr lang="en-US"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latin typeface="+mn-lt"/>
                        </a:rPr>
                        <a:t>Depletion charge per unit of resource </a:t>
                      </a:r>
                      <a:endParaRPr lang="en-US" dirty="0">
                        <a:solidFill>
                          <a:schemeClr val="tx1"/>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1237932"/>
              </p:ext>
            </p:extLst>
          </p:nvPr>
        </p:nvGraphicFramePr>
        <p:xfrm>
          <a:off x="770020" y="4800600"/>
          <a:ext cx="7603958" cy="914399"/>
        </p:xfrm>
        <a:graphic>
          <a:graphicData uri="http://schemas.openxmlformats.org/drawingml/2006/table">
            <a:tbl>
              <a:tblPr firstRow="1" bandRow="1">
                <a:tableStyleId>{5C22544A-7EE6-4342-B048-85BDC9FD1C3A}</a:tableStyleId>
              </a:tblPr>
              <a:tblGrid>
                <a:gridCol w="2171286"/>
                <a:gridCol w="335294"/>
                <a:gridCol w="2667000"/>
                <a:gridCol w="275922"/>
                <a:gridCol w="2154456"/>
              </a:tblGrid>
              <a:tr h="370840">
                <a:tc>
                  <a:txBody>
                    <a:bodyPr/>
                    <a:lstStyle/>
                    <a:p>
                      <a:pPr marL="0" indent="0" algn="ctr"/>
                      <a:r>
                        <a:rPr lang="en-US" dirty="0" smtClean="0">
                          <a:solidFill>
                            <a:schemeClr val="tx1"/>
                          </a:solidFill>
                        </a:rPr>
                        <a:t>Depletion</a:t>
                      </a:r>
                      <a:r>
                        <a:rPr lang="en-US" baseline="0" dirty="0" smtClean="0">
                          <a:solidFill>
                            <a:schemeClr val="tx1"/>
                          </a:solidFill>
                        </a:rPr>
                        <a:t> charge per unit of resource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rPr>
                        <a:t>×</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rPr>
                        <a:t>Number of units extracted and sold this period</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rPr>
                        <a:t>=</a:t>
                      </a:r>
                      <a:endParaRPr lang="en-US"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solidFill>
                            <a:schemeClr val="tx1"/>
                          </a:solidFill>
                        </a:rPr>
                        <a:t>Periodic Depletion Expense </a:t>
                      </a:r>
                      <a:endParaRPr 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9" name="Straight Connector 8"/>
          <p:cNvCxnSpPr/>
          <p:nvPr/>
        </p:nvCxnSpPr>
        <p:spPr>
          <a:xfrm>
            <a:off x="1600200" y="2743199"/>
            <a:ext cx="3124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191780"/>
      </p:ext>
    </p:extLst>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Natural Resources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Apex Coal Mining paid $4,000,000 cash to purchase a mine expected to yield 16,000,000 tons of coal. After all coal is extracted the mine is not expected to have any salvage value. During the year, the company extracted and sold 360,000 tons of coal.</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45</a:t>
            </a:fld>
            <a:endParaRPr lang="en-US" dirty="0">
              <a:solidFill>
                <a:schemeClr val="bg1"/>
              </a:solidFill>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54887933"/>
              </p:ext>
            </p:extLst>
          </p:nvPr>
        </p:nvGraphicFramePr>
        <p:xfrm>
          <a:off x="319087" y="3683672"/>
          <a:ext cx="8610600" cy="782045"/>
        </p:xfrm>
        <a:graphic>
          <a:graphicData uri="http://schemas.openxmlformats.org/drawingml/2006/table">
            <a:tbl>
              <a:tblPr firstRow="1" bandRow="1">
                <a:effectLst/>
                <a:tableStyleId>{5C22544A-7EE6-4342-B048-85BDC9FD1C3A}</a:tableStyleId>
              </a:tblPr>
              <a:tblGrid>
                <a:gridCol w="3936812"/>
                <a:gridCol w="297909"/>
                <a:gridCol w="4375879"/>
              </a:tblGrid>
              <a:tr h="782045">
                <a:tc>
                  <a:txBody>
                    <a:bodyPr/>
                    <a:lstStyle/>
                    <a:p>
                      <a:pPr algn="ctr"/>
                      <a:r>
                        <a:rPr lang="en-US" sz="2200" dirty="0" smtClean="0">
                          <a:solidFill>
                            <a:schemeClr val="tx1"/>
                          </a:solidFill>
                          <a:latin typeface="+mn-lt"/>
                        </a:rPr>
                        <a:t>$4,000,000</a:t>
                      </a:r>
                      <a:r>
                        <a:rPr lang="en-US" sz="2200" baseline="0" dirty="0" smtClean="0">
                          <a:solidFill>
                            <a:schemeClr val="tx1"/>
                          </a:solidFill>
                          <a:latin typeface="+mn-lt"/>
                        </a:rPr>
                        <a:t> − $0</a:t>
                      </a:r>
                    </a:p>
                    <a:p>
                      <a:pPr algn="ctr"/>
                      <a:r>
                        <a:rPr lang="en-US" sz="2200" baseline="0" dirty="0" smtClean="0">
                          <a:solidFill>
                            <a:schemeClr val="tx1"/>
                          </a:solidFill>
                          <a:latin typeface="+mn-lt"/>
                        </a:rPr>
                        <a:t>16,000,000 tons </a:t>
                      </a:r>
                      <a:endParaRPr lang="en-US" sz="2200" dirty="0">
                        <a:solidFill>
                          <a:schemeClr val="tx1"/>
                        </a:solidFill>
                        <a:latin typeface="+mn-lt"/>
                      </a:endParaRPr>
                    </a:p>
                  </a:txBody>
                  <a:tcPr marL="111329" marR="111329" marT="55664" marB="556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mn-lt"/>
                          <a:cs typeface="+mn-cs"/>
                        </a:rPr>
                        <a:t>=</a:t>
                      </a:r>
                    </a:p>
                  </a:txBody>
                  <a:tcPr marL="111329" marR="111329" marT="55664" marB="5566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200" dirty="0" smtClean="0">
                          <a:solidFill>
                            <a:schemeClr val="tx1"/>
                          </a:solidFill>
                          <a:latin typeface="+mn-lt"/>
                        </a:rPr>
                        <a:t>$0.2</a:t>
                      </a:r>
                      <a:r>
                        <a:rPr lang="en-US" sz="2200" baseline="0" dirty="0" smtClean="0">
                          <a:solidFill>
                            <a:schemeClr val="tx1"/>
                          </a:solidFill>
                          <a:latin typeface="+mn-lt"/>
                        </a:rPr>
                        <a:t>5 per ton extracted and sold </a:t>
                      </a:r>
                      <a:endParaRPr lang="en-US" sz="2200" dirty="0">
                        <a:solidFill>
                          <a:schemeClr val="tx1"/>
                        </a:solidFill>
                        <a:latin typeface="+mn-lt"/>
                      </a:endParaRPr>
                    </a:p>
                  </a:txBody>
                  <a:tcPr marL="111329" marR="111329" marT="55664" marB="556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13" name="Straight Connector 12"/>
          <p:cNvCxnSpPr/>
          <p:nvPr/>
        </p:nvCxnSpPr>
        <p:spPr>
          <a:xfrm flipV="1">
            <a:off x="1219200" y="4070745"/>
            <a:ext cx="2209800" cy="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786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Natural Resources </a:t>
            </a:r>
            <a:r>
              <a:rPr lang="en-US" sz="4000" b="1" dirty="0" smtClean="0">
                <a:ea typeface="Tahoma" panose="020B0604030504040204" pitchFamily="34" charset="0"/>
                <a:cs typeface="Tahoma" panose="020B0604030504040204" pitchFamily="34" charset="0"/>
              </a:rPr>
              <a:t>(Concluded</a:t>
            </a:r>
            <a:r>
              <a:rPr lang="en-US" sz="40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r>
              <a:rPr lang="en-US" dirty="0">
                <a:ea typeface="Tahoma" panose="020B0604030504040204" pitchFamily="34" charset="0"/>
                <a:cs typeface="Tahoma" panose="020B0604030504040204" pitchFamily="34" charset="0"/>
              </a:rPr>
              <a:t>If Apex mines 360,000 tons of coal in the first year, the depletion charge is: </a:t>
            </a:r>
            <a:r>
              <a:rPr lang="fr-FR" b="1" dirty="0" smtClean="0">
                <a:solidFill>
                  <a:srgbClr val="C00000"/>
                </a:solidFill>
                <a:ea typeface="Tahoma" panose="020B0604030504040204" pitchFamily="34" charset="0"/>
                <a:cs typeface="Tahoma" panose="020B0604030504040204" pitchFamily="34" charset="0"/>
              </a:rPr>
              <a:t>360,000 </a:t>
            </a:r>
            <a:r>
              <a:rPr lang="fr-FR" b="1" dirty="0">
                <a:solidFill>
                  <a:srgbClr val="C00000"/>
                </a:solidFill>
                <a:ea typeface="Tahoma" panose="020B0604030504040204" pitchFamily="34" charset="0"/>
                <a:cs typeface="Tahoma" panose="020B0604030504040204" pitchFamily="34" charset="0"/>
              </a:rPr>
              <a:t>tons ÷ $0.25 per ton = $90,000 </a:t>
            </a:r>
            <a:endParaRPr lang="en-US" dirty="0">
              <a:solidFill>
                <a:srgbClr val="C00000"/>
              </a:solidFill>
              <a:ea typeface="Tahoma" panose="020B0604030504040204" pitchFamily="34" charset="0"/>
              <a:cs typeface="Tahoma" panose="020B0604030504040204" pitchFamily="34" charset="0"/>
            </a:endParaRPr>
          </a:p>
          <a:p>
            <a:pPr marL="0" indent="0">
              <a:buNone/>
            </a:pPr>
            <a:endParaRPr lang="en-US" b="1" dirty="0">
              <a:ea typeface="Tahoma" panose="020B0604030504040204" pitchFamily="34" charset="0"/>
              <a:cs typeface="Tahoma" panose="020B0604030504040204" pitchFamily="34" charset="0"/>
            </a:endParaRPr>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46</a:t>
            </a:fld>
            <a:endParaRPr lang="en-US" dirty="0">
              <a:solidFill>
                <a:schemeClr val="bg1"/>
              </a:solidFill>
              <a:cs typeface="Arial" charset="0"/>
            </a:endParaRPr>
          </a:p>
        </p:txBody>
      </p:sp>
      <p:graphicFrame>
        <p:nvGraphicFramePr>
          <p:cNvPr id="14" name="Table 13">
            <a:extLst>
              <a:ext uri="{FF2B5EF4-FFF2-40B4-BE49-F238E27FC236}">
                <a16:creationId xmlns:a16="http://schemas.microsoft.com/office/drawing/2014/main" xmlns="" id="{CDD99402-3D9E-462E-934A-8DCDF5486AB7}"/>
              </a:ext>
            </a:extLst>
          </p:cNvPr>
          <p:cNvGraphicFramePr>
            <a:graphicFrameLocks noGrp="1"/>
          </p:cNvGraphicFramePr>
          <p:nvPr>
            <p:extLst>
              <p:ext uri="{D42A27DB-BD31-4B8C-83A1-F6EECF244321}">
                <p14:modId xmlns:p14="http://schemas.microsoft.com/office/powerpoint/2010/main" val="723566760"/>
              </p:ext>
            </p:extLst>
          </p:nvPr>
        </p:nvGraphicFramePr>
        <p:xfrm>
          <a:off x="2324100" y="2194886"/>
          <a:ext cx="4495799" cy="1462713"/>
        </p:xfrm>
        <a:graphic>
          <a:graphicData uri="http://schemas.openxmlformats.org/drawingml/2006/table">
            <a:tbl>
              <a:tblPr>
                <a:tableStyleId>{5C22544A-7EE6-4342-B048-85BDC9FD1C3A}</a:tableStyleId>
              </a:tblPr>
              <a:tblGrid>
                <a:gridCol w="59155">
                  <a:extLst>
                    <a:ext uri="{9D8B030D-6E8A-4147-A177-3AD203B41FA5}">
                      <a16:colId xmlns:a16="http://schemas.microsoft.com/office/drawing/2014/main" xmlns="" val="119357301"/>
                    </a:ext>
                  </a:extLst>
                </a:gridCol>
                <a:gridCol w="2455024">
                  <a:extLst>
                    <a:ext uri="{9D8B030D-6E8A-4147-A177-3AD203B41FA5}">
                      <a16:colId xmlns:a16="http://schemas.microsoft.com/office/drawing/2014/main" xmlns="" val="2170809857"/>
                    </a:ext>
                  </a:extLst>
                </a:gridCol>
                <a:gridCol w="139333">
                  <a:extLst>
                    <a:ext uri="{9D8B030D-6E8A-4147-A177-3AD203B41FA5}">
                      <a16:colId xmlns:a16="http://schemas.microsoft.com/office/drawing/2014/main" xmlns="" val="746245963"/>
                    </a:ext>
                  </a:extLst>
                </a:gridCol>
                <a:gridCol w="915955">
                  <a:extLst>
                    <a:ext uri="{9D8B030D-6E8A-4147-A177-3AD203B41FA5}">
                      <a16:colId xmlns:a16="http://schemas.microsoft.com/office/drawing/2014/main" xmlns="" val="1923230473"/>
                    </a:ext>
                  </a:extLst>
                </a:gridCol>
                <a:gridCol w="74855">
                  <a:extLst>
                    <a:ext uri="{9D8B030D-6E8A-4147-A177-3AD203B41FA5}">
                      <a16:colId xmlns:a16="http://schemas.microsoft.com/office/drawing/2014/main" xmlns="" val="9718133"/>
                    </a:ext>
                  </a:extLst>
                </a:gridCol>
                <a:gridCol w="851477">
                  <a:extLst>
                    <a:ext uri="{9D8B030D-6E8A-4147-A177-3AD203B41FA5}">
                      <a16:colId xmlns:a16="http://schemas.microsoft.com/office/drawing/2014/main" xmlns="" val="1405398356"/>
                    </a:ext>
                  </a:extLst>
                </a:gridCol>
              </a:tblGrid>
              <a:tr h="320596">
                <a:tc>
                  <a:txBody>
                    <a:bodyPr/>
                    <a:lstStyle/>
                    <a:p>
                      <a:pPr algn="l"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44913">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Coal Mine</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4,000,000</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299068">
                <a:tc>
                  <a:txBody>
                    <a:bodyPr/>
                    <a:lstStyle/>
                    <a:p>
                      <a:pPr algn="l"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4,000,000</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299068">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Depletion Expense</a:t>
                      </a: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90,000</a:t>
                      </a: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6554695"/>
                  </a:ext>
                </a:extLst>
              </a:tr>
              <a:tr h="299068">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     Coal Mine</a:t>
                      </a: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90,000</a:t>
                      </a:r>
                    </a:p>
                  </a:txBody>
                  <a:tcPr marL="7719" marR="7719" marT="7719"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5272592"/>
                  </a:ext>
                </a:extLst>
              </a:tr>
            </a:tbl>
          </a:graphicData>
        </a:graphic>
      </p:graphicFrame>
      <p:graphicFrame>
        <p:nvGraphicFramePr>
          <p:cNvPr id="15" name="Table 14">
            <a:extLst>
              <a:ext uri="{FF2B5EF4-FFF2-40B4-BE49-F238E27FC236}">
                <a16:creationId xmlns:a16="http://schemas.microsoft.com/office/drawing/2014/main" xmlns="" id="{2B35D743-BB63-471C-9895-373E27A2B136}"/>
              </a:ext>
            </a:extLst>
          </p:cNvPr>
          <p:cNvGraphicFramePr>
            <a:graphicFrameLocks noGrp="1"/>
          </p:cNvGraphicFramePr>
          <p:nvPr>
            <p:extLst>
              <p:ext uri="{D42A27DB-BD31-4B8C-83A1-F6EECF244321}">
                <p14:modId xmlns:p14="http://schemas.microsoft.com/office/powerpoint/2010/main" val="359952725"/>
              </p:ext>
            </p:extLst>
          </p:nvPr>
        </p:nvGraphicFramePr>
        <p:xfrm>
          <a:off x="760549" y="4020311"/>
          <a:ext cx="7622899" cy="1560576"/>
        </p:xfrm>
        <a:graphic>
          <a:graphicData uri="http://schemas.openxmlformats.org/drawingml/2006/table">
            <a:tbl>
              <a:tblPr firstRow="1" firstCol="1" bandRow="1">
                <a:tableStyleId>{5C22544A-7EE6-4342-B048-85BDC9FD1C3A}</a:tableStyleId>
              </a:tblPr>
              <a:tblGrid>
                <a:gridCol w="806960">
                  <a:extLst>
                    <a:ext uri="{9D8B030D-6E8A-4147-A177-3AD203B41FA5}">
                      <a16:colId xmlns:a16="http://schemas.microsoft.com/office/drawing/2014/main" xmlns="" val="4038268786"/>
                    </a:ext>
                  </a:extLst>
                </a:gridCol>
                <a:gridCol w="145071">
                  <a:extLst>
                    <a:ext uri="{9D8B030D-6E8A-4147-A177-3AD203B41FA5}">
                      <a16:colId xmlns:a16="http://schemas.microsoft.com/office/drawing/2014/main" xmlns="" val="3906683118"/>
                    </a:ext>
                  </a:extLst>
                </a:gridCol>
                <a:gridCol w="738957">
                  <a:extLst>
                    <a:ext uri="{9D8B030D-6E8A-4147-A177-3AD203B41FA5}">
                      <a16:colId xmlns:a16="http://schemas.microsoft.com/office/drawing/2014/main" xmlns="" val="2246321599"/>
                    </a:ext>
                  </a:extLst>
                </a:gridCol>
                <a:gridCol w="145071">
                  <a:extLst>
                    <a:ext uri="{9D8B030D-6E8A-4147-A177-3AD203B41FA5}">
                      <a16:colId xmlns:a16="http://schemas.microsoft.com/office/drawing/2014/main" xmlns="" val="695920123"/>
                    </a:ext>
                  </a:extLst>
                </a:gridCol>
                <a:gridCol w="416432">
                  <a:extLst>
                    <a:ext uri="{9D8B030D-6E8A-4147-A177-3AD203B41FA5}">
                      <a16:colId xmlns:a16="http://schemas.microsoft.com/office/drawing/2014/main" xmlns="" val="118549055"/>
                    </a:ext>
                  </a:extLst>
                </a:gridCol>
                <a:gridCol w="145071">
                  <a:extLst>
                    <a:ext uri="{9D8B030D-6E8A-4147-A177-3AD203B41FA5}">
                      <a16:colId xmlns:a16="http://schemas.microsoft.com/office/drawing/2014/main" xmlns="" val="2501135130"/>
                    </a:ext>
                  </a:extLst>
                </a:gridCol>
                <a:gridCol w="662537">
                  <a:extLst>
                    <a:ext uri="{9D8B030D-6E8A-4147-A177-3AD203B41FA5}">
                      <a16:colId xmlns:a16="http://schemas.microsoft.com/office/drawing/2014/main" xmlns="" val="322333968"/>
                    </a:ext>
                  </a:extLst>
                </a:gridCol>
                <a:gridCol w="145071">
                  <a:extLst>
                    <a:ext uri="{9D8B030D-6E8A-4147-A177-3AD203B41FA5}">
                      <a16:colId xmlns:a16="http://schemas.microsoft.com/office/drawing/2014/main" xmlns="" val="3352611176"/>
                    </a:ext>
                  </a:extLst>
                </a:gridCol>
                <a:gridCol w="670955">
                  <a:extLst>
                    <a:ext uri="{9D8B030D-6E8A-4147-A177-3AD203B41FA5}">
                      <a16:colId xmlns:a16="http://schemas.microsoft.com/office/drawing/2014/main" xmlns="" val="3201792686"/>
                    </a:ext>
                  </a:extLst>
                </a:gridCol>
                <a:gridCol w="145071">
                  <a:extLst>
                    <a:ext uri="{9D8B030D-6E8A-4147-A177-3AD203B41FA5}">
                      <a16:colId xmlns:a16="http://schemas.microsoft.com/office/drawing/2014/main" xmlns="" val="1493837017"/>
                    </a:ext>
                  </a:extLst>
                </a:gridCol>
                <a:gridCol w="670955">
                  <a:extLst>
                    <a:ext uri="{9D8B030D-6E8A-4147-A177-3AD203B41FA5}">
                      <a16:colId xmlns:a16="http://schemas.microsoft.com/office/drawing/2014/main" xmlns="" val="850383387"/>
                    </a:ext>
                  </a:extLst>
                </a:gridCol>
                <a:gridCol w="145071">
                  <a:extLst>
                    <a:ext uri="{9D8B030D-6E8A-4147-A177-3AD203B41FA5}">
                      <a16:colId xmlns:a16="http://schemas.microsoft.com/office/drawing/2014/main" xmlns="" val="3141023649"/>
                    </a:ext>
                  </a:extLst>
                </a:gridCol>
                <a:gridCol w="659725">
                  <a:extLst>
                    <a:ext uri="{9D8B030D-6E8A-4147-A177-3AD203B41FA5}">
                      <a16:colId xmlns:a16="http://schemas.microsoft.com/office/drawing/2014/main" xmlns="" val="2880056140"/>
                    </a:ext>
                  </a:extLst>
                </a:gridCol>
                <a:gridCol w="144612">
                  <a:extLst>
                    <a:ext uri="{9D8B030D-6E8A-4147-A177-3AD203B41FA5}">
                      <a16:colId xmlns:a16="http://schemas.microsoft.com/office/drawing/2014/main" xmlns="" val="101508216"/>
                    </a:ext>
                  </a:extLst>
                </a:gridCol>
                <a:gridCol w="653452">
                  <a:extLst>
                    <a:ext uri="{9D8B030D-6E8A-4147-A177-3AD203B41FA5}">
                      <a16:colId xmlns:a16="http://schemas.microsoft.com/office/drawing/2014/main" xmlns="" val="2089963319"/>
                    </a:ext>
                  </a:extLst>
                </a:gridCol>
                <a:gridCol w="144612">
                  <a:extLst>
                    <a:ext uri="{9D8B030D-6E8A-4147-A177-3AD203B41FA5}">
                      <a16:colId xmlns:a16="http://schemas.microsoft.com/office/drawing/2014/main" xmlns="" val="563581978"/>
                    </a:ext>
                  </a:extLst>
                </a:gridCol>
                <a:gridCol w="843263">
                  <a:extLst>
                    <a:ext uri="{9D8B030D-6E8A-4147-A177-3AD203B41FA5}">
                      <a16:colId xmlns:a16="http://schemas.microsoft.com/office/drawing/2014/main" xmlns="" val="4138122333"/>
                    </a:ext>
                  </a:extLst>
                </a:gridCol>
                <a:gridCol w="340013">
                  <a:extLst>
                    <a:ext uri="{9D8B030D-6E8A-4147-A177-3AD203B41FA5}">
                      <a16:colId xmlns:a16="http://schemas.microsoft.com/office/drawing/2014/main" xmlns="" val="2181816611"/>
                    </a:ext>
                  </a:extLst>
                </a:gridCol>
              </a:tblGrid>
              <a:tr h="461286">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61286">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Cash</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Coal Mine</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Common Stock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Retained Earnings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r>
                        <a:rPr lang="en-US" sz="900" b="1" dirty="0" smtClean="0">
                          <a:solidFill>
                            <a:schemeClr val="tx1"/>
                          </a:solidFill>
                          <a:effectLst/>
                          <a:latin typeface="+mn-lt"/>
                          <a:ea typeface="Tahoma" panose="020B0604030504040204" pitchFamily="34" charset="0"/>
                          <a:cs typeface="Tahoma" panose="020B0604030504040204" pitchFamily="34" charset="0"/>
                        </a:rPr>
                        <a:t>− </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Flow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61286">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(4,000,000)</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u="none" strike="noStrike" dirty="0">
                          <a:solidFill>
                            <a:schemeClr val="tx1"/>
                          </a:solidFill>
                          <a:effectLst/>
                          <a:latin typeface="+mn-lt"/>
                          <a:ea typeface="Tahoma" panose="020B0604030504040204" pitchFamily="34" charset="0"/>
                          <a:cs typeface="Tahoma" panose="020B0604030504040204" pitchFamily="34" charset="0"/>
                        </a:rPr>
                        <a:t>4,000,000</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smtClean="0">
                          <a:solidFill>
                            <a:schemeClr val="tx1"/>
                          </a:solidFill>
                          <a:effectLst/>
                          <a:latin typeface="+mn-lt"/>
                          <a:ea typeface="Tahoma" panose="020B0604030504040204" pitchFamily="34" charset="0"/>
                          <a:cs typeface="Tahoma" panose="020B0604030504040204" pitchFamily="34" charset="0"/>
                        </a:rPr>
                        <a:t>−</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(4,000,000)</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IA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r h="176718">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latin typeface="+mn-lt"/>
                          <a:ea typeface="Tahoma" panose="020B0604030504040204" pitchFamily="34" charset="0"/>
                          <a:cs typeface="Tahoma" panose="020B0604030504040204" pitchFamily="34" charset="0"/>
                        </a:rPr>
                        <a:t>(90,000)</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(90,000)</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90,000</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(90,000)</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59606" marR="596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493197251"/>
                  </a:ext>
                </a:extLst>
              </a:tr>
            </a:tbl>
          </a:graphicData>
        </a:graphic>
      </p:graphicFrame>
    </p:spTree>
    <p:extLst>
      <p:ext uri="{BB962C8B-B14F-4D97-AF65-F5344CB8AC3E}">
        <p14:creationId xmlns:p14="http://schemas.microsoft.com/office/powerpoint/2010/main" val="3061079006"/>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8-10: Identify and determine the cost of intangible assets.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47</a:t>
            </a:fld>
            <a:endParaRPr lang="en-US" dirty="0">
              <a:solidFill>
                <a:schemeClr val="bg1"/>
              </a:solidFill>
              <a:cs typeface="Arial" charset="0"/>
            </a:endParaRPr>
          </a:p>
        </p:txBody>
      </p:sp>
    </p:spTree>
    <p:extLst>
      <p:ext uri="{BB962C8B-B14F-4D97-AF65-F5344CB8AC3E}">
        <p14:creationId xmlns:p14="http://schemas.microsoft.com/office/powerpoint/2010/main" val="100773041"/>
      </p:ext>
    </p:extLst>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D3141-91F9-4EB1-896D-729FD2B383CB}"/>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Intangible Assets</a:t>
            </a:r>
          </a:p>
        </p:txBody>
      </p:sp>
      <p:sp>
        <p:nvSpPr>
          <p:cNvPr id="4" name="Content Placeholder 3"/>
          <p:cNvSpPr>
            <a:spLocks noGrp="1"/>
          </p:cNvSpPr>
          <p:nvPr>
            <p:ph idx="1"/>
          </p:nvPr>
        </p:nvSpPr>
        <p:spPr/>
        <p:txBody>
          <a:bodyPr/>
          <a:lstStyle/>
          <a:p>
            <a:pPr>
              <a:buClr>
                <a:schemeClr val="tx1"/>
              </a:buClr>
            </a:pPr>
            <a:r>
              <a:rPr lang="en-US" sz="2600" b="1" dirty="0" smtClean="0">
                <a:solidFill>
                  <a:schemeClr val="bg2"/>
                </a:solidFill>
                <a:ea typeface="Tahoma" panose="020B0604030504040204" pitchFamily="34" charset="0"/>
                <a:cs typeface="Tahoma" panose="020B0604030504040204" pitchFamily="34" charset="0"/>
              </a:rPr>
              <a:t>Trademark</a:t>
            </a:r>
            <a:r>
              <a:rPr lang="en-US" sz="2600" dirty="0" smtClean="0">
                <a:ea typeface="Tahoma" panose="020B0604030504040204" pitchFamily="34" charset="0"/>
                <a:cs typeface="Tahoma" panose="020B0604030504040204" pitchFamily="34" charset="0"/>
              </a:rPr>
              <a:t>:</a:t>
            </a:r>
            <a:r>
              <a:rPr lang="en-US" sz="2600" dirty="0" smtClean="0">
                <a:solidFill>
                  <a:schemeClr val="tx2"/>
                </a:solidFill>
                <a:ea typeface="Tahoma" panose="020B0604030504040204" pitchFamily="34" charset="0"/>
                <a:cs typeface="Tahoma" panose="020B0604030504040204" pitchFamily="34" charset="0"/>
              </a:rPr>
              <a:t> </a:t>
            </a:r>
            <a:r>
              <a:rPr lang="en-US" sz="2600" dirty="0" smtClean="0">
                <a:ea typeface="Tahoma" panose="020B0604030504040204" pitchFamily="34" charset="0"/>
                <a:cs typeface="Tahoma" panose="020B0604030504040204" pitchFamily="34" charset="0"/>
              </a:rPr>
              <a:t>A </a:t>
            </a:r>
            <a:r>
              <a:rPr lang="en-US" sz="2600" dirty="0">
                <a:ea typeface="Tahoma" panose="020B0604030504040204" pitchFamily="34" charset="0"/>
                <a:cs typeface="Tahoma" panose="020B0604030504040204" pitchFamily="34" charset="0"/>
              </a:rPr>
              <a:t>name or symbol that identifies a company or a product. The cost of a trademark may include design, purchase, or defense of the trademark</a:t>
            </a:r>
            <a:r>
              <a:rPr lang="en-US" sz="2600" dirty="0" smtClean="0">
                <a:ea typeface="Tahoma" panose="020B0604030504040204" pitchFamily="34" charset="0"/>
                <a:cs typeface="Tahoma" panose="020B0604030504040204" pitchFamily="34" charset="0"/>
              </a:rPr>
              <a:t>.</a:t>
            </a:r>
          </a:p>
          <a:p>
            <a:pPr>
              <a:buClr>
                <a:schemeClr val="tx1"/>
              </a:buClr>
            </a:pPr>
            <a:r>
              <a:rPr lang="en-US" sz="2600" b="1" dirty="0" smtClean="0">
                <a:solidFill>
                  <a:schemeClr val="bg2"/>
                </a:solidFill>
                <a:ea typeface="Tahoma" panose="020B0604030504040204" pitchFamily="34" charset="0"/>
                <a:cs typeface="Tahoma" panose="020B0604030504040204" pitchFamily="34" charset="0"/>
              </a:rPr>
              <a:t>Patent</a:t>
            </a:r>
            <a:r>
              <a:rPr lang="en-US" sz="2600" dirty="0" smtClean="0">
                <a:ea typeface="Tahoma" panose="020B0604030504040204" pitchFamily="34" charset="0"/>
                <a:cs typeface="Tahoma" panose="020B0604030504040204" pitchFamily="34" charset="0"/>
              </a:rPr>
              <a:t>:</a:t>
            </a:r>
            <a:r>
              <a:rPr lang="en-US" sz="2600" dirty="0" smtClean="0">
                <a:solidFill>
                  <a:schemeClr val="tx2"/>
                </a:solidFill>
                <a:ea typeface="Tahoma" panose="020B0604030504040204" pitchFamily="34" charset="0"/>
                <a:cs typeface="Tahoma" panose="020B0604030504040204" pitchFamily="34" charset="0"/>
              </a:rPr>
              <a:t> </a:t>
            </a:r>
            <a:r>
              <a:rPr lang="en-US" sz="2600" dirty="0" smtClean="0">
                <a:ea typeface="Tahoma" panose="020B0604030504040204" pitchFamily="34" charset="0"/>
                <a:cs typeface="Tahoma" panose="020B0604030504040204" pitchFamily="34" charset="0"/>
              </a:rPr>
              <a:t>The </a:t>
            </a:r>
            <a:r>
              <a:rPr lang="en-US" sz="2600" dirty="0">
                <a:ea typeface="Tahoma" panose="020B0604030504040204" pitchFamily="34" charset="0"/>
                <a:cs typeface="Tahoma" panose="020B0604030504040204" pitchFamily="34" charset="0"/>
              </a:rPr>
              <a:t>exclusive legal right to produce and sell a product that has one or more unique features. The legal life of a patent is 20 years.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F555D1C-23FA-4646-9F2E-AF484206A110}"/>
              </a:ext>
            </a:extLst>
          </p:cNvPr>
          <p:cNvSpPr>
            <a:spLocks noGrp="1"/>
          </p:cNvSpPr>
          <p:nvPr>
            <p:ph type="sldNum" sz="quarter" idx="4294967295"/>
          </p:nvPr>
        </p:nvSpPr>
        <p:spPr>
          <a:xfrm>
            <a:off x="8305800" y="6324600"/>
            <a:ext cx="838200" cy="381000"/>
          </a:xfrm>
          <a:prstGeom prst="rect">
            <a:avLst/>
          </a:prstGeom>
        </p:spPr>
        <p:txBody>
          <a:bodyPr/>
          <a:lstStyle/>
          <a:p>
            <a:pPr>
              <a:defRPr/>
            </a:pPr>
            <a:r>
              <a:rPr lang="en-US" dirty="0"/>
              <a:t>  </a:t>
            </a:r>
            <a:r>
              <a:rPr lang="en-US" dirty="0">
                <a:solidFill>
                  <a:schemeClr val="bg1"/>
                </a:solidFill>
              </a:rPr>
              <a:t>8-</a:t>
            </a:r>
            <a:fld id="{86103F27-AA34-4069-B652-A178AD0674B3}" type="slidenum">
              <a:rPr lang="en-US" smtClean="0">
                <a:solidFill>
                  <a:schemeClr val="bg1"/>
                </a:solidFill>
              </a:rPr>
              <a:pPr>
                <a:defRPr/>
              </a:pPr>
              <a:t>48</a:t>
            </a:fld>
            <a:endParaRPr lang="en-US" dirty="0">
              <a:solidFill>
                <a:schemeClr val="bg1"/>
              </a:solidFill>
            </a:endParaRPr>
          </a:p>
        </p:txBody>
      </p:sp>
    </p:spTree>
    <p:extLst>
      <p:ext uri="{BB962C8B-B14F-4D97-AF65-F5344CB8AC3E}">
        <p14:creationId xmlns:p14="http://schemas.microsoft.com/office/powerpoint/2010/main" val="2643830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Intangible Assets</a:t>
            </a:r>
          </a:p>
        </p:txBody>
      </p:sp>
      <p:sp>
        <p:nvSpPr>
          <p:cNvPr id="4" name="Content Placeholder 3"/>
          <p:cNvSpPr>
            <a:spLocks noGrp="1"/>
          </p:cNvSpPr>
          <p:nvPr>
            <p:ph idx="1"/>
          </p:nvPr>
        </p:nvSpPr>
        <p:spPr/>
        <p:txBody>
          <a:bodyPr/>
          <a:lstStyle/>
          <a:p>
            <a:pPr>
              <a:spcBef>
                <a:spcPct val="50000"/>
              </a:spcBef>
              <a:buClr>
                <a:schemeClr val="tx1"/>
              </a:buClr>
              <a:defRPr/>
            </a:pPr>
            <a:r>
              <a:rPr lang="en-US" sz="2600" b="1" dirty="0">
                <a:solidFill>
                  <a:schemeClr val="bg2"/>
                </a:solidFill>
                <a:effectLst>
                  <a:outerShdw blurRad="38100" dist="38100" dir="2700000" algn="tl">
                    <a:srgbClr val="FFFFFF"/>
                  </a:outerShdw>
                </a:effectLst>
              </a:rPr>
              <a:t>Intangible Assets with </a:t>
            </a:r>
            <a:r>
              <a:rPr lang="en-US" sz="2600" b="1" i="1" dirty="0">
                <a:solidFill>
                  <a:schemeClr val="bg2"/>
                </a:solidFill>
                <a:effectLst>
                  <a:outerShdw blurRad="38100" dist="38100" dir="2700000" algn="tl">
                    <a:srgbClr val="FFFFFF"/>
                  </a:outerShdw>
                </a:effectLst>
              </a:rPr>
              <a:t>Identifiable</a:t>
            </a:r>
            <a:r>
              <a:rPr lang="en-US" sz="2600" b="1" dirty="0">
                <a:solidFill>
                  <a:schemeClr val="bg2"/>
                </a:solidFill>
                <a:effectLst>
                  <a:outerShdw blurRad="38100" dist="38100" dir="2700000" algn="tl">
                    <a:srgbClr val="FFFFFF"/>
                  </a:outerShdw>
                </a:effectLst>
              </a:rPr>
              <a:t> Useful </a:t>
            </a:r>
            <a:r>
              <a:rPr lang="en-US" sz="2600" b="1" dirty="0" smtClean="0">
                <a:solidFill>
                  <a:schemeClr val="bg2"/>
                </a:solidFill>
                <a:effectLst>
                  <a:outerShdw blurRad="38100" dist="38100" dir="2700000" algn="tl">
                    <a:srgbClr val="FFFFFF"/>
                  </a:outerShdw>
                </a:effectLst>
              </a:rPr>
              <a:t>Lives</a:t>
            </a:r>
            <a:r>
              <a:rPr lang="en-US" sz="2600" dirty="0" smtClean="0">
                <a:solidFill>
                  <a:srgbClr val="000000"/>
                </a:solidFill>
              </a:rPr>
              <a:t>: </a:t>
            </a:r>
            <a:r>
              <a:rPr lang="en-US" sz="2600" dirty="0">
                <a:solidFill>
                  <a:srgbClr val="000000"/>
                </a:solidFill>
              </a:rPr>
              <a:t>patents and copyrights</a:t>
            </a:r>
            <a:r>
              <a:rPr lang="en-US" sz="2600" dirty="0" smtClean="0">
                <a:solidFill>
                  <a:srgbClr val="000000"/>
                </a:solidFill>
              </a:rPr>
              <a:t>. Amortize </a:t>
            </a:r>
            <a:r>
              <a:rPr lang="en-US" sz="2600" dirty="0">
                <a:solidFill>
                  <a:srgbClr val="000000"/>
                </a:solidFill>
              </a:rPr>
              <a:t>the cost of each over its useful life</a:t>
            </a:r>
            <a:r>
              <a:rPr lang="en-US" sz="2600" dirty="0" smtClean="0">
                <a:solidFill>
                  <a:srgbClr val="000000"/>
                </a:solidFill>
              </a:rPr>
              <a:t>.</a:t>
            </a:r>
            <a:endParaRPr lang="en-US" sz="2600" dirty="0">
              <a:solidFill>
                <a:srgbClr val="000000"/>
              </a:solidFill>
              <a:effectLst>
                <a:outerShdw blurRad="38100" dist="38100" dir="2700000" algn="tl">
                  <a:srgbClr val="FFFFFF"/>
                </a:outerShdw>
              </a:effectLst>
            </a:endParaRPr>
          </a:p>
          <a:p>
            <a:pPr>
              <a:spcBef>
                <a:spcPct val="50000"/>
              </a:spcBef>
              <a:buClr>
                <a:schemeClr val="tx1"/>
              </a:buClr>
              <a:defRPr/>
            </a:pPr>
            <a:r>
              <a:rPr lang="en-US" sz="2600" b="1" dirty="0">
                <a:solidFill>
                  <a:srgbClr val="C30C20"/>
                </a:solidFill>
                <a:effectLst>
                  <a:outerShdw blurRad="38100" dist="38100" dir="2700000" algn="tl">
                    <a:srgbClr val="FFFFFF"/>
                  </a:outerShdw>
                </a:effectLst>
              </a:rPr>
              <a:t>Intangible Assets with </a:t>
            </a:r>
            <a:r>
              <a:rPr lang="en-US" sz="2600" b="1" i="1" dirty="0">
                <a:solidFill>
                  <a:srgbClr val="C30C20"/>
                </a:solidFill>
                <a:effectLst>
                  <a:outerShdw blurRad="38100" dist="38100" dir="2700000" algn="tl">
                    <a:srgbClr val="FFFFFF"/>
                  </a:outerShdw>
                </a:effectLst>
              </a:rPr>
              <a:t>Indefinite</a:t>
            </a:r>
            <a:r>
              <a:rPr lang="en-US" sz="2600" b="1" dirty="0">
                <a:solidFill>
                  <a:srgbClr val="C30C20"/>
                </a:solidFill>
                <a:effectLst>
                  <a:outerShdw blurRad="38100" dist="38100" dir="2700000" algn="tl">
                    <a:srgbClr val="FFFFFF"/>
                  </a:outerShdw>
                </a:effectLst>
              </a:rPr>
              <a:t> Useful </a:t>
            </a:r>
            <a:r>
              <a:rPr lang="en-US" sz="2600" b="1" dirty="0" smtClean="0">
                <a:solidFill>
                  <a:srgbClr val="C30C20"/>
                </a:solidFill>
                <a:effectLst>
                  <a:outerShdw blurRad="38100" dist="38100" dir="2700000" algn="tl">
                    <a:srgbClr val="FFFFFF"/>
                  </a:outerShdw>
                </a:effectLst>
              </a:rPr>
              <a:t>Lives</a:t>
            </a:r>
            <a:r>
              <a:rPr lang="en-US" sz="2600" dirty="0" smtClean="0"/>
              <a:t>:</a:t>
            </a:r>
            <a:r>
              <a:rPr lang="en-US" sz="2600" b="1" dirty="0" smtClean="0">
                <a:solidFill>
                  <a:srgbClr val="C30C20"/>
                </a:solidFill>
              </a:rPr>
              <a:t> </a:t>
            </a:r>
            <a:r>
              <a:rPr lang="en-US" sz="2600" dirty="0" smtClean="0">
                <a:solidFill>
                  <a:srgbClr val="000000"/>
                </a:solidFill>
              </a:rPr>
              <a:t>renewable </a:t>
            </a:r>
            <a:r>
              <a:rPr lang="en-US" sz="2600" dirty="0">
                <a:solidFill>
                  <a:srgbClr val="000000"/>
                </a:solidFill>
              </a:rPr>
              <a:t>franchises, trademarks, and goodwill. </a:t>
            </a:r>
            <a:r>
              <a:rPr lang="en-US" sz="2600" dirty="0" smtClean="0">
                <a:solidFill>
                  <a:srgbClr val="000000"/>
                </a:solidFill>
              </a:rPr>
              <a:t>The </a:t>
            </a:r>
            <a:r>
              <a:rPr lang="en-US" sz="2600" dirty="0">
                <a:solidFill>
                  <a:srgbClr val="000000"/>
                </a:solidFill>
              </a:rPr>
              <a:t>cost of these assets is not expensed unless it can be shown that there has been an impairment in value.</a:t>
            </a: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 8-</a:t>
            </a:r>
            <a:fld id="{46321AFE-697E-4E2F-A913-F41F40876EEB}"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140543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ED9827-0D1F-4DF3-82B2-32F9D24FE93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Intangible Assets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4" name="Content Placeholder 3"/>
          <p:cNvSpPr>
            <a:spLocks noGrp="1"/>
          </p:cNvSpPr>
          <p:nvPr>
            <p:ph idx="1"/>
          </p:nvPr>
        </p:nvSpPr>
        <p:spPr/>
        <p:txBody>
          <a:bodyPr/>
          <a:lstStyle/>
          <a:p>
            <a:pPr>
              <a:buClr>
                <a:schemeClr val="tx1"/>
              </a:buClr>
            </a:pPr>
            <a:r>
              <a:rPr lang="en-US" sz="2600" b="1" dirty="0" smtClean="0">
                <a:solidFill>
                  <a:schemeClr val="bg2"/>
                </a:solidFill>
              </a:rPr>
              <a:t>Copyright</a:t>
            </a:r>
            <a:r>
              <a:rPr lang="en-US" sz="2600" dirty="0" smtClean="0">
                <a:solidFill>
                  <a:srgbClr val="000000"/>
                </a:solidFill>
              </a:rPr>
              <a:t>:</a:t>
            </a:r>
            <a:r>
              <a:rPr lang="en-US" sz="2600" b="1" dirty="0" smtClean="0">
                <a:solidFill>
                  <a:schemeClr val="bg2"/>
                </a:solidFill>
              </a:rPr>
              <a:t> </a:t>
            </a:r>
            <a:r>
              <a:rPr lang="en-US" sz="2600" dirty="0" smtClean="0"/>
              <a:t>Protection </a:t>
            </a:r>
            <a:r>
              <a:rPr lang="en-US" sz="2600" dirty="0"/>
              <a:t>of writings, musical compositions, works of art, or other intellectual property. The protection extends for the life of the creator plus 70 years. </a:t>
            </a:r>
            <a:endParaRPr lang="en-US" sz="2600" dirty="0" smtClean="0"/>
          </a:p>
          <a:p>
            <a:pPr>
              <a:buClr>
                <a:schemeClr val="tx1"/>
              </a:buClr>
            </a:pPr>
            <a:r>
              <a:rPr lang="en-US" sz="2600" b="1" dirty="0" smtClean="0">
                <a:solidFill>
                  <a:srgbClr val="C30C20"/>
                </a:solidFill>
              </a:rPr>
              <a:t>Franchise</a:t>
            </a:r>
            <a:r>
              <a:rPr lang="en-US" sz="2600" dirty="0" smtClean="0">
                <a:solidFill>
                  <a:srgbClr val="000000"/>
                </a:solidFill>
              </a:rPr>
              <a:t>:</a:t>
            </a:r>
            <a:r>
              <a:rPr lang="en-US" sz="2600" b="1" dirty="0" smtClean="0">
                <a:solidFill>
                  <a:srgbClr val="C30C20"/>
                </a:solidFill>
              </a:rPr>
              <a:t> </a:t>
            </a:r>
            <a:r>
              <a:rPr lang="en-US" sz="2600" dirty="0" smtClean="0"/>
              <a:t>The exclusive right to sell products or perform services in certain geographic areas.</a:t>
            </a:r>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D6908175-E54F-487B-BB77-8410571CA764}"/>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a:t>
            </a:r>
            <a:fld id="{86103F27-AA34-4069-B652-A178AD0674B3}" type="slidenum">
              <a:rPr lang="en-US" smtClean="0">
                <a:solidFill>
                  <a:schemeClr val="bg1"/>
                </a:solidFill>
              </a:rPr>
              <a:pPr>
                <a:defRPr/>
              </a:pPr>
              <a:t>49</a:t>
            </a:fld>
            <a:endParaRPr lang="en-US" dirty="0">
              <a:solidFill>
                <a:schemeClr val="bg1"/>
              </a:solidFill>
            </a:endParaRPr>
          </a:p>
        </p:txBody>
      </p:sp>
    </p:spTree>
    <p:extLst>
      <p:ext uri="{BB962C8B-B14F-4D97-AF65-F5344CB8AC3E}">
        <p14:creationId xmlns:p14="http://schemas.microsoft.com/office/powerpoint/2010/main" val="2162093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82AC3-CB3A-4BB2-84EC-A83E47A1655F}"/>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Intangible Assets: Example</a:t>
            </a:r>
          </a:p>
        </p:txBody>
      </p:sp>
      <p:sp>
        <p:nvSpPr>
          <p:cNvPr id="4" name="Content Placeholder 3"/>
          <p:cNvSpPr>
            <a:spLocks noGrp="1"/>
          </p:cNvSpPr>
          <p:nvPr>
            <p:ph idx="1"/>
          </p:nvPr>
        </p:nvSpPr>
        <p:spPr/>
        <p:txBody>
          <a:bodyPr/>
          <a:lstStyle/>
          <a:p>
            <a:pPr>
              <a:buClr>
                <a:schemeClr val="tx1"/>
              </a:buClr>
            </a:pPr>
            <a:r>
              <a:rPr lang="en-US" sz="2600" b="1" dirty="0" smtClean="0">
                <a:solidFill>
                  <a:srgbClr val="C30C20"/>
                </a:solidFill>
              </a:rPr>
              <a:t>Goodwill: </a:t>
            </a:r>
            <a:r>
              <a:rPr lang="en-US" sz="2600" dirty="0" smtClean="0"/>
              <a:t>The excess of cost over fair value of net tangible assets acquired in a business acquisition.</a:t>
            </a:r>
          </a:p>
          <a:p>
            <a:pPr marL="0" indent="0">
              <a:buNone/>
            </a:pPr>
            <a:r>
              <a:rPr lang="en-US" sz="2600" dirty="0" smtClean="0">
                <a:ea typeface="Tahoma" panose="020B0604030504040204" pitchFamily="34" charset="0"/>
                <a:cs typeface="Tahoma" panose="020B0604030504040204" pitchFamily="34" charset="0"/>
              </a:rPr>
              <a:t>Assume that a buyer is willing to pay $300,000 cash to acquire </a:t>
            </a:r>
            <a:r>
              <a:rPr lang="en-US" sz="2600" dirty="0" err="1" smtClean="0">
                <a:ea typeface="Tahoma" panose="020B0604030504040204" pitchFamily="34" charset="0"/>
                <a:cs typeface="Tahoma" panose="020B0604030504040204" pitchFamily="34" charset="0"/>
              </a:rPr>
              <a:t>Bendigo’s</a:t>
            </a:r>
            <a:r>
              <a:rPr lang="en-US" sz="2600" dirty="0" smtClean="0">
                <a:ea typeface="Tahoma" panose="020B0604030504040204" pitchFamily="34" charset="0"/>
                <a:cs typeface="Tahoma" panose="020B0604030504040204" pitchFamily="34" charset="0"/>
              </a:rPr>
              <a:t>. Let’s look at the accounting.</a:t>
            </a:r>
            <a:endParaRPr lang="en-US" sz="2600" dirty="0">
              <a:ea typeface="Tahoma" panose="020B0604030504040204" pitchFamily="34" charset="0"/>
              <a:cs typeface="Tahoma" panose="020B0604030504040204" pitchFamily="34" charset="0"/>
            </a:endParaRPr>
          </a:p>
        </p:txBody>
      </p:sp>
      <p:sp>
        <p:nvSpPr>
          <p:cNvPr id="9" name="Text Placeholder 8"/>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F1445440-624D-4339-A993-18B797566B8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86103F27-AA34-4069-B652-A178AD0674B3}" type="slidenum">
              <a:rPr lang="en-US" smtClean="0">
                <a:solidFill>
                  <a:schemeClr val="bg1"/>
                </a:solidFill>
              </a:rPr>
              <a:pPr>
                <a:defRPr/>
              </a:pPr>
              <a:t>50</a:t>
            </a:fld>
            <a:endParaRPr lang="en-US" dirty="0">
              <a:solidFill>
                <a:schemeClr val="bg1"/>
              </a:solidFill>
            </a:endParaRPr>
          </a:p>
        </p:txBody>
      </p:sp>
      <p:graphicFrame>
        <p:nvGraphicFramePr>
          <p:cNvPr id="7" name="Object 6">
            <a:extLst>
              <a:ext uri="{FF2B5EF4-FFF2-40B4-BE49-F238E27FC236}">
                <a16:creationId xmlns:a16="http://schemas.microsoft.com/office/drawing/2014/main" xmlns="" id="{C324A624-9A60-4E21-9D2D-B6471008BFF2}"/>
              </a:ext>
            </a:extLst>
          </p:cNvPr>
          <p:cNvGraphicFramePr>
            <a:graphicFrameLocks noChangeAspect="1"/>
          </p:cNvGraphicFramePr>
          <p:nvPr>
            <p:extLst>
              <p:ext uri="{D42A27DB-BD31-4B8C-83A1-F6EECF244321}">
                <p14:modId xmlns:p14="http://schemas.microsoft.com/office/powerpoint/2010/main" val="3833948756"/>
              </p:ext>
            </p:extLst>
          </p:nvPr>
        </p:nvGraphicFramePr>
        <p:xfrm>
          <a:off x="2363787" y="3276600"/>
          <a:ext cx="4416425" cy="2571750"/>
        </p:xfrm>
        <a:graphic>
          <a:graphicData uri="http://schemas.openxmlformats.org/presentationml/2006/ole">
            <mc:AlternateContent xmlns:mc="http://schemas.openxmlformats.org/markup-compatibility/2006">
              <mc:Choice xmlns:v="urn:schemas-microsoft-com:vml" Requires="v">
                <p:oleObj spid="_x0000_s118455" name="Worksheet" r:id="rId5" imgW="2438400" imgH="1409700" progId="Excel.Sheet.8">
                  <p:embed/>
                </p:oleObj>
              </mc:Choice>
              <mc:Fallback>
                <p:oleObj name="Worksheet" r:id="rId5" imgW="2438400" imgH="1409700" progId="Excel.Sheet.8">
                  <p:embed/>
                  <p:pic>
                    <p:nvPicPr>
                      <p:cNvPr id="16390" name="Object 6"/>
                      <p:cNvPicPr>
                        <a:picLocks noChangeAspect="1" noChangeArrowheads="1"/>
                      </p:cNvPicPr>
                      <p:nvPr/>
                    </p:nvPicPr>
                    <p:blipFill>
                      <a:blip r:embed="rId6"/>
                      <a:srcRect/>
                      <a:stretch>
                        <a:fillRect/>
                      </a:stretch>
                    </p:blipFill>
                    <p:spPr bwMode="auto">
                      <a:xfrm>
                        <a:off x="2363787" y="3276600"/>
                        <a:ext cx="44164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83449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6DF7B-9F00-4EAF-9AA4-7DF69641B57E}"/>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Goodwill</a:t>
            </a:r>
          </a:p>
        </p:txBody>
      </p:sp>
      <p:sp>
        <p:nvSpPr>
          <p:cNvPr id="4" name="Content Placeholder 3"/>
          <p:cNvSpPr>
            <a:spLocks noGrp="1"/>
          </p:cNvSpPr>
          <p:nvPr>
            <p:ph idx="1"/>
          </p:nvPr>
        </p:nvSpPr>
        <p:spPr/>
        <p:txBody>
          <a:bodyPr/>
          <a:lstStyle/>
          <a:p>
            <a:pPr marL="0" indent="0">
              <a:lnSpc>
                <a:spcPct val="70000"/>
              </a:lnSpc>
              <a:buNone/>
            </a:pPr>
            <a:r>
              <a:rPr lang="en-US" sz="2200" dirty="0" smtClean="0">
                <a:ea typeface="Tahoma" panose="020B0604030504040204" pitchFamily="34" charset="0"/>
                <a:cs typeface="Tahoma" panose="020B0604030504040204" pitchFamily="34" charset="0"/>
              </a:rPr>
              <a:t>The buyer is willing to pay $300,000 </a:t>
            </a:r>
          </a:p>
          <a:p>
            <a:pPr marL="0" indent="0">
              <a:lnSpc>
                <a:spcPct val="70000"/>
              </a:lnSpc>
              <a:buNone/>
            </a:pPr>
            <a:r>
              <a:rPr lang="en-US" sz="2200" dirty="0" smtClean="0">
                <a:ea typeface="Tahoma" panose="020B0604030504040204" pitchFamily="34" charset="0"/>
                <a:cs typeface="Tahoma" panose="020B0604030504040204" pitchFamily="34" charset="0"/>
              </a:rPr>
              <a:t>cash to acquire </a:t>
            </a:r>
            <a:r>
              <a:rPr lang="en-US" sz="2200" dirty="0" err="1" smtClean="0">
                <a:ea typeface="Tahoma" panose="020B0604030504040204" pitchFamily="34" charset="0"/>
                <a:cs typeface="Tahoma" panose="020B0604030504040204" pitchFamily="34" charset="0"/>
              </a:rPr>
              <a:t>Bendigo’s</a:t>
            </a:r>
            <a:r>
              <a:rPr lang="en-US" sz="2200" dirty="0" smtClean="0">
                <a:ea typeface="Tahoma" panose="020B0604030504040204" pitchFamily="34" charset="0"/>
                <a:cs typeface="Tahoma" panose="020B0604030504040204" pitchFamily="34" charset="0"/>
              </a:rPr>
              <a:t> to </a:t>
            </a:r>
          </a:p>
          <a:p>
            <a:pPr marL="0" indent="0">
              <a:lnSpc>
                <a:spcPct val="70000"/>
              </a:lnSpc>
              <a:buNone/>
            </a:pPr>
            <a:r>
              <a:rPr lang="en-US" sz="2200" dirty="0" smtClean="0">
                <a:ea typeface="Tahoma" panose="020B0604030504040204" pitchFamily="34" charset="0"/>
                <a:cs typeface="Tahoma" panose="020B0604030504040204" pitchFamily="34" charset="0"/>
              </a:rPr>
              <a:t>purchase assets with a fair value</a:t>
            </a:r>
          </a:p>
          <a:p>
            <a:pPr marL="0" indent="0">
              <a:lnSpc>
                <a:spcPct val="70000"/>
              </a:lnSpc>
              <a:buNone/>
            </a:pPr>
            <a:r>
              <a:rPr lang="en-US" sz="2200" dirty="0" smtClean="0">
                <a:ea typeface="Tahoma" panose="020B0604030504040204" pitchFamily="34" charset="0"/>
                <a:cs typeface="Tahoma" panose="020B0604030504040204" pitchFamily="34" charset="0"/>
              </a:rPr>
              <a:t>of $280,000. The buyer will also </a:t>
            </a:r>
          </a:p>
          <a:p>
            <a:pPr marL="0" indent="0">
              <a:lnSpc>
                <a:spcPct val="70000"/>
              </a:lnSpc>
              <a:buNone/>
            </a:pPr>
            <a:r>
              <a:rPr lang="en-US" sz="2200" dirty="0" smtClean="0">
                <a:ea typeface="Tahoma" panose="020B0604030504040204" pitchFamily="34" charset="0"/>
                <a:cs typeface="Tahoma" panose="020B0604030504040204" pitchFamily="34" charset="0"/>
              </a:rPr>
              <a:t>assume the $50,000 liabilities. </a:t>
            </a:r>
          </a:p>
          <a:p>
            <a:endParaRPr lang="en-US" dirty="0"/>
          </a:p>
        </p:txBody>
      </p:sp>
      <p:sp>
        <p:nvSpPr>
          <p:cNvPr id="9" name="Text Placeholder 8"/>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61848E6C-0788-4278-AFA4-D987F7B96B84}"/>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a:t>
            </a:r>
            <a:fld id="{86103F27-AA34-4069-B652-A178AD0674B3}" type="slidenum">
              <a:rPr lang="en-US" smtClean="0">
                <a:solidFill>
                  <a:schemeClr val="bg1"/>
                </a:solidFill>
              </a:rPr>
              <a:pPr>
                <a:defRPr/>
              </a:pPr>
              <a:t>51</a:t>
            </a:fld>
            <a:endParaRPr lang="en-US" dirty="0">
              <a:solidFill>
                <a:schemeClr val="bg1"/>
              </a:solidFill>
            </a:endParaRPr>
          </a:p>
        </p:txBody>
      </p:sp>
      <p:graphicFrame>
        <p:nvGraphicFramePr>
          <p:cNvPr id="7" name="Object 11">
            <a:extLst>
              <a:ext uri="{FF2B5EF4-FFF2-40B4-BE49-F238E27FC236}">
                <a16:creationId xmlns:a16="http://schemas.microsoft.com/office/drawing/2014/main" xmlns="" id="{CA880831-8028-48FB-BCD2-15672577921A}"/>
              </a:ext>
            </a:extLst>
          </p:cNvPr>
          <p:cNvGraphicFramePr>
            <a:graphicFrameLocks noChangeAspect="1"/>
          </p:cNvGraphicFramePr>
          <p:nvPr>
            <p:extLst>
              <p:ext uri="{D42A27DB-BD31-4B8C-83A1-F6EECF244321}">
                <p14:modId xmlns:p14="http://schemas.microsoft.com/office/powerpoint/2010/main" val="2331124747"/>
              </p:ext>
            </p:extLst>
          </p:nvPr>
        </p:nvGraphicFramePr>
        <p:xfrm>
          <a:off x="4724400" y="1219200"/>
          <a:ext cx="4206381" cy="2284413"/>
        </p:xfrm>
        <a:graphic>
          <a:graphicData uri="http://schemas.openxmlformats.org/presentationml/2006/ole">
            <mc:AlternateContent xmlns:mc="http://schemas.openxmlformats.org/markup-compatibility/2006">
              <mc:Choice xmlns:v="urn:schemas-microsoft-com:vml" Requires="v">
                <p:oleObj spid="_x0000_s119482" name="Worksheet" r:id="rId5" imgW="2781300" imgH="1498600" progId="Excel.Sheet.8">
                  <p:embed/>
                </p:oleObj>
              </mc:Choice>
              <mc:Fallback>
                <p:oleObj name="Worksheet" r:id="rId5" imgW="2781300" imgH="1498600" progId="Excel.Sheet.8">
                  <p:embed/>
                  <p:pic>
                    <p:nvPicPr>
                      <p:cNvPr id="17419" name="Object 11"/>
                      <p:cNvPicPr>
                        <a:picLocks noChangeAspect="1" noChangeArrowheads="1"/>
                      </p:cNvPicPr>
                      <p:nvPr/>
                    </p:nvPicPr>
                    <p:blipFill>
                      <a:blip r:embed="rId6"/>
                      <a:srcRect/>
                      <a:stretch>
                        <a:fillRect/>
                      </a:stretch>
                    </p:blipFill>
                    <p:spPr bwMode="auto">
                      <a:xfrm>
                        <a:off x="4724400" y="1219200"/>
                        <a:ext cx="4206381" cy="2284413"/>
                      </a:xfrm>
                      <a:prstGeom prst="rect">
                        <a:avLst/>
                      </a:prstGeom>
                      <a:noFill/>
                      <a:ln>
                        <a:noFill/>
                      </a:ln>
                      <a:effectLst/>
                      <a:extLst/>
                    </p:spPr>
                  </p:pic>
                </p:oleObj>
              </mc:Fallback>
            </mc:AlternateContent>
          </a:graphicData>
        </a:graphic>
      </p:graphicFrame>
      <p:graphicFrame>
        <p:nvGraphicFramePr>
          <p:cNvPr id="8" name="Table 7">
            <a:extLst>
              <a:ext uri="{FF2B5EF4-FFF2-40B4-BE49-F238E27FC236}">
                <a16:creationId xmlns:a16="http://schemas.microsoft.com/office/drawing/2014/main" xmlns="" id="{F9926FB5-39C6-492B-B0A6-92279674C349}"/>
              </a:ext>
            </a:extLst>
          </p:cNvPr>
          <p:cNvGraphicFramePr>
            <a:graphicFrameLocks noGrp="1"/>
          </p:cNvGraphicFramePr>
          <p:nvPr>
            <p:extLst>
              <p:ext uri="{D42A27DB-BD31-4B8C-83A1-F6EECF244321}">
                <p14:modId xmlns:p14="http://schemas.microsoft.com/office/powerpoint/2010/main" val="3609964475"/>
              </p:ext>
            </p:extLst>
          </p:nvPr>
        </p:nvGraphicFramePr>
        <p:xfrm>
          <a:off x="152401" y="4038600"/>
          <a:ext cx="8839199" cy="1540992"/>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xmlns="" val="4038268786"/>
                    </a:ext>
                  </a:extLst>
                </a:gridCol>
                <a:gridCol w="162560">
                  <a:extLst>
                    <a:ext uri="{9D8B030D-6E8A-4147-A177-3AD203B41FA5}">
                      <a16:colId xmlns:a16="http://schemas.microsoft.com/office/drawing/2014/main" xmlns="" val="3906683118"/>
                    </a:ext>
                  </a:extLst>
                </a:gridCol>
                <a:gridCol w="704688">
                  <a:extLst>
                    <a:ext uri="{9D8B030D-6E8A-4147-A177-3AD203B41FA5}">
                      <a16:colId xmlns:a16="http://schemas.microsoft.com/office/drawing/2014/main" xmlns="" val="2246321599"/>
                    </a:ext>
                  </a:extLst>
                </a:gridCol>
                <a:gridCol w="650350">
                  <a:extLst>
                    <a:ext uri="{9D8B030D-6E8A-4147-A177-3AD203B41FA5}">
                      <a16:colId xmlns:a16="http://schemas.microsoft.com/office/drawing/2014/main" xmlns="" val="608794770"/>
                    </a:ext>
                  </a:extLst>
                </a:gridCol>
                <a:gridCol w="166947">
                  <a:extLst>
                    <a:ext uri="{9D8B030D-6E8A-4147-A177-3AD203B41FA5}">
                      <a16:colId xmlns:a16="http://schemas.microsoft.com/office/drawing/2014/main" xmlns="" val="695920123"/>
                    </a:ext>
                  </a:extLst>
                </a:gridCol>
                <a:gridCol w="601455">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51840">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8280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340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760441">
                  <a:extLst>
                    <a:ext uri="{9D8B030D-6E8A-4147-A177-3AD203B41FA5}">
                      <a16:colId xmlns:a16="http://schemas.microsoft.com/office/drawing/2014/main" xmlns="" val="2880056140"/>
                    </a:ext>
                  </a:extLst>
                </a:gridCol>
                <a:gridCol w="162560">
                  <a:extLst>
                    <a:ext uri="{9D8B030D-6E8A-4147-A177-3AD203B41FA5}">
                      <a16:colId xmlns:a16="http://schemas.microsoft.com/office/drawing/2014/main" xmlns="" val="101508216"/>
                    </a:ext>
                  </a:extLst>
                </a:gridCol>
                <a:gridCol w="59944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775446">
                  <a:extLst>
                    <a:ext uri="{9D8B030D-6E8A-4147-A177-3AD203B41FA5}">
                      <a16:colId xmlns:a16="http://schemas.microsoft.com/office/drawing/2014/main" xmlns="" val="4138122333"/>
                    </a:ext>
                  </a:extLst>
                </a:gridCol>
                <a:gridCol w="357393">
                  <a:extLst>
                    <a:ext uri="{9D8B030D-6E8A-4147-A177-3AD203B41FA5}">
                      <a16:colId xmlns:a16="http://schemas.microsoft.com/office/drawing/2014/main" xmlns="" val="2181816611"/>
                    </a:ext>
                  </a:extLst>
                </a:gridCol>
              </a:tblGrid>
              <a:tr h="326571">
                <a:tc gridSpan="4">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89857">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Seller Assets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Good-will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Seller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(300,000)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280,000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70,000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(300,000)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IA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spTree>
    <p:extLst>
      <p:ext uri="{BB962C8B-B14F-4D97-AF65-F5344CB8AC3E}">
        <p14:creationId xmlns:p14="http://schemas.microsoft.com/office/powerpoint/2010/main" val="25675431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34162-6E54-4952-8270-6AFAC05FFDD0}"/>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Goodwill (Continued) </a:t>
            </a:r>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111B1C62-A23E-4C93-AE1C-E144851371D6}"/>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8-</a:t>
            </a:r>
            <a:fld id="{86103F27-AA34-4069-B652-A178AD0674B3}" type="slidenum">
              <a:rPr lang="en-US" smtClean="0">
                <a:solidFill>
                  <a:schemeClr val="bg1"/>
                </a:solidFill>
              </a:rPr>
              <a:pPr>
                <a:defRPr/>
              </a:pPr>
              <a:t>52</a:t>
            </a:fld>
            <a:endParaRPr lang="en-US" dirty="0">
              <a:solidFill>
                <a:schemeClr val="bg1"/>
              </a:solidFill>
            </a:endParaRPr>
          </a:p>
        </p:txBody>
      </p:sp>
      <p:graphicFrame>
        <p:nvGraphicFramePr>
          <p:cNvPr id="6" name="Table 5">
            <a:extLst>
              <a:ext uri="{FF2B5EF4-FFF2-40B4-BE49-F238E27FC236}">
                <a16:creationId xmlns:a16="http://schemas.microsoft.com/office/drawing/2014/main" xmlns="" id="{7AD608C5-A84E-431B-AB61-97627B578C0B}"/>
              </a:ext>
            </a:extLst>
          </p:cNvPr>
          <p:cNvGraphicFramePr>
            <a:graphicFrameLocks noGrp="1"/>
          </p:cNvGraphicFramePr>
          <p:nvPr>
            <p:extLst>
              <p:ext uri="{D42A27DB-BD31-4B8C-83A1-F6EECF244321}">
                <p14:modId xmlns:p14="http://schemas.microsoft.com/office/powerpoint/2010/main" val="826852575"/>
              </p:ext>
            </p:extLst>
          </p:nvPr>
        </p:nvGraphicFramePr>
        <p:xfrm>
          <a:off x="914400" y="1981200"/>
          <a:ext cx="7010400" cy="1804837"/>
        </p:xfrm>
        <a:graphic>
          <a:graphicData uri="http://schemas.openxmlformats.org/drawingml/2006/table">
            <a:tbl>
              <a:tblPr>
                <a:tableStyleId>{5C22544A-7EE6-4342-B048-85BDC9FD1C3A}</a:tableStyleId>
              </a:tblPr>
              <a:tblGrid>
                <a:gridCol w="92242">
                  <a:extLst>
                    <a:ext uri="{9D8B030D-6E8A-4147-A177-3AD203B41FA5}">
                      <a16:colId xmlns:a16="http://schemas.microsoft.com/office/drawing/2014/main" xmlns="" val="119357301"/>
                    </a:ext>
                  </a:extLst>
                </a:gridCol>
                <a:gridCol w="3828173">
                  <a:extLst>
                    <a:ext uri="{9D8B030D-6E8A-4147-A177-3AD203B41FA5}">
                      <a16:colId xmlns:a16="http://schemas.microsoft.com/office/drawing/2014/main" xmlns="" val="2170809857"/>
                    </a:ext>
                  </a:extLst>
                </a:gridCol>
                <a:gridCol w="217265">
                  <a:extLst>
                    <a:ext uri="{9D8B030D-6E8A-4147-A177-3AD203B41FA5}">
                      <a16:colId xmlns:a16="http://schemas.microsoft.com/office/drawing/2014/main" xmlns="" val="746245963"/>
                    </a:ext>
                  </a:extLst>
                </a:gridCol>
                <a:gridCol w="1428269">
                  <a:extLst>
                    <a:ext uri="{9D8B030D-6E8A-4147-A177-3AD203B41FA5}">
                      <a16:colId xmlns:a16="http://schemas.microsoft.com/office/drawing/2014/main" xmlns="" val="1923230473"/>
                    </a:ext>
                  </a:extLst>
                </a:gridCol>
                <a:gridCol w="116724">
                  <a:extLst>
                    <a:ext uri="{9D8B030D-6E8A-4147-A177-3AD203B41FA5}">
                      <a16:colId xmlns:a16="http://schemas.microsoft.com/office/drawing/2014/main" xmlns="" val="9718133"/>
                    </a:ext>
                  </a:extLst>
                </a:gridCol>
                <a:gridCol w="1327727">
                  <a:extLst>
                    <a:ext uri="{9D8B030D-6E8A-4147-A177-3AD203B41FA5}">
                      <a16:colId xmlns:a16="http://schemas.microsoft.com/office/drawing/2014/main" xmlns=""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8">
                <a:tc>
                  <a:txBody>
                    <a:bodyPr/>
                    <a:lstStyle/>
                    <a:p>
                      <a:pPr algn="l" fontAlgn="b"/>
                      <a:endParaRPr lang="en-US" sz="1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Bendigo Assets</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280,000</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800" u="none" strike="noStrike" dirty="0">
                          <a:solidFill>
                            <a:schemeClr val="tx1"/>
                          </a:solidFill>
                          <a:effectLst/>
                          <a:latin typeface="+mn-lt"/>
                          <a:ea typeface="Tahoma" panose="020B0604030504040204" pitchFamily="34" charset="0"/>
                          <a:cs typeface="Tahoma" panose="020B0604030504040204" pitchFamily="34" charset="0"/>
                        </a:rPr>
                        <a:t> </a:t>
                      </a:r>
                      <a:endParaRPr lang="en-US" sz="1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 Goodwill</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mn-lt"/>
                          <a:ea typeface="Tahoma" panose="020B0604030504040204" pitchFamily="34" charset="0"/>
                          <a:cs typeface="Tahoma" panose="020B0604030504040204" pitchFamily="34" charset="0"/>
                        </a:rPr>
                        <a:t>70,000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69019">
                <a:tc>
                  <a:txBody>
                    <a:bodyPr/>
                    <a:lstStyle/>
                    <a:p>
                      <a:pPr algn="l" fontAlgn="b"/>
                      <a:endParaRPr lang="en-US" sz="1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1"/>
                          </a:solidFill>
                          <a:effectLst/>
                          <a:latin typeface="+mn-lt"/>
                          <a:ea typeface="Tahoma" panose="020B0604030504040204" pitchFamily="34" charset="0"/>
                          <a:cs typeface="Tahoma" panose="020B0604030504040204" pitchFamily="34" charset="0"/>
                        </a:rPr>
                        <a:t>       Bendigo Liabilities</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mn-lt"/>
                          <a:ea typeface="Tahoma" panose="020B0604030504040204" pitchFamily="34" charset="0"/>
                          <a:cs typeface="Tahoma" panose="020B0604030504040204" pitchFamily="34" charset="0"/>
                        </a:rPr>
                        <a:t>50,000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3442880"/>
                  </a:ext>
                </a:extLst>
              </a:tr>
              <a:tr h="369019">
                <a:tc>
                  <a:txBody>
                    <a:bodyPr/>
                    <a:lstStyle/>
                    <a:p>
                      <a:pPr algn="l" fontAlgn="b"/>
                      <a:endParaRPr lang="en-US" sz="1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1"/>
                          </a:solidFill>
                          <a:effectLst/>
                          <a:latin typeface="+mn-lt"/>
                          <a:ea typeface="Tahoma" panose="020B0604030504040204" pitchFamily="34" charset="0"/>
                          <a:cs typeface="Tahoma" panose="020B0604030504040204" pitchFamily="34" charset="0"/>
                        </a:rPr>
                        <a:t>       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mn-lt"/>
                          <a:ea typeface="Tahoma" panose="020B0604030504040204" pitchFamily="34" charset="0"/>
                          <a:cs typeface="Tahoma" panose="020B0604030504040204" pitchFamily="34" charset="0"/>
                        </a:rPr>
                        <a:t>300,000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74925727"/>
                  </a:ext>
                </a:extLst>
              </a:tr>
            </a:tbl>
          </a:graphicData>
        </a:graphic>
      </p:graphicFrame>
    </p:spTree>
    <p:extLst>
      <p:ext uri="{BB962C8B-B14F-4D97-AF65-F5344CB8AC3E}">
        <p14:creationId xmlns:p14="http://schemas.microsoft.com/office/powerpoint/2010/main" val="1640457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8-11: Show how the amortization of intangible assets affects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53</a:t>
            </a:fld>
            <a:endParaRPr lang="en-US" dirty="0">
              <a:solidFill>
                <a:schemeClr val="bg1"/>
              </a:solidFill>
              <a:cs typeface="Arial" charset="0"/>
            </a:endParaRPr>
          </a:p>
        </p:txBody>
      </p:sp>
    </p:spTree>
    <p:extLst>
      <p:ext uri="{BB962C8B-B14F-4D97-AF65-F5344CB8AC3E}">
        <p14:creationId xmlns:p14="http://schemas.microsoft.com/office/powerpoint/2010/main" val="2822025688"/>
      </p:ext>
    </p:extLst>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Expensing Intangible Assets</a:t>
            </a:r>
          </a:p>
        </p:txBody>
      </p:sp>
      <p:sp>
        <p:nvSpPr>
          <p:cNvPr id="2" name="Content Placeholder 1"/>
          <p:cNvSpPr>
            <a:spLocks noGrp="1"/>
          </p:cNvSpPr>
          <p:nvPr>
            <p:ph idx="1"/>
          </p:nvPr>
        </p:nvSpPr>
        <p:spPr/>
        <p:txBody>
          <a:bodyPr/>
          <a:lstStyle/>
          <a:p>
            <a:pPr marL="0" indent="0">
              <a:buNone/>
            </a:pPr>
            <a:r>
              <a:rPr lang="en-US" sz="1800" dirty="0">
                <a:solidFill>
                  <a:srgbClr val="000000"/>
                </a:solidFill>
                <a:ea typeface="Tahoma" panose="020B0604030504040204" pitchFamily="34" charset="0"/>
                <a:cs typeface="Tahoma" panose="020B0604030504040204" pitchFamily="34" charset="0"/>
              </a:rPr>
              <a:t>Flowers Industries purchased a newly granted patent for $44,000 cash. Although the patent has a legal life of 20 years, Flowers estimates that it will be useful for only 11 years. The annual amortization charge is therefore $4,000 ($44,000 ÷ 11 years).</a:t>
            </a:r>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54</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725933390"/>
              </p:ext>
            </p:extLst>
          </p:nvPr>
        </p:nvGraphicFramePr>
        <p:xfrm>
          <a:off x="685800" y="4114800"/>
          <a:ext cx="7633606" cy="1667468"/>
        </p:xfrm>
        <a:graphic>
          <a:graphicData uri="http://schemas.openxmlformats.org/drawingml/2006/table">
            <a:tbl>
              <a:tblPr firstRow="1" firstCol="1" bandRow="1">
                <a:tableStyleId>{5C22544A-7EE6-4342-B048-85BDC9FD1C3A}</a:tableStyleId>
              </a:tblPr>
              <a:tblGrid>
                <a:gridCol w="659590">
                  <a:extLst>
                    <a:ext uri="{9D8B030D-6E8A-4147-A177-3AD203B41FA5}">
                      <a16:colId xmlns:a16="http://schemas.microsoft.com/office/drawing/2014/main" xmlns="" val="4038268786"/>
                    </a:ext>
                  </a:extLst>
                </a:gridCol>
                <a:gridCol w="156838">
                  <a:extLst>
                    <a:ext uri="{9D8B030D-6E8A-4147-A177-3AD203B41FA5}">
                      <a16:colId xmlns:a16="http://schemas.microsoft.com/office/drawing/2014/main" xmlns="" val="3906683118"/>
                    </a:ext>
                  </a:extLst>
                </a:gridCol>
                <a:gridCol w="722615">
                  <a:extLst>
                    <a:ext uri="{9D8B030D-6E8A-4147-A177-3AD203B41FA5}">
                      <a16:colId xmlns:a16="http://schemas.microsoft.com/office/drawing/2014/main" xmlns="" val="2246321599"/>
                    </a:ext>
                  </a:extLst>
                </a:gridCol>
                <a:gridCol w="161849">
                  <a:extLst>
                    <a:ext uri="{9D8B030D-6E8A-4147-A177-3AD203B41FA5}">
                      <a16:colId xmlns:a16="http://schemas.microsoft.com/office/drawing/2014/main" xmlns="" val="695920123"/>
                    </a:ext>
                  </a:extLst>
                </a:gridCol>
                <a:gridCol w="552708">
                  <a:extLst>
                    <a:ext uri="{9D8B030D-6E8A-4147-A177-3AD203B41FA5}">
                      <a16:colId xmlns:a16="http://schemas.microsoft.com/office/drawing/2014/main" xmlns="" val="118549055"/>
                    </a:ext>
                  </a:extLst>
                </a:gridCol>
                <a:gridCol w="147864">
                  <a:extLst>
                    <a:ext uri="{9D8B030D-6E8A-4147-A177-3AD203B41FA5}">
                      <a16:colId xmlns:a16="http://schemas.microsoft.com/office/drawing/2014/main" xmlns="" val="2501135130"/>
                    </a:ext>
                  </a:extLst>
                </a:gridCol>
                <a:gridCol w="662863">
                  <a:extLst>
                    <a:ext uri="{9D8B030D-6E8A-4147-A177-3AD203B41FA5}">
                      <a16:colId xmlns:a16="http://schemas.microsoft.com/office/drawing/2014/main" xmlns="" val="322333968"/>
                    </a:ext>
                  </a:extLst>
                </a:gridCol>
                <a:gridCol w="147864">
                  <a:extLst>
                    <a:ext uri="{9D8B030D-6E8A-4147-A177-3AD203B41FA5}">
                      <a16:colId xmlns:a16="http://schemas.microsoft.com/office/drawing/2014/main" xmlns="" val="3352611176"/>
                    </a:ext>
                  </a:extLst>
                </a:gridCol>
                <a:gridCol w="671286">
                  <a:extLst>
                    <a:ext uri="{9D8B030D-6E8A-4147-A177-3AD203B41FA5}">
                      <a16:colId xmlns:a16="http://schemas.microsoft.com/office/drawing/2014/main" xmlns="" val="3201792686"/>
                    </a:ext>
                  </a:extLst>
                </a:gridCol>
                <a:gridCol w="147864">
                  <a:extLst>
                    <a:ext uri="{9D8B030D-6E8A-4147-A177-3AD203B41FA5}">
                      <a16:colId xmlns:a16="http://schemas.microsoft.com/office/drawing/2014/main" xmlns="" val="1493837017"/>
                    </a:ext>
                  </a:extLst>
                </a:gridCol>
                <a:gridCol w="671286">
                  <a:extLst>
                    <a:ext uri="{9D8B030D-6E8A-4147-A177-3AD203B41FA5}">
                      <a16:colId xmlns:a16="http://schemas.microsoft.com/office/drawing/2014/main" xmlns="" val="850383387"/>
                    </a:ext>
                  </a:extLst>
                </a:gridCol>
                <a:gridCol w="147864">
                  <a:extLst>
                    <a:ext uri="{9D8B030D-6E8A-4147-A177-3AD203B41FA5}">
                      <a16:colId xmlns:a16="http://schemas.microsoft.com/office/drawing/2014/main" xmlns="" val="3141023649"/>
                    </a:ext>
                  </a:extLst>
                </a:gridCol>
                <a:gridCol w="739321">
                  <a:extLst>
                    <a:ext uri="{9D8B030D-6E8A-4147-A177-3AD203B41FA5}">
                      <a16:colId xmlns:a16="http://schemas.microsoft.com/office/drawing/2014/main" xmlns="" val="2880056140"/>
                    </a:ext>
                  </a:extLst>
                </a:gridCol>
                <a:gridCol w="204107">
                  <a:extLst>
                    <a:ext uri="{9D8B030D-6E8A-4147-A177-3AD203B41FA5}">
                      <a16:colId xmlns:a16="http://schemas.microsoft.com/office/drawing/2014/main" xmlns="" val="101508216"/>
                    </a:ext>
                  </a:extLst>
                </a:gridCol>
                <a:gridCol w="748393">
                  <a:extLst>
                    <a:ext uri="{9D8B030D-6E8A-4147-A177-3AD203B41FA5}">
                      <a16:colId xmlns:a16="http://schemas.microsoft.com/office/drawing/2014/main" xmlns="" val="2089963319"/>
                    </a:ext>
                  </a:extLst>
                </a:gridCol>
                <a:gridCol w="147864">
                  <a:extLst>
                    <a:ext uri="{9D8B030D-6E8A-4147-A177-3AD203B41FA5}">
                      <a16:colId xmlns:a16="http://schemas.microsoft.com/office/drawing/2014/main" xmlns="" val="563581978"/>
                    </a:ext>
                  </a:extLst>
                </a:gridCol>
                <a:gridCol w="603250">
                  <a:extLst>
                    <a:ext uri="{9D8B030D-6E8A-4147-A177-3AD203B41FA5}">
                      <a16:colId xmlns:a16="http://schemas.microsoft.com/office/drawing/2014/main" xmlns="" val="4138122333"/>
                    </a:ext>
                  </a:extLst>
                </a:gridCol>
                <a:gridCol w="340180">
                  <a:extLst>
                    <a:ext uri="{9D8B030D-6E8A-4147-A177-3AD203B41FA5}">
                      <a16:colId xmlns:a16="http://schemas.microsoft.com/office/drawing/2014/main" xmlns="" val="2181816611"/>
                    </a:ext>
                  </a:extLst>
                </a:gridCol>
              </a:tblGrid>
              <a:tr h="458629">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58629">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900" b="1"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900" b="1" dirty="0">
                          <a:solidFill>
                            <a:schemeClr val="tx1"/>
                          </a:solidFill>
                          <a:effectLst/>
                          <a:latin typeface="+mn-lt"/>
                          <a:ea typeface="Tahoma" panose="020B0604030504040204" pitchFamily="34" charset="0"/>
                          <a:cs typeface="Tahoma" panose="020B0604030504040204" pitchFamily="34" charset="0"/>
                        </a:rPr>
                        <a:t>Cash</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Patent</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Common Stock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Retained Earnings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r>
                        <a:rPr lang="en-US" sz="900" b="1" dirty="0" smtClean="0">
                          <a:solidFill>
                            <a:schemeClr val="tx1"/>
                          </a:solidFill>
                          <a:effectLst/>
                          <a:latin typeface="+mn-lt"/>
                          <a:ea typeface="Tahoma" panose="020B0604030504040204" pitchFamily="34" charset="0"/>
                          <a:cs typeface="Tahoma" panose="020B0604030504040204" pitchFamily="34" charset="0"/>
                        </a:rPr>
                        <a:t>− </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Flow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58629">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(44,000)</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u="none" strike="noStrike" dirty="0">
                          <a:solidFill>
                            <a:schemeClr val="tx1"/>
                          </a:solidFill>
                          <a:effectLst/>
                          <a:latin typeface="+mn-lt"/>
                          <a:ea typeface="Tahoma" panose="020B0604030504040204" pitchFamily="34" charset="0"/>
                          <a:cs typeface="Tahoma" panose="020B0604030504040204" pitchFamily="34" charset="0"/>
                        </a:rPr>
                        <a:t>44,000</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smtClean="0">
                          <a:solidFill>
                            <a:schemeClr val="tx1"/>
                          </a:solidFill>
                          <a:effectLst/>
                          <a:latin typeface="+mn-lt"/>
                          <a:ea typeface="Tahoma" panose="020B0604030504040204" pitchFamily="34" charset="0"/>
                          <a:cs typeface="Tahoma" panose="020B0604030504040204" pitchFamily="34" charset="0"/>
                        </a:rPr>
                        <a:t>−</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232" marR="612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(44,000)</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IA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r h="291581">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latin typeface="+mn-lt"/>
                          <a:ea typeface="Tahoma" panose="020B0604030504040204" pitchFamily="34" charset="0"/>
                          <a:cs typeface="Tahoma" panose="020B0604030504040204" pitchFamily="34" charset="0"/>
                        </a:rPr>
                        <a:t>(4,000)</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4,000</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n/a</a:t>
                      </a: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232" marR="6123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734134346"/>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821020045"/>
              </p:ext>
            </p:extLst>
          </p:nvPr>
        </p:nvGraphicFramePr>
        <p:xfrm>
          <a:off x="1600200" y="2362200"/>
          <a:ext cx="5486399" cy="1530007"/>
        </p:xfrm>
        <a:graphic>
          <a:graphicData uri="http://schemas.openxmlformats.org/drawingml/2006/table">
            <a:tbl>
              <a:tblPr>
                <a:tableStyleId>{5C22544A-7EE6-4342-B048-85BDC9FD1C3A}</a:tableStyleId>
              </a:tblPr>
              <a:tblGrid>
                <a:gridCol w="1097280">
                  <a:extLst>
                    <a:ext uri="{9D8B030D-6E8A-4147-A177-3AD203B41FA5}">
                      <a16:colId xmlns:a16="http://schemas.microsoft.com/office/drawing/2014/main" xmlns="" val="1339959837"/>
                    </a:ext>
                  </a:extLst>
                </a:gridCol>
                <a:gridCol w="57752">
                  <a:extLst>
                    <a:ext uri="{9D8B030D-6E8A-4147-A177-3AD203B41FA5}">
                      <a16:colId xmlns:a16="http://schemas.microsoft.com/office/drawing/2014/main" xmlns="" val="119357301"/>
                    </a:ext>
                  </a:extLst>
                </a:gridCol>
                <a:gridCol w="2396769">
                  <a:extLst>
                    <a:ext uri="{9D8B030D-6E8A-4147-A177-3AD203B41FA5}">
                      <a16:colId xmlns:a16="http://schemas.microsoft.com/office/drawing/2014/main" xmlns="" val="2170809857"/>
                    </a:ext>
                  </a:extLst>
                </a:gridCol>
                <a:gridCol w="136027">
                  <a:extLst>
                    <a:ext uri="{9D8B030D-6E8A-4147-A177-3AD203B41FA5}">
                      <a16:colId xmlns:a16="http://schemas.microsoft.com/office/drawing/2014/main" xmlns="" val="746245963"/>
                    </a:ext>
                  </a:extLst>
                </a:gridCol>
                <a:gridCol w="894220">
                  <a:extLst>
                    <a:ext uri="{9D8B030D-6E8A-4147-A177-3AD203B41FA5}">
                      <a16:colId xmlns:a16="http://schemas.microsoft.com/office/drawing/2014/main" xmlns="" val="1923230473"/>
                    </a:ext>
                  </a:extLst>
                </a:gridCol>
                <a:gridCol w="73079">
                  <a:extLst>
                    <a:ext uri="{9D8B030D-6E8A-4147-A177-3AD203B41FA5}">
                      <a16:colId xmlns:a16="http://schemas.microsoft.com/office/drawing/2014/main" xmlns="" val="9718133"/>
                    </a:ext>
                  </a:extLst>
                </a:gridCol>
                <a:gridCol w="831272">
                  <a:extLst>
                    <a:ext uri="{9D8B030D-6E8A-4147-A177-3AD203B41FA5}">
                      <a16:colId xmlns:a16="http://schemas.microsoft.com/office/drawing/2014/main" xmlns="" val="1405398356"/>
                    </a:ext>
                  </a:extLst>
                </a:gridCol>
              </a:tblGrid>
              <a:tr h="335345">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56181">
                <a:tc>
                  <a:txBody>
                    <a:bodyPr/>
                    <a:lstStyle/>
                    <a:p>
                      <a:pPr algn="ctr" fontAlgn="b"/>
                      <a:r>
                        <a:rPr lang="en-US" sz="1100" b="1"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Patent</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44,000</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12827">
                <a:tc>
                  <a:txBody>
                    <a:bodyPr/>
                    <a:lstStyle/>
                    <a:p>
                      <a:pPr algn="l" fontAlgn="b"/>
                      <a:r>
                        <a:rPr lang="en-US" sz="1100" b="1"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1"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u="none" strike="noStrike" dirty="0">
                          <a:solidFill>
                            <a:schemeClr val="tx1"/>
                          </a:solidFill>
                          <a:effectLst/>
                          <a:latin typeface="+mn-lt"/>
                          <a:ea typeface="Tahoma" panose="020B0604030504040204" pitchFamily="34" charset="0"/>
                          <a:cs typeface="Tahoma" panose="020B0604030504040204" pitchFamily="34" charset="0"/>
                        </a:rPr>
                        <a:t>44,000</a:t>
                      </a:r>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12827">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Amortization Expense – Patent</a:t>
                      </a: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5205263"/>
                  </a:ext>
                </a:extLst>
              </a:tr>
              <a:tr h="312827">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     Patent</a:t>
                      </a: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chemeClr val="tx1"/>
                        </a:solidFill>
                        <a:effectLst/>
                        <a:latin typeface="+mn-lt"/>
                        <a:ea typeface="Tahoma" panose="020B0604030504040204" pitchFamily="34" charset="0"/>
                        <a:cs typeface="Tahoma" panose="020B0604030504040204" pitchFamily="34" charset="0"/>
                      </a:endParaRP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7537" marR="7537" marT="753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57894237"/>
                  </a:ext>
                </a:extLst>
              </a:tr>
            </a:tbl>
          </a:graphicData>
        </a:graphic>
      </p:graphicFrame>
    </p:spTree>
    <p:extLst>
      <p:ext uri="{BB962C8B-B14F-4D97-AF65-F5344CB8AC3E}">
        <p14:creationId xmlns:p14="http://schemas.microsoft.com/office/powerpoint/2010/main" val="927770453"/>
      </p:ext>
    </p:extLst>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Impairment of Intangible Asset</a:t>
            </a:r>
          </a:p>
        </p:txBody>
      </p:sp>
      <p:sp>
        <p:nvSpPr>
          <p:cNvPr id="2" name="Content Placeholder 1"/>
          <p:cNvSpPr>
            <a:spLocks noGrp="1"/>
          </p:cNvSpPr>
          <p:nvPr>
            <p:ph idx="1"/>
          </p:nvPr>
        </p:nvSpPr>
        <p:spPr/>
        <p:txBody>
          <a:bodyPr/>
          <a:lstStyle/>
          <a:p>
            <a:r>
              <a:rPr lang="en-US" sz="2000" dirty="0"/>
              <a:t>Intangible assets with indefinite useful lives must be tested for impairment annually. If the fair value of the intangible asset is less than its book value, an impairment loss is recognized</a:t>
            </a:r>
            <a:r>
              <a:rPr lang="en-US" sz="2000" dirty="0" smtClean="0"/>
              <a:t>.</a:t>
            </a:r>
          </a:p>
          <a:p>
            <a:r>
              <a:rPr lang="en-US" sz="2000" dirty="0"/>
              <a:t>Assume that we determine that goodwill has suffered a $30,000 impairment in value.</a:t>
            </a:r>
          </a:p>
          <a:p>
            <a:endParaRPr lang="en-US" dirty="0"/>
          </a:p>
          <a:p>
            <a:endParaRPr lang="en-US" dirty="0"/>
          </a:p>
        </p:txBody>
      </p:sp>
      <p:sp>
        <p:nvSpPr>
          <p:cNvPr id="4" name="Text Placeholder 3"/>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55</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120794848"/>
              </p:ext>
            </p:extLst>
          </p:nvPr>
        </p:nvGraphicFramePr>
        <p:xfrm>
          <a:off x="533400" y="4495800"/>
          <a:ext cx="7933867" cy="1467612"/>
        </p:xfrm>
        <a:graphic>
          <a:graphicData uri="http://schemas.openxmlformats.org/drawingml/2006/table">
            <a:tbl>
              <a:tblPr firstRow="1" firstCol="1" bandRow="1">
                <a:tableStyleId>{5C22544A-7EE6-4342-B048-85BDC9FD1C3A}</a:tableStyleId>
              </a:tblPr>
              <a:tblGrid>
                <a:gridCol w="685974">
                  <a:extLst>
                    <a:ext uri="{9D8B030D-6E8A-4147-A177-3AD203B41FA5}">
                      <a16:colId xmlns:a16="http://schemas.microsoft.com/office/drawing/2014/main" xmlns="" val="4038268786"/>
                    </a:ext>
                  </a:extLst>
                </a:gridCol>
                <a:gridCol w="163112">
                  <a:extLst>
                    <a:ext uri="{9D8B030D-6E8A-4147-A177-3AD203B41FA5}">
                      <a16:colId xmlns:a16="http://schemas.microsoft.com/office/drawing/2014/main" xmlns="" val="3906683118"/>
                    </a:ext>
                  </a:extLst>
                </a:gridCol>
                <a:gridCol w="751520">
                  <a:extLst>
                    <a:ext uri="{9D8B030D-6E8A-4147-A177-3AD203B41FA5}">
                      <a16:colId xmlns:a16="http://schemas.microsoft.com/office/drawing/2014/main" xmlns="" val="2246321599"/>
                    </a:ext>
                  </a:extLst>
                </a:gridCol>
                <a:gridCol w="168323">
                  <a:extLst>
                    <a:ext uri="{9D8B030D-6E8A-4147-A177-3AD203B41FA5}">
                      <a16:colId xmlns:a16="http://schemas.microsoft.com/office/drawing/2014/main" xmlns="" val="695920123"/>
                    </a:ext>
                  </a:extLst>
                </a:gridCol>
                <a:gridCol w="574816">
                  <a:extLst>
                    <a:ext uri="{9D8B030D-6E8A-4147-A177-3AD203B41FA5}">
                      <a16:colId xmlns:a16="http://schemas.microsoft.com/office/drawing/2014/main" xmlns="" val="118549055"/>
                    </a:ext>
                  </a:extLst>
                </a:gridCol>
                <a:gridCol w="152762">
                  <a:extLst>
                    <a:ext uri="{9D8B030D-6E8A-4147-A177-3AD203B41FA5}">
                      <a16:colId xmlns:a16="http://schemas.microsoft.com/office/drawing/2014/main" xmlns="" val="2501135130"/>
                    </a:ext>
                  </a:extLst>
                </a:gridCol>
                <a:gridCol w="689378">
                  <a:extLst>
                    <a:ext uri="{9D8B030D-6E8A-4147-A177-3AD203B41FA5}">
                      <a16:colId xmlns:a16="http://schemas.microsoft.com/office/drawing/2014/main" xmlns="" val="322333968"/>
                    </a:ext>
                  </a:extLst>
                </a:gridCol>
                <a:gridCol w="152762">
                  <a:extLst>
                    <a:ext uri="{9D8B030D-6E8A-4147-A177-3AD203B41FA5}">
                      <a16:colId xmlns:a16="http://schemas.microsoft.com/office/drawing/2014/main" xmlns="" val="3352611176"/>
                    </a:ext>
                  </a:extLst>
                </a:gridCol>
                <a:gridCol w="698137">
                  <a:extLst>
                    <a:ext uri="{9D8B030D-6E8A-4147-A177-3AD203B41FA5}">
                      <a16:colId xmlns:a16="http://schemas.microsoft.com/office/drawing/2014/main" xmlns="" val="3201792686"/>
                    </a:ext>
                  </a:extLst>
                </a:gridCol>
                <a:gridCol w="152762">
                  <a:extLst>
                    <a:ext uri="{9D8B030D-6E8A-4147-A177-3AD203B41FA5}">
                      <a16:colId xmlns:a16="http://schemas.microsoft.com/office/drawing/2014/main" xmlns="" val="1493837017"/>
                    </a:ext>
                  </a:extLst>
                </a:gridCol>
                <a:gridCol w="698137">
                  <a:extLst>
                    <a:ext uri="{9D8B030D-6E8A-4147-A177-3AD203B41FA5}">
                      <a16:colId xmlns:a16="http://schemas.microsoft.com/office/drawing/2014/main" xmlns="" val="850383387"/>
                    </a:ext>
                  </a:extLst>
                </a:gridCol>
                <a:gridCol w="152762">
                  <a:extLst>
                    <a:ext uri="{9D8B030D-6E8A-4147-A177-3AD203B41FA5}">
                      <a16:colId xmlns:a16="http://schemas.microsoft.com/office/drawing/2014/main" xmlns="" val="3141023649"/>
                    </a:ext>
                  </a:extLst>
                </a:gridCol>
                <a:gridCol w="768894">
                  <a:extLst>
                    <a:ext uri="{9D8B030D-6E8A-4147-A177-3AD203B41FA5}">
                      <a16:colId xmlns:a16="http://schemas.microsoft.com/office/drawing/2014/main" xmlns="" val="2880056140"/>
                    </a:ext>
                  </a:extLst>
                </a:gridCol>
                <a:gridCol w="212271">
                  <a:extLst>
                    <a:ext uri="{9D8B030D-6E8A-4147-A177-3AD203B41FA5}">
                      <a16:colId xmlns:a16="http://schemas.microsoft.com/office/drawing/2014/main" xmlns="" val="101508216"/>
                    </a:ext>
                  </a:extLst>
                </a:gridCol>
                <a:gridCol w="778328">
                  <a:extLst>
                    <a:ext uri="{9D8B030D-6E8A-4147-A177-3AD203B41FA5}">
                      <a16:colId xmlns:a16="http://schemas.microsoft.com/office/drawing/2014/main" xmlns="" val="2089963319"/>
                    </a:ext>
                  </a:extLst>
                </a:gridCol>
                <a:gridCol w="152762">
                  <a:extLst>
                    <a:ext uri="{9D8B030D-6E8A-4147-A177-3AD203B41FA5}">
                      <a16:colId xmlns:a16="http://schemas.microsoft.com/office/drawing/2014/main" xmlns="" val="563581978"/>
                    </a:ext>
                  </a:extLst>
                </a:gridCol>
                <a:gridCol w="627380">
                  <a:extLst>
                    <a:ext uri="{9D8B030D-6E8A-4147-A177-3AD203B41FA5}">
                      <a16:colId xmlns:a16="http://schemas.microsoft.com/office/drawing/2014/main" xmlns="" val="4138122333"/>
                    </a:ext>
                  </a:extLst>
                </a:gridCol>
                <a:gridCol w="353787">
                  <a:extLst>
                    <a:ext uri="{9D8B030D-6E8A-4147-A177-3AD203B41FA5}">
                      <a16:colId xmlns:a16="http://schemas.microsoft.com/office/drawing/2014/main" xmlns="" val="2181816611"/>
                    </a:ext>
                  </a:extLst>
                </a:gridCol>
              </a:tblGrid>
              <a:tr h="476974">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76974">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b="1"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b="1" dirty="0">
                          <a:solidFill>
                            <a:schemeClr val="tx1"/>
                          </a:solidFill>
                          <a:effectLst/>
                          <a:latin typeface="+mn-lt"/>
                          <a:ea typeface="Tahoma" panose="020B0604030504040204" pitchFamily="34" charset="0"/>
                          <a:cs typeface="Tahoma" panose="020B0604030504040204" pitchFamily="34" charset="0"/>
                        </a:rPr>
                        <a:t>Cash</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Goodwill</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3681" marR="63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76974">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n/a</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u="none" strike="noStrike" dirty="0">
                          <a:solidFill>
                            <a:schemeClr val="tx1"/>
                          </a:solidFill>
                          <a:effectLst/>
                          <a:latin typeface="+mn-lt"/>
                          <a:ea typeface="Tahoma" panose="020B0604030504040204" pitchFamily="34" charset="0"/>
                          <a:cs typeface="Tahoma" panose="020B0604030504040204" pitchFamily="34" charset="0"/>
                        </a:rPr>
                        <a:t>(30,000)</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chemeClr val="tx1"/>
                          </a:solidFill>
                          <a:effectLst/>
                          <a:latin typeface="+mn-lt"/>
                          <a:ea typeface="Tahoma" panose="020B0604030504040204" pitchFamily="34" charset="0"/>
                          <a:cs typeface="Tahoma" panose="020B0604030504040204" pitchFamily="34" charset="0"/>
                        </a:rPr>
                        <a:t>(30,000)</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b="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0" i="0" u="none" strike="noStrike" dirty="0">
                        <a:solidFill>
                          <a:schemeClr val="tx1"/>
                        </a:solidFill>
                        <a:effectLst/>
                        <a:latin typeface="+mn-lt"/>
                        <a:ea typeface="Tahoma" panose="020B0604030504040204" pitchFamily="34" charset="0"/>
                        <a:cs typeface="Tahoma" panose="020B0604030504040204" pitchFamily="34" charset="0"/>
                      </a:endParaRP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3681" marR="63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30,000</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3681" marR="636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(30,000)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3681" marR="6368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918573196"/>
              </p:ext>
            </p:extLst>
          </p:nvPr>
        </p:nvGraphicFramePr>
        <p:xfrm>
          <a:off x="1066800" y="3124200"/>
          <a:ext cx="6934200" cy="1183866"/>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Impairment Loss</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Goodwill</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425411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Exhibit 8.7: Balance Sheet Presentation</a:t>
            </a:r>
          </a:p>
        </p:txBody>
      </p:sp>
      <p:sp>
        <p:nvSpPr>
          <p:cNvPr id="5" name="Text Placeholder 4"/>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56</a:t>
            </a:fld>
            <a:endParaRPr lang="en-US" dirty="0">
              <a:solidFill>
                <a:schemeClr val="bg1"/>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97686938"/>
              </p:ext>
            </p:extLst>
          </p:nvPr>
        </p:nvGraphicFramePr>
        <p:xfrm>
          <a:off x="533400" y="1025361"/>
          <a:ext cx="8368586" cy="4350286"/>
        </p:xfrm>
        <a:graphic>
          <a:graphicData uri="http://schemas.openxmlformats.org/drawingml/2006/table">
            <a:tbl>
              <a:tblPr firstRow="1" firstCol="1" bandRow="1"/>
              <a:tblGrid>
                <a:gridCol w="3300507"/>
                <a:gridCol w="1642433"/>
                <a:gridCol w="1548580"/>
                <a:gridCol w="1877066"/>
              </a:tblGrid>
              <a:tr h="222933">
                <a:tc gridSpan="4">
                  <a:txBody>
                    <a:bodyPr/>
                    <a:lstStyle/>
                    <a:p>
                      <a:pPr marL="0" marR="0" algn="ctr">
                        <a:lnSpc>
                          <a:spcPct val="107000"/>
                        </a:lnSpc>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Balance Sheet Presentation of Operational Assets</a:t>
                      </a:r>
                      <a:endParaRPr lang="en-US" sz="1600" dirty="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2933">
                <a:tc gridSpan="4">
                  <a:txBody>
                    <a:bodyPr/>
                    <a:lstStyle/>
                    <a:p>
                      <a:pPr marL="0" marR="0" algn="ctr">
                        <a:lnSpc>
                          <a:spcPct val="107000"/>
                        </a:lnSpc>
                        <a:spcBef>
                          <a:spcPts val="0"/>
                        </a:spcBef>
                        <a:spcAft>
                          <a:spcPts val="0"/>
                        </a:spcAft>
                      </a:pPr>
                      <a:r>
                        <a:rPr lang="en-US" sz="1400" b="1" dirty="0">
                          <a:solidFill>
                            <a:srgbClr val="FFFFFF"/>
                          </a:solidFill>
                          <a:effectLst/>
                          <a:latin typeface="+mn-lt"/>
                          <a:ea typeface="Times New Roman" panose="02020603050405020304" pitchFamily="18" charset="0"/>
                          <a:cs typeface="Times New Roman" panose="02020603050405020304" pitchFamily="18" charset="0"/>
                        </a:rPr>
                        <a:t>Partial Balance Sheet</a:t>
                      </a:r>
                      <a:endParaRPr lang="en-US" sz="1600" dirty="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2933">
                <a:tc>
                  <a:txBody>
                    <a:bodyPr/>
                    <a:lstStyle/>
                    <a:p>
                      <a:pPr marL="0" marR="0" algn="l">
                        <a:lnSpc>
                          <a:spcPct val="107000"/>
                        </a:lnSpc>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Long-Term Assets</a:t>
                      </a:r>
                      <a:endParaRPr lang="en-US" sz="1600" dirty="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r>
              <a:tr h="222933">
                <a:tc>
                  <a:txBody>
                    <a:bodyPr/>
                    <a:lstStyle/>
                    <a:p>
                      <a:pPr marL="0" marR="0" algn="l">
                        <a:lnSpc>
                          <a:spcPct val="107000"/>
                        </a:lnSpc>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Plant and Equipment</a:t>
                      </a:r>
                      <a:endParaRPr lang="en-US" sz="1600" dirty="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Buildings</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$4,000,000</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Less: Accum. Deprec.</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(2,500,000)</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$1,500,000</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Equipment</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1,750,000</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Less: Accum. Deprec.</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(1,200,000)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550,000</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34634">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Total Plant and equipment</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$2,050,000</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34634">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Land</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850,000</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Natural Resources</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Mineral Deposits (Less Depletion)</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2,100,000</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Oil reserves (Less: Depletion)</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890,000 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Total Natural Resources</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2,990,000</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Intangibles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Patents</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38,000 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Goodwill</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175,000 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222933">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Total intangible assets</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213,000</a:t>
                      </a:r>
                      <a:endParaRPr lang="en-US" sz="160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r>
              <a:tr h="222933">
                <a:tc>
                  <a:txBody>
                    <a:bodyPr/>
                    <a:lstStyle/>
                    <a:p>
                      <a:pPr marL="0" marR="0" algn="l">
                        <a:lnSpc>
                          <a:spcPct val="107000"/>
                        </a:lnSpc>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Total Long-term Assets</a:t>
                      </a:r>
                      <a:endParaRPr lang="en-US" sz="1600" dirty="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400" b="1">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93854" marR="938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$6,103,000</a:t>
                      </a:r>
                      <a:endParaRPr lang="en-US" sz="1600" dirty="0">
                        <a:effectLst/>
                        <a:latin typeface="+mn-lt"/>
                        <a:ea typeface="Calibri" panose="020F0502020204030204" pitchFamily="34" charset="0"/>
                        <a:cs typeface="Times New Roman" panose="02020603050405020304" pitchFamily="18" charset="0"/>
                      </a:endParaRPr>
                    </a:p>
                  </a:txBody>
                  <a:tcPr marL="93854" marR="93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BE4D5"/>
                    </a:solidFill>
                  </a:tcPr>
                </a:tc>
              </a:tr>
            </a:tbl>
          </a:graphicData>
        </a:graphic>
      </p:graphicFrame>
    </p:spTree>
    <p:extLst>
      <p:ext uri="{BB962C8B-B14F-4D97-AF65-F5344CB8AC3E}">
        <p14:creationId xmlns:p14="http://schemas.microsoft.com/office/powerpoint/2010/main" val="3978695026"/>
      </p:ext>
    </p:extLst>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8-12: Show how expense recognition choices and industry characteristics affect financial performance measures.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8-</a:t>
            </a:r>
            <a:fld id="{8E04DE85-5BF3-4C03-A70B-7F1A18BE4AC7}" type="slidenum">
              <a:rPr lang="en-US" smtClean="0">
                <a:solidFill>
                  <a:schemeClr val="bg1"/>
                </a:solidFill>
                <a:cs typeface="Arial" charset="0"/>
              </a:rPr>
              <a:pPr/>
              <a:t>57</a:t>
            </a:fld>
            <a:endParaRPr lang="en-US" dirty="0">
              <a:solidFill>
                <a:schemeClr val="bg1"/>
              </a:solidFill>
              <a:cs typeface="Arial" charset="0"/>
            </a:endParaRPr>
          </a:p>
        </p:txBody>
      </p:sp>
    </p:spTree>
    <p:extLst>
      <p:ext uri="{BB962C8B-B14F-4D97-AF65-F5344CB8AC3E}">
        <p14:creationId xmlns:p14="http://schemas.microsoft.com/office/powerpoint/2010/main" val="327017198"/>
      </p:ext>
    </p:extLst>
  </p:cSld>
  <p:clrMapOvr>
    <a:masterClrMapping/>
  </p:clrMapOvr>
  <p:transition xmlns:p14="http://schemas.microsoft.com/office/powerpoint/2010/mai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Effect of Judgment and Estimates</a:t>
            </a:r>
          </a:p>
        </p:txBody>
      </p:sp>
      <p:sp>
        <p:nvSpPr>
          <p:cNvPr id="6" name="Content Placeholder 5"/>
          <p:cNvSpPr>
            <a:spLocks noGrp="1"/>
          </p:cNvSpPr>
          <p:nvPr>
            <p:ph idx="1"/>
          </p:nvPr>
        </p:nvSpPr>
        <p:spPr/>
        <p:txBody>
          <a:bodyPr/>
          <a:lstStyle/>
          <a:p>
            <a:pPr marL="0" indent="0">
              <a:buNone/>
            </a:pPr>
            <a:r>
              <a:rPr lang="en-US" sz="2600" dirty="0" smtClean="0">
                <a:ea typeface="Tahoma" panose="020B0604030504040204" pitchFamily="34" charset="0"/>
                <a:cs typeface="Tahoma" panose="020B0604030504040204" pitchFamily="34" charset="0"/>
              </a:rPr>
              <a:t>Assume </a:t>
            </a:r>
            <a:r>
              <a:rPr lang="en-US" sz="2600" dirty="0">
                <a:ea typeface="Tahoma" panose="020B0604030504040204" pitchFamily="34" charset="0"/>
                <a:cs typeface="Tahoma" panose="020B0604030504040204" pitchFamily="34" charset="0"/>
              </a:rPr>
              <a:t>that Alpha Company uses straight-line depreciation and Zeta Company uses the double-declining-balance method. Let’s look at their partial financial statements.</a:t>
            </a:r>
          </a:p>
          <a:p>
            <a:endParaRPr lang="en-US" dirty="0"/>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46321AFE-697E-4E2F-A913-F41F40876EEB}" type="slidenum">
              <a:rPr lang="en-US" smtClean="0">
                <a:solidFill>
                  <a:schemeClr val="bg1"/>
                </a:solidFill>
              </a:rPr>
              <a:t>58</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26922318"/>
              </p:ext>
            </p:extLst>
          </p:nvPr>
        </p:nvGraphicFramePr>
        <p:xfrm>
          <a:off x="548912" y="2743200"/>
          <a:ext cx="8046175" cy="2886303"/>
        </p:xfrm>
        <a:graphic>
          <a:graphicData uri="http://schemas.openxmlformats.org/drawingml/2006/table">
            <a:tbl>
              <a:tblPr firstRow="1" firstCol="1" bandRow="1"/>
              <a:tblGrid>
                <a:gridCol w="1609067"/>
                <a:gridCol w="1609067"/>
                <a:gridCol w="1609067"/>
                <a:gridCol w="1609067"/>
                <a:gridCol w="1609907"/>
              </a:tblGrid>
              <a:tr h="217109">
                <a:tc gridSpan="5">
                  <a:txBody>
                    <a:bodyPr/>
                    <a:lstStyle/>
                    <a:p>
                      <a:pPr marL="0" marR="0" algn="ctr">
                        <a:lnSpc>
                          <a:spcPct val="107000"/>
                        </a:lnSpc>
                        <a:spcBef>
                          <a:spcPts val="0"/>
                        </a:spcBef>
                        <a:spcAft>
                          <a:spcPts val="800"/>
                        </a:spcAft>
                      </a:pPr>
                      <a:r>
                        <a:rPr lang="en-US" sz="1900" b="1" dirty="0">
                          <a:solidFill>
                            <a:srgbClr val="FFFFFF"/>
                          </a:solidFill>
                          <a:effectLst/>
                          <a:latin typeface="+mn-lt"/>
                          <a:ea typeface="Calibri" panose="020F0502020204030204" pitchFamily="34" charset="0"/>
                          <a:cs typeface="Times New Roman" panose="02020603050405020304" pitchFamily="18" charset="0"/>
                        </a:rPr>
                        <a:t>Income Statements</a:t>
                      </a:r>
                      <a:endParaRPr lang="en-US" sz="1500" dirty="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0785">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800"/>
                        </a:spcAft>
                      </a:pPr>
                      <a:r>
                        <a:rPr lang="en-US" sz="1900" b="1" u="sng">
                          <a:solidFill>
                            <a:srgbClr val="0070C0"/>
                          </a:solidFill>
                          <a:effectLst/>
                          <a:latin typeface="+mn-lt"/>
                          <a:ea typeface="Calibri" panose="020F0502020204030204" pitchFamily="34" charset="0"/>
                          <a:cs typeface="Times New Roman" panose="02020603050405020304" pitchFamily="18" charset="0"/>
                        </a:rPr>
                        <a:t>Year 1</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gridSpan="2">
                  <a:txBody>
                    <a:bodyPr/>
                    <a:lstStyle/>
                    <a:p>
                      <a:pPr marL="0" marR="0" algn="ctr">
                        <a:lnSpc>
                          <a:spcPct val="107000"/>
                        </a:lnSpc>
                        <a:spcBef>
                          <a:spcPts val="0"/>
                        </a:spcBef>
                        <a:spcAft>
                          <a:spcPts val="800"/>
                        </a:spcAft>
                      </a:pPr>
                      <a:r>
                        <a:rPr lang="en-US" sz="1900" b="1" u="sng">
                          <a:solidFill>
                            <a:srgbClr val="0070C0"/>
                          </a:solidFill>
                          <a:effectLst/>
                          <a:latin typeface="+mn-lt"/>
                          <a:ea typeface="Calibri" panose="020F0502020204030204" pitchFamily="34" charset="0"/>
                          <a:cs typeface="Times New Roman" panose="02020603050405020304" pitchFamily="18" charset="0"/>
                        </a:rPr>
                        <a:t>Year 2</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r>
              <a:tr h="300785">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b="1" u="sng">
                          <a:solidFill>
                            <a:srgbClr val="0070C0"/>
                          </a:solidFill>
                          <a:effectLst/>
                          <a:latin typeface="+mn-lt"/>
                          <a:ea typeface="Calibri" panose="020F0502020204030204" pitchFamily="34" charset="0"/>
                          <a:cs typeface="Times New Roman" panose="02020603050405020304" pitchFamily="18" charset="0"/>
                        </a:rPr>
                        <a:t>Alpha Co.</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b="1" u="sng">
                          <a:solidFill>
                            <a:srgbClr val="0070C0"/>
                          </a:solidFill>
                          <a:effectLst/>
                          <a:latin typeface="+mn-lt"/>
                          <a:ea typeface="Calibri" panose="020F0502020204030204" pitchFamily="34" charset="0"/>
                          <a:cs typeface="Times New Roman" panose="02020603050405020304" pitchFamily="18" charset="0"/>
                        </a:rPr>
                        <a:t>Zeta Co.</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b="1" u="sng">
                          <a:solidFill>
                            <a:srgbClr val="0070C0"/>
                          </a:solidFill>
                          <a:effectLst/>
                          <a:latin typeface="+mn-lt"/>
                          <a:ea typeface="Calibri" panose="020F0502020204030204" pitchFamily="34" charset="0"/>
                          <a:cs typeface="Times New Roman" panose="02020603050405020304" pitchFamily="18" charset="0"/>
                        </a:rPr>
                        <a:t>Alpha Co.</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b="1" u="sng">
                          <a:solidFill>
                            <a:srgbClr val="0070C0"/>
                          </a:solidFill>
                          <a:effectLst/>
                          <a:latin typeface="+mn-lt"/>
                          <a:ea typeface="Calibri" panose="020F0502020204030204" pitchFamily="34" charset="0"/>
                          <a:cs typeface="Times New Roman" panose="02020603050405020304" pitchFamily="18" charset="0"/>
                        </a:rPr>
                        <a:t>Zeta Co.</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86711">
                <a:tc>
                  <a:txBody>
                    <a:bodyPr/>
                    <a:lstStyle/>
                    <a:p>
                      <a:pPr marL="0" marR="0">
                        <a:lnSpc>
                          <a:spcPct val="107000"/>
                        </a:lnSpc>
                        <a:spcBef>
                          <a:spcPts val="0"/>
                        </a:spcBef>
                        <a:spcAft>
                          <a:spcPts val="0"/>
                        </a:spcAft>
                      </a:pPr>
                      <a:r>
                        <a:rPr lang="en-US" sz="2100">
                          <a:effectLst/>
                          <a:latin typeface="+mn-lt"/>
                          <a:ea typeface="Calibri" panose="020F0502020204030204" pitchFamily="34" charset="0"/>
                          <a:cs typeface="Times New Roman" panose="02020603050405020304" pitchFamily="18" charset="0"/>
                        </a:rPr>
                        <a:t>Sales</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$50,000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$50,000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$50,000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$50,000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86711">
                <a:tc>
                  <a:txBody>
                    <a:bodyPr/>
                    <a:lstStyle/>
                    <a:p>
                      <a:pPr marL="0" marR="0">
                        <a:lnSpc>
                          <a:spcPct val="107000"/>
                        </a:lnSpc>
                        <a:spcBef>
                          <a:spcPts val="0"/>
                        </a:spcBef>
                        <a:spcAft>
                          <a:spcPts val="0"/>
                        </a:spcAft>
                      </a:pPr>
                      <a:r>
                        <a:rPr lang="en-US" sz="2100">
                          <a:effectLst/>
                          <a:latin typeface="+mn-lt"/>
                          <a:ea typeface="Calibri" panose="020F0502020204030204" pitchFamily="34" charset="0"/>
                          <a:cs typeface="Times New Roman" panose="02020603050405020304" pitchFamily="18" charset="0"/>
                        </a:rPr>
                        <a:t>COGS</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(30,000)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(30,000)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(30,000)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(30,000)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r>
              <a:tr h="386711">
                <a:tc>
                  <a:txBody>
                    <a:bodyPr/>
                    <a:lstStyle/>
                    <a:p>
                      <a:pPr marL="0" marR="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Gross Margin</a:t>
                      </a:r>
                      <a:endParaRPr lang="en-US" sz="1500" dirty="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20,000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20,000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20,000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20,000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86711">
                <a:tc>
                  <a:txBody>
                    <a:bodyPr/>
                    <a:lstStyle/>
                    <a:p>
                      <a:pPr marL="0" marR="0">
                        <a:lnSpc>
                          <a:spcPct val="107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Depr</a:t>
                      </a:r>
                      <a:r>
                        <a:rPr lang="en-US" sz="1900" dirty="0">
                          <a:effectLst/>
                          <a:latin typeface="+mn-lt"/>
                          <a:ea typeface="Calibri" panose="020F0502020204030204" pitchFamily="34" charset="0"/>
                          <a:cs typeface="Times New Roman" panose="02020603050405020304" pitchFamily="18" charset="0"/>
                        </a:rPr>
                        <a:t>. Exp.</a:t>
                      </a:r>
                      <a:endParaRPr lang="en-US" sz="1500" dirty="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(4,000)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(8,000)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(4,000)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(4,800)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r>
              <a:tr h="386711">
                <a:tc>
                  <a:txBody>
                    <a:bodyPr/>
                    <a:lstStyle/>
                    <a:p>
                      <a:pPr marL="0" marR="0">
                        <a:lnSpc>
                          <a:spcPct val="107000"/>
                        </a:lnSpc>
                        <a:spcBef>
                          <a:spcPts val="0"/>
                        </a:spcBef>
                        <a:spcAft>
                          <a:spcPts val="0"/>
                        </a:spcAft>
                      </a:pPr>
                      <a:r>
                        <a:rPr lang="en-US" sz="2100">
                          <a:effectLst/>
                          <a:latin typeface="+mn-lt"/>
                          <a:ea typeface="Calibri" panose="020F0502020204030204" pitchFamily="34" charset="0"/>
                          <a:cs typeface="Times New Roman" panose="02020603050405020304" pitchFamily="18" charset="0"/>
                        </a:rPr>
                        <a:t>Net Income</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$16,000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$12,000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a:effectLst/>
                          <a:latin typeface="+mn-lt"/>
                          <a:ea typeface="Calibri" panose="020F0502020204030204" pitchFamily="34" charset="0"/>
                          <a:cs typeface="Times New Roman" panose="02020603050405020304" pitchFamily="18" charset="0"/>
                        </a:rPr>
                        <a:t>$16,000</a:t>
                      </a:r>
                      <a:endParaRPr lang="en-US" sz="150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$15,200</a:t>
                      </a:r>
                      <a:endParaRPr lang="en-US" sz="1500" dirty="0">
                        <a:effectLst/>
                        <a:latin typeface="+mn-lt"/>
                        <a:ea typeface="Calibri" panose="020F0502020204030204" pitchFamily="34" charset="0"/>
                        <a:cs typeface="Times New Roman" panose="02020603050405020304" pitchFamily="18" charset="0"/>
                      </a:endParaRPr>
                    </a:p>
                  </a:txBody>
                  <a:tcPr marL="90746" marR="90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2040956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0211B-1BA1-4139-BBF7-91EAD063DC55}"/>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Cost of Long-Term Assets</a:t>
            </a:r>
          </a:p>
        </p:txBody>
      </p:sp>
      <p:sp>
        <p:nvSpPr>
          <p:cNvPr id="4" name="Content Placeholder 3"/>
          <p:cNvSpPr>
            <a:spLocks noGrp="1"/>
          </p:cNvSpPr>
          <p:nvPr>
            <p:ph idx="1"/>
          </p:nvPr>
        </p:nvSpPr>
        <p:spPr/>
        <p:txBody>
          <a:bodyPr numCol="2"/>
          <a:lstStyle/>
          <a:p>
            <a:pPr marL="0" indent="0">
              <a:spcBef>
                <a:spcPct val="50000"/>
              </a:spcBef>
              <a:buNone/>
              <a:defRPr/>
            </a:pPr>
            <a:r>
              <a:rPr lang="en-US" sz="2600" b="1" dirty="0">
                <a:solidFill>
                  <a:schemeClr val="bg2"/>
                </a:solidFill>
              </a:rPr>
              <a:t>Buildings</a:t>
            </a:r>
            <a:r>
              <a:rPr lang="en-US" sz="2600" dirty="0">
                <a:solidFill>
                  <a:schemeClr val="bg2"/>
                </a:solidFill>
                <a:effectLst>
                  <a:outerShdw blurRad="38100" dist="38100" dir="2700000" algn="tl">
                    <a:srgbClr val="FFFFFF"/>
                  </a:outerShdw>
                </a:effectLst>
              </a:rPr>
              <a:t> </a:t>
            </a:r>
          </a:p>
          <a:p>
            <a:pPr>
              <a:spcBef>
                <a:spcPct val="10000"/>
              </a:spcBef>
              <a:buFontTx/>
              <a:buChar char="•"/>
              <a:defRPr/>
            </a:pPr>
            <a:r>
              <a:rPr lang="en-US" sz="2600" dirty="0">
                <a:effectLst>
                  <a:outerShdw blurRad="38100" dist="38100" dir="2700000" algn="tl">
                    <a:srgbClr val="FFFFFF"/>
                  </a:outerShdw>
                </a:effectLst>
              </a:rPr>
              <a:t>Purchase price</a:t>
            </a:r>
          </a:p>
          <a:p>
            <a:pPr>
              <a:spcBef>
                <a:spcPct val="10000"/>
              </a:spcBef>
              <a:buFontTx/>
              <a:buChar char="•"/>
              <a:defRPr/>
            </a:pPr>
            <a:r>
              <a:rPr lang="en-US" sz="2600" dirty="0">
                <a:effectLst>
                  <a:outerShdw blurRad="38100" dist="38100" dir="2700000" algn="tl">
                    <a:srgbClr val="FFFFFF"/>
                  </a:outerShdw>
                </a:effectLst>
              </a:rPr>
              <a:t>Sales taxes</a:t>
            </a:r>
          </a:p>
          <a:p>
            <a:pPr>
              <a:spcBef>
                <a:spcPct val="10000"/>
              </a:spcBef>
              <a:buFontTx/>
              <a:buChar char="•"/>
              <a:defRPr/>
            </a:pPr>
            <a:r>
              <a:rPr lang="en-US" sz="2600" dirty="0">
                <a:effectLst>
                  <a:outerShdw blurRad="38100" dist="38100" dir="2700000" algn="tl">
                    <a:srgbClr val="FFFFFF"/>
                  </a:outerShdw>
                </a:effectLst>
              </a:rPr>
              <a:t>Title search and transfer document costs</a:t>
            </a:r>
          </a:p>
          <a:p>
            <a:pPr>
              <a:spcBef>
                <a:spcPct val="10000"/>
              </a:spcBef>
              <a:buFontTx/>
              <a:buChar char="•"/>
              <a:defRPr/>
            </a:pPr>
            <a:r>
              <a:rPr lang="en-US" sz="2600" dirty="0">
                <a:effectLst>
                  <a:outerShdw blurRad="38100" dist="38100" dir="2700000" algn="tl">
                    <a:srgbClr val="FFFFFF"/>
                  </a:outerShdw>
                </a:effectLst>
              </a:rPr>
              <a:t>Realtor’s and attorney’s fees</a:t>
            </a:r>
          </a:p>
          <a:p>
            <a:pPr>
              <a:spcBef>
                <a:spcPct val="10000"/>
              </a:spcBef>
              <a:buFontTx/>
              <a:buChar char="•"/>
              <a:defRPr/>
            </a:pPr>
            <a:r>
              <a:rPr lang="en-US" sz="2600" dirty="0">
                <a:effectLst>
                  <a:outerShdw blurRad="38100" dist="38100" dir="2700000" algn="tl">
                    <a:srgbClr val="FFFFFF"/>
                  </a:outerShdw>
                </a:effectLst>
              </a:rPr>
              <a:t>Remodeling </a:t>
            </a:r>
            <a:r>
              <a:rPr lang="en-US" sz="2600" dirty="0" smtClean="0">
                <a:effectLst>
                  <a:outerShdw blurRad="38100" dist="38100" dir="2700000" algn="tl">
                    <a:srgbClr val="FFFFFF"/>
                  </a:outerShdw>
                </a:effectLst>
              </a:rPr>
              <a:t>costs</a:t>
            </a:r>
          </a:p>
          <a:p>
            <a:pPr marL="0" indent="0">
              <a:spcBef>
                <a:spcPct val="50000"/>
              </a:spcBef>
              <a:buNone/>
              <a:defRPr/>
            </a:pPr>
            <a:endParaRPr lang="en-US" sz="2600" dirty="0" smtClean="0">
              <a:effectLst>
                <a:outerShdw blurRad="38100" dist="38100" dir="2700000" algn="tl">
                  <a:srgbClr val="FFFFFF"/>
                </a:outerShdw>
              </a:effectLst>
            </a:endParaRPr>
          </a:p>
          <a:p>
            <a:pPr marL="0" indent="0">
              <a:spcBef>
                <a:spcPct val="50000"/>
              </a:spcBef>
              <a:buNone/>
              <a:defRPr/>
            </a:pPr>
            <a:r>
              <a:rPr lang="en-US" sz="2600" b="1" dirty="0" smtClean="0">
                <a:solidFill>
                  <a:srgbClr val="C30C20"/>
                </a:solidFill>
              </a:rPr>
              <a:t>Equipment </a:t>
            </a:r>
            <a:endParaRPr lang="en-US" sz="2600" b="1" dirty="0">
              <a:solidFill>
                <a:srgbClr val="C30C20"/>
              </a:solidFill>
            </a:endParaRPr>
          </a:p>
          <a:p>
            <a:pPr>
              <a:spcBef>
                <a:spcPct val="10000"/>
              </a:spcBef>
              <a:buFontTx/>
              <a:buChar char="•"/>
              <a:defRPr/>
            </a:pPr>
            <a:r>
              <a:rPr lang="en-US" sz="2600" dirty="0">
                <a:effectLst>
                  <a:outerShdw blurRad="38100" dist="38100" dir="2700000" algn="tl">
                    <a:srgbClr val="FFFFFF"/>
                  </a:outerShdw>
                </a:effectLst>
              </a:rPr>
              <a:t>Purchase price (less discounts)</a:t>
            </a:r>
          </a:p>
          <a:p>
            <a:pPr>
              <a:spcBef>
                <a:spcPct val="10000"/>
              </a:spcBef>
              <a:buFontTx/>
              <a:buChar char="•"/>
              <a:defRPr/>
            </a:pPr>
            <a:r>
              <a:rPr lang="en-US" sz="2600" dirty="0">
                <a:effectLst>
                  <a:outerShdw blurRad="38100" dist="38100" dir="2700000" algn="tl">
                    <a:srgbClr val="FFFFFF"/>
                  </a:outerShdw>
                </a:effectLst>
              </a:rPr>
              <a:t>Sales taxes</a:t>
            </a:r>
          </a:p>
          <a:p>
            <a:pPr>
              <a:spcBef>
                <a:spcPct val="10000"/>
              </a:spcBef>
              <a:buFontTx/>
              <a:buChar char="•"/>
              <a:defRPr/>
            </a:pPr>
            <a:r>
              <a:rPr lang="en-US" sz="2600" dirty="0">
                <a:effectLst>
                  <a:outerShdw blurRad="38100" dist="38100" dir="2700000" algn="tl">
                    <a:srgbClr val="FFFFFF"/>
                  </a:outerShdw>
                </a:effectLst>
              </a:rPr>
              <a:t>Delivery costs</a:t>
            </a:r>
          </a:p>
          <a:p>
            <a:pPr>
              <a:spcBef>
                <a:spcPct val="10000"/>
              </a:spcBef>
              <a:buFontTx/>
              <a:buChar char="•"/>
              <a:defRPr/>
            </a:pPr>
            <a:r>
              <a:rPr lang="en-US" sz="2600" dirty="0">
                <a:effectLst>
                  <a:outerShdw blurRad="38100" dist="38100" dir="2700000" algn="tl">
                    <a:srgbClr val="FFFFFF"/>
                  </a:outerShdw>
                </a:effectLst>
              </a:rPr>
              <a:t>Installation costs</a:t>
            </a:r>
          </a:p>
          <a:p>
            <a:pPr>
              <a:spcBef>
                <a:spcPct val="10000"/>
              </a:spcBef>
              <a:buFontTx/>
              <a:buChar char="•"/>
              <a:defRPr/>
            </a:pPr>
            <a:r>
              <a:rPr lang="en-US" sz="2600" dirty="0">
                <a:effectLst>
                  <a:outerShdw blurRad="38100" dist="38100" dir="2700000" algn="tl">
                    <a:srgbClr val="FFFFFF"/>
                  </a:outerShdw>
                </a:effectLst>
              </a:rPr>
              <a:t>Costs to adapt </a:t>
            </a:r>
            <a:r>
              <a:rPr lang="en-US" sz="2600" dirty="0" smtClean="0">
                <a:effectLst>
                  <a:outerShdw blurRad="38100" dist="38100" dir="2700000" algn="tl">
                    <a:srgbClr val="FFFFFF"/>
                  </a:outerShdw>
                </a:effectLst>
              </a:rPr>
              <a:t>for </a:t>
            </a:r>
            <a:r>
              <a:rPr lang="en-US" sz="2600" dirty="0">
                <a:effectLst>
                  <a:outerShdw blurRad="38100" dist="38100" dir="2700000" algn="tl">
                    <a:srgbClr val="FFFFFF"/>
                  </a:outerShdw>
                </a:effectLst>
              </a:rPr>
              <a:t>intended use</a:t>
            </a:r>
          </a:p>
          <a:p>
            <a:pPr marL="0" indent="0">
              <a:buNone/>
            </a:pPr>
            <a:endParaRPr lang="en-US" sz="1600" dirty="0"/>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E47C03B2-CBE9-4D7F-A034-20AB1AFC5483}"/>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86103F27-AA34-4069-B652-A178AD0674B3}"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39091661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Effect of Judgment and Estimates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a:t>
            </a:r>
            <a:fld id="{46321AFE-697E-4E2F-A913-F41F40876EEB}" type="slidenum">
              <a:rPr lang="en-US" smtClean="0">
                <a:solidFill>
                  <a:schemeClr val="bg1"/>
                </a:solidFill>
              </a:rPr>
              <a:t>59</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1954467"/>
              </p:ext>
            </p:extLst>
          </p:nvPr>
        </p:nvGraphicFramePr>
        <p:xfrm>
          <a:off x="152400" y="1828800"/>
          <a:ext cx="8814295" cy="1849537"/>
        </p:xfrm>
        <a:graphic>
          <a:graphicData uri="http://schemas.openxmlformats.org/drawingml/2006/table">
            <a:tbl>
              <a:tblPr firstRow="1" firstCol="1" bandRow="1"/>
              <a:tblGrid>
                <a:gridCol w="1762675"/>
                <a:gridCol w="1762675"/>
                <a:gridCol w="1762675"/>
                <a:gridCol w="1762675"/>
                <a:gridCol w="1763595"/>
              </a:tblGrid>
              <a:tr h="330905">
                <a:tc gridSpan="5">
                  <a:txBody>
                    <a:bodyPr/>
                    <a:lstStyle/>
                    <a:p>
                      <a:pPr marL="0" marR="0" algn="ctr">
                        <a:lnSpc>
                          <a:spcPct val="107000"/>
                        </a:lnSpc>
                        <a:spcBef>
                          <a:spcPts val="0"/>
                        </a:spcBef>
                        <a:spcAft>
                          <a:spcPts val="800"/>
                        </a:spcAft>
                      </a:pPr>
                      <a:r>
                        <a:rPr lang="en-US" sz="2000" b="1" dirty="0">
                          <a:solidFill>
                            <a:srgbClr val="FFFFFF"/>
                          </a:solidFill>
                          <a:effectLst/>
                          <a:latin typeface="+mn-lt"/>
                          <a:ea typeface="Calibri" panose="020F0502020204030204" pitchFamily="34" charset="0"/>
                          <a:cs typeface="Times New Roman" panose="02020603050405020304" pitchFamily="18" charset="0"/>
                        </a:rPr>
                        <a:t>Plant Assets</a:t>
                      </a:r>
                      <a:endParaRPr lang="en-US" sz="1600" dirty="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5001">
                <a:tc>
                  <a:txBody>
                    <a:bodyPr/>
                    <a:lstStyle/>
                    <a:p>
                      <a:pPr marL="0" marR="0">
                        <a:lnSpc>
                          <a:spcPct val="107000"/>
                        </a:lnSpc>
                        <a:spcBef>
                          <a:spcPts val="0"/>
                        </a:spcBef>
                        <a:spcAft>
                          <a:spcPts val="800"/>
                        </a:spcAft>
                      </a:pPr>
                      <a:r>
                        <a:rPr lang="en-US" sz="1600">
                          <a:effectLst/>
                          <a:latin typeface="+mn-lt"/>
                          <a:ea typeface="Calibri" panose="020F0502020204030204" pitchFamily="34" charset="0"/>
                          <a:cs typeface="Times New Roman" panose="02020603050405020304" pitchFamily="18" charset="0"/>
                        </a:rPr>
                        <a:t> </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marL="0" marR="0" algn="ctr">
                        <a:lnSpc>
                          <a:spcPct val="107000"/>
                        </a:lnSpc>
                        <a:spcBef>
                          <a:spcPts val="0"/>
                        </a:spcBef>
                        <a:spcAft>
                          <a:spcPts val="800"/>
                        </a:spcAft>
                      </a:pPr>
                      <a:r>
                        <a:rPr lang="en-US" sz="2000" b="1" u="sng" dirty="0">
                          <a:solidFill>
                            <a:srgbClr val="0070C0"/>
                          </a:solidFill>
                          <a:effectLst/>
                          <a:latin typeface="+mn-lt"/>
                          <a:ea typeface="Calibri" panose="020F0502020204030204" pitchFamily="34" charset="0"/>
                          <a:cs typeface="Times New Roman" panose="02020603050405020304" pitchFamily="18" charset="0"/>
                        </a:rPr>
                        <a:t>Year 1</a:t>
                      </a:r>
                      <a:endParaRPr lang="en-US" sz="1600" dirty="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gridSpan="2">
                  <a:txBody>
                    <a:bodyPr/>
                    <a:lstStyle/>
                    <a:p>
                      <a:pPr marL="0" marR="0" algn="ctr">
                        <a:lnSpc>
                          <a:spcPct val="107000"/>
                        </a:lnSpc>
                        <a:spcBef>
                          <a:spcPts val="0"/>
                        </a:spcBef>
                        <a:spcAft>
                          <a:spcPts val="800"/>
                        </a:spcAft>
                      </a:pPr>
                      <a:r>
                        <a:rPr lang="en-US" sz="2000" b="1" u="sng">
                          <a:solidFill>
                            <a:srgbClr val="0070C0"/>
                          </a:solidFill>
                          <a:effectLst/>
                          <a:latin typeface="+mn-lt"/>
                          <a:ea typeface="Calibri" panose="020F0502020204030204" pitchFamily="34" charset="0"/>
                          <a:cs typeface="Times New Roman" panose="02020603050405020304" pitchFamily="18" charset="0"/>
                        </a:rPr>
                        <a:t>Year 2</a:t>
                      </a:r>
                      <a:endParaRPr lang="en-US" sz="160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r>
              <a:tr h="330905">
                <a:tc>
                  <a:txBody>
                    <a:bodyPr/>
                    <a:lstStyle/>
                    <a:p>
                      <a:pPr marL="0" marR="0">
                        <a:lnSpc>
                          <a:spcPct val="107000"/>
                        </a:lnSpc>
                        <a:spcBef>
                          <a:spcPts val="0"/>
                        </a:spcBef>
                        <a:spcAft>
                          <a:spcPts val="800"/>
                        </a:spcAft>
                      </a:pPr>
                      <a:r>
                        <a:rPr lang="en-US" sz="1600">
                          <a:effectLst/>
                          <a:latin typeface="+mn-lt"/>
                          <a:ea typeface="Calibri" panose="020F0502020204030204" pitchFamily="34" charset="0"/>
                          <a:cs typeface="Times New Roman" panose="02020603050405020304" pitchFamily="18" charset="0"/>
                        </a:rPr>
                        <a:t> </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2000" b="1" u="sng">
                          <a:solidFill>
                            <a:srgbClr val="0070C0"/>
                          </a:solidFill>
                          <a:effectLst/>
                          <a:latin typeface="+mn-lt"/>
                          <a:ea typeface="Calibri" panose="020F0502020204030204" pitchFamily="34" charset="0"/>
                          <a:cs typeface="Times New Roman" panose="02020603050405020304" pitchFamily="18" charset="0"/>
                        </a:rPr>
                        <a:t>Alpha Co.</a:t>
                      </a:r>
                      <a:endParaRPr lang="en-US" sz="160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2000" b="1" u="sng">
                          <a:solidFill>
                            <a:srgbClr val="0070C0"/>
                          </a:solidFill>
                          <a:effectLst/>
                          <a:latin typeface="+mn-lt"/>
                          <a:ea typeface="Calibri" panose="020F0502020204030204" pitchFamily="34" charset="0"/>
                          <a:cs typeface="Times New Roman" panose="02020603050405020304" pitchFamily="18" charset="0"/>
                        </a:rPr>
                        <a:t>Zeta Co.</a:t>
                      </a:r>
                      <a:endParaRPr lang="en-US" sz="160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2000" b="1" u="sng">
                          <a:solidFill>
                            <a:srgbClr val="0070C0"/>
                          </a:solidFill>
                          <a:effectLst/>
                          <a:latin typeface="+mn-lt"/>
                          <a:ea typeface="Calibri" panose="020F0502020204030204" pitchFamily="34" charset="0"/>
                          <a:cs typeface="Times New Roman" panose="02020603050405020304" pitchFamily="18" charset="0"/>
                        </a:rPr>
                        <a:t>Alpha Co.</a:t>
                      </a:r>
                      <a:endParaRPr lang="en-US" sz="160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2000" b="1" u="sng">
                          <a:solidFill>
                            <a:srgbClr val="0070C0"/>
                          </a:solidFill>
                          <a:effectLst/>
                          <a:latin typeface="+mn-lt"/>
                          <a:ea typeface="Calibri" panose="020F0502020204030204" pitchFamily="34" charset="0"/>
                          <a:cs typeface="Times New Roman" panose="02020603050405020304" pitchFamily="18" charset="0"/>
                        </a:rPr>
                        <a:t>Zeta Co.</a:t>
                      </a:r>
                      <a:endParaRPr lang="en-US" sz="1600">
                        <a:effectLst/>
                        <a:latin typeface="+mn-lt"/>
                        <a:ea typeface="Calibri" panose="020F0502020204030204" pitchFamily="34" charset="0"/>
                        <a:cs typeface="Times New Roman" panose="02020603050405020304" pitchFamily="18" charset="0"/>
                      </a:endParaRP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260030">
                <a:tc>
                  <a:txBody>
                    <a:bodyPr/>
                    <a:lstStyle/>
                    <a:p>
                      <a:pPr marL="0" marR="0">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Asset</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$20,000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$20,000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$20,000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$20,000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260030">
                <a:tc>
                  <a:txBody>
                    <a:bodyPr/>
                    <a:lstStyle/>
                    <a:p>
                      <a:pPr marL="0" marR="0">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Accum. Deprec.</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(4,000)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(8,000)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(8,000)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(12,800)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r>
              <a:tr h="260030">
                <a:tc>
                  <a:txBody>
                    <a:bodyPr/>
                    <a:lstStyle/>
                    <a:p>
                      <a:pPr marL="0" marR="0">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Book Value</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$16,000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$12,000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$12,000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$7,200</a:t>
                      </a:r>
                    </a:p>
                  </a:txBody>
                  <a:tcPr marL="99409" marR="9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BE4D5"/>
                    </a:solidFill>
                  </a:tcPr>
                </a:tc>
              </a:tr>
            </a:tbl>
          </a:graphicData>
        </a:graphic>
      </p:graphicFrame>
    </p:spTree>
    <p:extLst>
      <p:ext uri="{BB962C8B-B14F-4D97-AF65-F5344CB8AC3E}">
        <p14:creationId xmlns:p14="http://schemas.microsoft.com/office/powerpoint/2010/main" val="30245036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Exhibit 8.8: Industry Data Reflecting the Use of Long-Term Tangible Assets	</a:t>
            </a:r>
          </a:p>
        </p:txBody>
      </p:sp>
      <p:sp>
        <p:nvSpPr>
          <p:cNvPr id="8" name="Text Placeholder 7"/>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8-60</a:t>
            </a:r>
          </a:p>
        </p:txBody>
      </p:sp>
      <p:graphicFrame>
        <p:nvGraphicFramePr>
          <p:cNvPr id="7" name="Table 6"/>
          <p:cNvGraphicFramePr>
            <a:graphicFrameLocks noGrp="1"/>
          </p:cNvGraphicFramePr>
          <p:nvPr>
            <p:extLst>
              <p:ext uri="{D42A27DB-BD31-4B8C-83A1-F6EECF244321}">
                <p14:modId xmlns:p14="http://schemas.microsoft.com/office/powerpoint/2010/main" val="3373166415"/>
              </p:ext>
            </p:extLst>
          </p:nvPr>
        </p:nvGraphicFramePr>
        <p:xfrm>
          <a:off x="609600" y="1981200"/>
          <a:ext cx="8243039" cy="2380792"/>
        </p:xfrm>
        <a:graphic>
          <a:graphicData uri="http://schemas.openxmlformats.org/drawingml/2006/table">
            <a:tbl>
              <a:tblPr firstRow="1" firstCol="1" bandRow="1"/>
              <a:tblGrid>
                <a:gridCol w="2393688"/>
                <a:gridCol w="1944754"/>
                <a:gridCol w="3904597"/>
              </a:tblGrid>
              <a:tr h="277849">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Industry</a:t>
                      </a:r>
                      <a:endParaRPr lang="en-US" sz="1600" dirty="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a:effectLst/>
                          <a:latin typeface="+mn-lt"/>
                          <a:ea typeface="Calibri" panose="020F0502020204030204" pitchFamily="34" charset="0"/>
                          <a:cs typeface="Times New Roman" panose="02020603050405020304" pitchFamily="18" charset="0"/>
                        </a:rPr>
                        <a:t>Company</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a:effectLst/>
                          <a:latin typeface="+mn-lt"/>
                          <a:ea typeface="Calibri" panose="020F0502020204030204" pitchFamily="34" charset="0"/>
                          <a:cs typeface="Times New Roman" panose="02020603050405020304" pitchFamily="18" charset="0"/>
                        </a:rPr>
                        <a:t>Sales ÷ Prop., Plant &amp; Equip. </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21085">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Broadband Communications</a:t>
                      </a:r>
                      <a:endParaRPr lang="en-US" sz="1600" dirty="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Comcast Corp.</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2.39</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085">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Verizon Communications</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1.49</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48">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Airlines</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Alaska Air Group</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1.04</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48">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Southwest Airlines</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1.20</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48">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Employment Agencies</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Kelly Services</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65.31</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48">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a:effectLst/>
                          <a:latin typeface="+mn-lt"/>
                          <a:ea typeface="Calibri" panose="020F0502020204030204" pitchFamily="34" charset="0"/>
                          <a:cs typeface="Times New Roman" panose="02020603050405020304" pitchFamily="18" charset="0"/>
                        </a:rPr>
                        <a:t>Manpower Inc.</a:t>
                      </a:r>
                      <a:endParaRPr lang="en-US" sz="160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132.43</a:t>
                      </a:r>
                      <a:endParaRPr lang="en-US" sz="1600" dirty="0">
                        <a:effectLst/>
                        <a:latin typeface="+mn-lt"/>
                        <a:ea typeface="Calibri" panose="020F0502020204030204" pitchFamily="34" charset="0"/>
                        <a:cs typeface="Times New Roman" panose="02020603050405020304" pitchFamily="18" charset="0"/>
                      </a:endParaRPr>
                    </a:p>
                  </a:txBody>
                  <a:tcPr marL="101859" marR="10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7447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38600"/>
            <a:ext cx="5257800" cy="1371600"/>
          </a:xfrm>
        </p:spPr>
        <p:txBody>
          <a:bodyPr/>
          <a:lstStyle/>
          <a:p>
            <a:r>
              <a:rPr lang="en-US" b="1" dirty="0">
                <a:ea typeface="Tahoma" panose="020B0604030504040204" pitchFamily="34" charset="0"/>
                <a:cs typeface="Tahoma" panose="020B0604030504040204" pitchFamily="34" charset="0"/>
              </a:rPr>
              <a:t>End of Chapter 8</a:t>
            </a:r>
            <a:br>
              <a:rPr lang="en-US" b="1" dirty="0">
                <a:ea typeface="Tahoma" panose="020B0604030504040204" pitchFamily="34" charset="0"/>
                <a:cs typeface="Tahoma" panose="020B0604030504040204" pitchFamily="34" charset="0"/>
              </a:rPr>
            </a:br>
            <a:endParaRPr lang="en-US" dirty="0">
              <a:ea typeface="Tahoma" panose="020B0604030504040204" pitchFamily="34" charset="0"/>
              <a:cs typeface="Tahoma" panose="020B0604030504040204" pitchFamily="34" charset="0"/>
            </a:endParaRP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989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Cost of Long-Term Assets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4" name="Content Placeholder 3"/>
          <p:cNvSpPr>
            <a:spLocks noGrp="1"/>
          </p:cNvSpPr>
          <p:nvPr>
            <p:ph idx="1"/>
          </p:nvPr>
        </p:nvSpPr>
        <p:spPr/>
        <p:txBody>
          <a:bodyPr/>
          <a:lstStyle/>
          <a:p>
            <a:pPr marL="0" indent="0">
              <a:spcBef>
                <a:spcPct val="50000"/>
              </a:spcBef>
              <a:buNone/>
              <a:defRPr/>
            </a:pPr>
            <a:r>
              <a:rPr lang="en-US" sz="2600" b="1" dirty="0">
                <a:solidFill>
                  <a:srgbClr val="C30C20"/>
                </a:solidFill>
              </a:rPr>
              <a:t>Land </a:t>
            </a:r>
          </a:p>
          <a:p>
            <a:pPr>
              <a:spcBef>
                <a:spcPct val="10000"/>
              </a:spcBef>
              <a:buFontTx/>
              <a:buChar char="•"/>
              <a:defRPr/>
            </a:pPr>
            <a:r>
              <a:rPr lang="en-US" sz="2600" dirty="0">
                <a:effectLst>
                  <a:outerShdw blurRad="38100" dist="38100" dir="2700000" algn="tl">
                    <a:srgbClr val="FFFFFF"/>
                  </a:outerShdw>
                </a:effectLst>
              </a:rPr>
              <a:t>Purchase price</a:t>
            </a:r>
          </a:p>
          <a:p>
            <a:pPr>
              <a:spcBef>
                <a:spcPct val="10000"/>
              </a:spcBef>
              <a:buFontTx/>
              <a:buChar char="•"/>
              <a:defRPr/>
            </a:pPr>
            <a:r>
              <a:rPr lang="en-US" sz="2600" dirty="0">
                <a:effectLst>
                  <a:outerShdw blurRad="38100" dist="38100" dir="2700000" algn="tl">
                    <a:srgbClr val="FFFFFF"/>
                  </a:outerShdw>
                </a:effectLst>
              </a:rPr>
              <a:t>Sales taxes</a:t>
            </a:r>
          </a:p>
          <a:p>
            <a:pPr>
              <a:spcBef>
                <a:spcPct val="10000"/>
              </a:spcBef>
              <a:buFontTx/>
              <a:buChar char="•"/>
              <a:defRPr/>
            </a:pPr>
            <a:r>
              <a:rPr lang="en-US" sz="2600" dirty="0">
                <a:effectLst>
                  <a:outerShdw blurRad="38100" dist="38100" dir="2700000" algn="tl">
                    <a:srgbClr val="FFFFFF"/>
                  </a:outerShdw>
                </a:effectLst>
              </a:rPr>
              <a:t>Title search and transfer document costs</a:t>
            </a:r>
          </a:p>
          <a:p>
            <a:pPr>
              <a:spcBef>
                <a:spcPct val="10000"/>
              </a:spcBef>
              <a:buFontTx/>
              <a:buChar char="•"/>
              <a:defRPr/>
            </a:pPr>
            <a:r>
              <a:rPr lang="en-US" sz="2600" dirty="0">
                <a:effectLst>
                  <a:outerShdw blurRad="38100" dist="38100" dir="2700000" algn="tl">
                    <a:srgbClr val="FFFFFF"/>
                  </a:outerShdw>
                </a:effectLst>
              </a:rPr>
              <a:t>Realtor’s and attorney’s fees</a:t>
            </a:r>
          </a:p>
          <a:p>
            <a:pPr>
              <a:spcBef>
                <a:spcPct val="10000"/>
              </a:spcBef>
              <a:buFontTx/>
              <a:buChar char="•"/>
              <a:defRPr/>
            </a:pPr>
            <a:r>
              <a:rPr lang="en-US" sz="2600" dirty="0">
                <a:effectLst>
                  <a:outerShdw blurRad="38100" dist="38100" dir="2700000" algn="tl">
                    <a:srgbClr val="FFFFFF"/>
                  </a:outerShdw>
                </a:effectLst>
              </a:rPr>
              <a:t>Costs of removal of old buildings</a:t>
            </a:r>
          </a:p>
          <a:p>
            <a:pPr>
              <a:spcBef>
                <a:spcPct val="10000"/>
              </a:spcBef>
              <a:buFontTx/>
              <a:buChar char="•"/>
              <a:defRPr/>
            </a:pPr>
            <a:r>
              <a:rPr lang="en-US" sz="2600" dirty="0">
                <a:effectLst>
                  <a:outerShdw blurRad="38100" dist="38100" dir="2700000" algn="tl">
                    <a:srgbClr val="FFFFFF"/>
                  </a:outerShdw>
                </a:effectLst>
              </a:rPr>
              <a:t>Grading costs</a:t>
            </a: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8-6</a:t>
            </a:r>
          </a:p>
        </p:txBody>
      </p:sp>
    </p:spTree>
    <p:extLst>
      <p:ext uri="{BB962C8B-B14F-4D97-AF65-F5344CB8AC3E}">
        <p14:creationId xmlns:p14="http://schemas.microsoft.com/office/powerpoint/2010/main" val="9938581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smtClean="0"/>
              <a:t>Basket Purchase Allocation</a:t>
            </a:r>
            <a:endParaRPr lang="en-US" sz="4000" b="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US" sz="2600" dirty="0"/>
              <a:t>Beatty Co. purchased land and a building for $240,000 cash. An appraiser estimated that the land has a market value of $90,000, and the building has a market value of $270,000. </a:t>
            </a:r>
          </a:p>
          <a:p>
            <a:endParaRPr lang="en-US" dirty="0"/>
          </a:p>
        </p:txBody>
      </p:sp>
      <p:sp>
        <p:nvSpPr>
          <p:cNvPr id="5" name="Text Placeholder 4"/>
          <p:cNvSpPr>
            <a:spLocks noGrp="1"/>
          </p:cNvSpPr>
          <p:nvPr>
            <p:ph type="body" sz="quarter" idx="12"/>
          </p:nvPr>
        </p:nvSpPr>
        <p:spPr/>
        <p:txBody>
          <a:bodyPr/>
          <a:lstStyle/>
          <a:p>
            <a:endParaRPr lang="en-US"/>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8-</a:t>
            </a:r>
            <a:fld id="{D00EDEF9-D035-4425-A917-BE9E5DA74FA0}" type="slidenum">
              <a:rPr lang="en-US" smtClean="0">
                <a:solidFill>
                  <a:schemeClr val="bg1"/>
                </a:solidFill>
                <a:cs typeface="Arial" charset="0"/>
              </a:rPr>
              <a:pPr/>
              <a:t>7</a:t>
            </a:fld>
            <a:endParaRPr lang="en-US" dirty="0">
              <a:solidFill>
                <a:schemeClr val="bg1"/>
              </a:solidFill>
              <a:cs typeface="Arial" charset="0"/>
            </a:endParaRPr>
          </a:p>
        </p:txBody>
      </p:sp>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968680732"/>
              </p:ext>
            </p:extLst>
          </p:nvPr>
        </p:nvGraphicFramePr>
        <p:xfrm>
          <a:off x="1371600" y="2590800"/>
          <a:ext cx="6019800" cy="1381045"/>
        </p:xfrm>
        <a:graphic>
          <a:graphicData uri="http://schemas.openxmlformats.org/drawingml/2006/table">
            <a:tbl>
              <a:tblPr>
                <a:tableStyleId>{5C22544A-7EE6-4342-B048-85BDC9FD1C3A}</a:tableStyleId>
              </a:tblPr>
              <a:tblGrid>
                <a:gridCol w="3146714">
                  <a:extLst>
                    <a:ext uri="{9D8B030D-6E8A-4147-A177-3AD203B41FA5}">
                      <a16:colId xmlns:a16="http://schemas.microsoft.com/office/drawing/2014/main" xmlns="" val="1339959837"/>
                    </a:ext>
                  </a:extLst>
                </a:gridCol>
                <a:gridCol w="68407">
                  <a:extLst>
                    <a:ext uri="{9D8B030D-6E8A-4147-A177-3AD203B41FA5}">
                      <a16:colId xmlns:a16="http://schemas.microsoft.com/office/drawing/2014/main" xmlns="" val="2170809857"/>
                    </a:ext>
                  </a:extLst>
                </a:gridCol>
                <a:gridCol w="68407">
                  <a:extLst>
                    <a:ext uri="{9D8B030D-6E8A-4147-A177-3AD203B41FA5}">
                      <a16:colId xmlns:a16="http://schemas.microsoft.com/office/drawing/2014/main" xmlns="" val="746245963"/>
                    </a:ext>
                  </a:extLst>
                </a:gridCol>
                <a:gridCol w="1368136">
                  <a:extLst>
                    <a:ext uri="{9D8B030D-6E8A-4147-A177-3AD203B41FA5}">
                      <a16:colId xmlns:a16="http://schemas.microsoft.com/office/drawing/2014/main" xmlns="" val="1923230473"/>
                    </a:ext>
                  </a:extLst>
                </a:gridCol>
                <a:gridCol w="1368136">
                  <a:extLst>
                    <a:ext uri="{9D8B030D-6E8A-4147-A177-3AD203B41FA5}">
                      <a16:colId xmlns:a16="http://schemas.microsoft.com/office/drawing/2014/main" xmlns="" val="1405398356"/>
                    </a:ext>
                  </a:extLst>
                </a:gridCol>
              </a:tblGrid>
              <a:tr h="380491">
                <a:tc>
                  <a:txBody>
                    <a:bodyPr/>
                    <a:lstStyle/>
                    <a:p>
                      <a:pPr algn="ctr"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ctr"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ctr" fontAlgn="b"/>
                      <a:r>
                        <a:rPr lang="en-US" sz="1600" b="1" u="none" strike="noStrike" dirty="0">
                          <a:solidFill>
                            <a:schemeClr val="tx1"/>
                          </a:solidFill>
                          <a:effectLst/>
                          <a:latin typeface="+mn-lt"/>
                          <a:ea typeface="Tahoma" panose="020B0604030504040204" pitchFamily="34" charset="0"/>
                          <a:cs typeface="Tahoma" panose="020B0604030504040204" pitchFamily="34" charset="0"/>
                        </a:rPr>
                        <a:t> Amount</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ctr" fontAlgn="b"/>
                      <a:r>
                        <a:rPr lang="en-US" sz="1600" b="1" u="none" strike="noStrike" dirty="0">
                          <a:solidFill>
                            <a:schemeClr val="tx1"/>
                          </a:solidFill>
                          <a:effectLst/>
                          <a:latin typeface="+mn-lt"/>
                          <a:ea typeface="Tahoma" panose="020B0604030504040204" pitchFamily="34" charset="0"/>
                          <a:cs typeface="Tahoma" panose="020B0604030504040204" pitchFamily="34" charset="0"/>
                        </a:rPr>
                        <a:t>%</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362839657"/>
                  </a:ext>
                </a:extLst>
              </a:tr>
              <a:tr h="290670">
                <a:tc>
                  <a:txBody>
                    <a:bodyPr/>
                    <a:lstStyle/>
                    <a:p>
                      <a:pPr algn="ct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Market Value of Building</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$270,000</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ct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75</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877048506"/>
                  </a:ext>
                </a:extLst>
              </a:tr>
              <a:tr h="354942">
                <a:tc>
                  <a:txBody>
                    <a:bodyPr/>
                    <a:lstStyle/>
                    <a:p>
                      <a:pPr algn="ct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Market Value of Land</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l" fontAlgn="b"/>
                      <a:r>
                        <a:rPr lang="en-US" sz="1600" u="none" strike="noStrike" dirty="0">
                          <a:solidFill>
                            <a:schemeClr val="tx1"/>
                          </a:solidFill>
                          <a:effectLst/>
                          <a:latin typeface="+mn-lt"/>
                          <a:ea typeface="Tahoma" panose="020B0604030504040204" pitchFamily="34" charset="0"/>
                          <a:cs typeface="Tahoma" panose="020B0604030504040204" pitchFamily="34" charset="0"/>
                        </a:rPr>
                        <a:t> </a:t>
                      </a:r>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90,000</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ct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25</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953639741"/>
                  </a:ext>
                </a:extLst>
              </a:tr>
              <a:tr h="354942">
                <a:tc>
                  <a:txBody>
                    <a:bodyPr/>
                    <a:lstStyle/>
                    <a:p>
                      <a:pPr algn="ct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Total Fair Market Value </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l" fontAlgn="b"/>
                      <a:endParaRPr lang="en-US" sz="16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3C3CBA"/>
                    </a:solidFill>
                  </a:tcPr>
                </a:tc>
                <a:tc>
                  <a:txBody>
                    <a:bodyPr/>
                    <a:lstStyle/>
                    <a:p>
                      <a:pPr algn="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$360,000</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tc>
                  <a:txBody>
                    <a:bodyPr/>
                    <a:lstStyle/>
                    <a:p>
                      <a:pPr algn="ctr" fontAlgn="b"/>
                      <a:r>
                        <a:rPr lang="en-US" sz="1600" b="1" i="0" u="none" strike="noStrike" dirty="0">
                          <a:solidFill>
                            <a:schemeClr val="tx1"/>
                          </a:solidFill>
                          <a:effectLst/>
                          <a:latin typeface="+mn-lt"/>
                          <a:ea typeface="Tahoma" panose="020B0604030504040204" pitchFamily="34" charset="0"/>
                          <a:cs typeface="Tahoma" panose="020B0604030504040204" pitchFamily="34" charset="0"/>
                        </a:rPr>
                        <a:t>100</a:t>
                      </a:r>
                    </a:p>
                  </a:txBody>
                  <a:tcPr marL="8551" marR="8551" marT="855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86210218"/>
                  </a:ext>
                </a:extLst>
              </a:tr>
            </a:tbl>
          </a:graphicData>
        </a:graphic>
      </p:graphicFrame>
      <p:graphicFrame>
        <p:nvGraphicFramePr>
          <p:cNvPr id="2" name="Table 1">
            <a:extLst>
              <a:ext uri="{FF2B5EF4-FFF2-40B4-BE49-F238E27FC236}">
                <a16:creationId xmlns:a16="http://schemas.microsoft.com/office/drawing/2014/main" xmlns="" id="{21D292E8-562D-4944-AFB3-42D17648E745}"/>
              </a:ext>
            </a:extLst>
          </p:cNvPr>
          <p:cNvGraphicFramePr>
            <a:graphicFrameLocks noGrp="1"/>
          </p:cNvGraphicFramePr>
          <p:nvPr>
            <p:extLst>
              <p:ext uri="{D42A27DB-BD31-4B8C-83A1-F6EECF244321}">
                <p14:modId xmlns:p14="http://schemas.microsoft.com/office/powerpoint/2010/main" val="332486931"/>
              </p:ext>
            </p:extLst>
          </p:nvPr>
        </p:nvGraphicFramePr>
        <p:xfrm>
          <a:off x="1219200" y="4267200"/>
          <a:ext cx="6325767" cy="1467648"/>
        </p:xfrm>
        <a:graphic>
          <a:graphicData uri="http://schemas.openxmlformats.org/drawingml/2006/table">
            <a:tbl>
              <a:tblPr>
                <a:tableStyleId>{5C22544A-7EE6-4342-B048-85BDC9FD1C3A}</a:tableStyleId>
              </a:tblPr>
              <a:tblGrid>
                <a:gridCol w="1817414">
                  <a:extLst>
                    <a:ext uri="{9D8B030D-6E8A-4147-A177-3AD203B41FA5}">
                      <a16:colId xmlns:a16="http://schemas.microsoft.com/office/drawing/2014/main" xmlns="" val="1648585709"/>
                    </a:ext>
                  </a:extLst>
                </a:gridCol>
                <a:gridCol w="1136043">
                  <a:extLst>
                    <a:ext uri="{9D8B030D-6E8A-4147-A177-3AD203B41FA5}">
                      <a16:colId xmlns:a16="http://schemas.microsoft.com/office/drawing/2014/main" xmlns="" val="2301273587"/>
                    </a:ext>
                  </a:extLst>
                </a:gridCol>
                <a:gridCol w="43574">
                  <a:extLst>
                    <a:ext uri="{9D8B030D-6E8A-4147-A177-3AD203B41FA5}">
                      <a16:colId xmlns:a16="http://schemas.microsoft.com/office/drawing/2014/main" xmlns="" val="42170939"/>
                    </a:ext>
                  </a:extLst>
                </a:gridCol>
                <a:gridCol w="1664368">
                  <a:extLst>
                    <a:ext uri="{9D8B030D-6E8A-4147-A177-3AD203B41FA5}">
                      <a16:colId xmlns:a16="http://schemas.microsoft.com/office/drawing/2014/main" xmlns="" val="443879889"/>
                    </a:ext>
                  </a:extLst>
                </a:gridCol>
                <a:gridCol w="1664368">
                  <a:extLst>
                    <a:ext uri="{9D8B030D-6E8A-4147-A177-3AD203B41FA5}">
                      <a16:colId xmlns:a16="http://schemas.microsoft.com/office/drawing/2014/main" xmlns="" val="3197547919"/>
                    </a:ext>
                  </a:extLst>
                </a:gridCol>
              </a:tblGrid>
              <a:tr h="404351">
                <a:tc>
                  <a:txBody>
                    <a:bodyPr/>
                    <a:lstStyle/>
                    <a:p>
                      <a:pPr algn="ctr" fontAlgn="b"/>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Cost</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700" u="none" strike="noStrike" dirty="0">
                          <a:solidFill>
                            <a:schemeClr val="tx1"/>
                          </a:solidFill>
                          <a:effectLst/>
                          <a:latin typeface="+mn-lt"/>
                          <a:ea typeface="Tahoma" panose="020B0604030504040204" pitchFamily="34" charset="0"/>
                          <a:cs typeface="Tahoma" panose="020B0604030504040204" pitchFamily="34" charset="0"/>
                        </a:rPr>
                        <a:t> </a:t>
                      </a:r>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700" b="1" u="none" strike="noStrike" dirty="0">
                          <a:solidFill>
                            <a:schemeClr val="tx1"/>
                          </a:solidFill>
                          <a:effectLst/>
                          <a:latin typeface="+mn-lt"/>
                          <a:ea typeface="Tahoma" panose="020B0604030504040204" pitchFamily="34" charset="0"/>
                          <a:cs typeface="Tahoma" panose="020B0604030504040204" pitchFamily="34" charset="0"/>
                        </a:rPr>
                        <a:t>%</a:t>
                      </a:r>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700" b="1" u="none" strike="noStrike" dirty="0">
                          <a:solidFill>
                            <a:schemeClr val="tx1"/>
                          </a:solidFill>
                          <a:effectLst/>
                          <a:latin typeface="+mn-lt"/>
                          <a:ea typeface="Tahoma" panose="020B0604030504040204" pitchFamily="34" charset="0"/>
                          <a:cs typeface="Tahoma" panose="020B0604030504040204" pitchFamily="34" charset="0"/>
                        </a:rPr>
                        <a:t>Allocation</a:t>
                      </a:r>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274957757"/>
                  </a:ext>
                </a:extLst>
              </a:tr>
              <a:tr h="308897">
                <a:tc>
                  <a:txBody>
                    <a:bodyPr/>
                    <a:lstStyle/>
                    <a:p>
                      <a:pPr algn="ct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Assign to Building</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$240,000</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700" u="none" strike="noStrike" dirty="0">
                          <a:solidFill>
                            <a:schemeClr val="tx1"/>
                          </a:solidFill>
                          <a:effectLst/>
                          <a:latin typeface="+mn-lt"/>
                          <a:ea typeface="Tahoma" panose="020B0604030504040204" pitchFamily="34" charset="0"/>
                          <a:cs typeface="Tahoma" panose="020B0604030504040204" pitchFamily="34" charset="0"/>
                        </a:rPr>
                        <a:t> </a:t>
                      </a:r>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75</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$180,000</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674628246"/>
                  </a:ext>
                </a:extLst>
              </a:tr>
              <a:tr h="377200">
                <a:tc>
                  <a:txBody>
                    <a:bodyPr/>
                    <a:lstStyle/>
                    <a:p>
                      <a:pPr algn="ct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Assign to Land</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$240,000</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1700" u="none" strike="noStrike" dirty="0">
                          <a:solidFill>
                            <a:schemeClr val="tx1"/>
                          </a:solidFill>
                          <a:effectLst/>
                          <a:latin typeface="+mn-lt"/>
                          <a:ea typeface="Tahoma" panose="020B0604030504040204" pitchFamily="34" charset="0"/>
                          <a:cs typeface="Tahoma" panose="020B0604030504040204" pitchFamily="34" charset="0"/>
                        </a:rPr>
                        <a:t> </a:t>
                      </a:r>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25</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60,000</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615026398"/>
                  </a:ext>
                </a:extLst>
              </a:tr>
              <a:tr h="377200">
                <a:tc>
                  <a:txBody>
                    <a:bodyPr/>
                    <a:lstStyle/>
                    <a:p>
                      <a:pPr algn="ctr" fontAlgn="b"/>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7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100</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700" b="1" i="0" u="none" strike="noStrike" dirty="0">
                          <a:solidFill>
                            <a:schemeClr val="tx1"/>
                          </a:solidFill>
                          <a:effectLst/>
                          <a:latin typeface="+mn-lt"/>
                          <a:ea typeface="Tahoma" panose="020B0604030504040204" pitchFamily="34" charset="0"/>
                          <a:cs typeface="Tahoma" panose="020B0604030504040204" pitchFamily="34" charset="0"/>
                        </a:rPr>
                        <a:t>$240,000</a:t>
                      </a:r>
                    </a:p>
                  </a:txBody>
                  <a:tcPr marL="9087" marR="9087" marT="9087"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455267212"/>
                  </a:ext>
                </a:extLst>
              </a:tr>
            </a:tbl>
          </a:graphicData>
        </a:graphic>
      </p:graphicFrame>
    </p:spTree>
    <p:extLst>
      <p:ext uri="{BB962C8B-B14F-4D97-AF65-F5344CB8AC3E}">
        <p14:creationId xmlns:p14="http://schemas.microsoft.com/office/powerpoint/2010/main" val="657015473"/>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3500" b="1" dirty="0">
                <a:ea typeface="Tahoma" panose="020B0604030504040204" pitchFamily="34" charset="0"/>
                <a:cs typeface="Tahoma" panose="020B0604030504040204" pitchFamily="34" charset="0"/>
              </a:rPr>
              <a:t>Exhibit 8.1: Life Cycle of Operational Assets</a:t>
            </a:r>
          </a:p>
        </p:txBody>
      </p:sp>
      <p:sp>
        <p:nvSpPr>
          <p:cNvPr id="4" name="Content Placeholder 3"/>
          <p:cNvSpPr>
            <a:spLocks noGrp="1"/>
          </p:cNvSpPr>
          <p:nvPr>
            <p:ph idx="1"/>
          </p:nvPr>
        </p:nvSpPr>
        <p:spPr/>
        <p:txBody>
          <a:bodyPr/>
          <a:lstStyle/>
          <a:p>
            <a:pPr marL="0" indent="0">
              <a:spcBef>
                <a:spcPct val="50000"/>
              </a:spcBef>
              <a:buNone/>
              <a:defRPr/>
            </a:pPr>
            <a:r>
              <a:rPr lang="en-US" dirty="0" smtClean="0">
                <a:effectLst>
                  <a:outerShdw blurRad="38100" dist="38100" dir="2700000" algn="tl">
                    <a:srgbClr val="FFFFFF"/>
                  </a:outerShdw>
                </a:effectLst>
              </a:rPr>
              <a:t>The </a:t>
            </a:r>
            <a:r>
              <a:rPr lang="en-US" dirty="0">
                <a:effectLst>
                  <a:outerShdw blurRad="38100" dist="38100" dir="2700000" algn="tl">
                    <a:srgbClr val="FFFFFF"/>
                  </a:outerShdw>
                </a:effectLst>
              </a:rPr>
              <a:t>l</a:t>
            </a:r>
            <a:r>
              <a:rPr lang="en-US" dirty="0" smtClean="0">
                <a:effectLst>
                  <a:outerShdw blurRad="38100" dist="38100" dir="2700000" algn="tl">
                    <a:srgbClr val="FFFFFF"/>
                  </a:outerShdw>
                </a:effectLst>
              </a:rPr>
              <a:t>ife </a:t>
            </a:r>
            <a:r>
              <a:rPr lang="en-US" dirty="0">
                <a:effectLst>
                  <a:outerShdw blurRad="38100" dist="38100" dir="2700000" algn="tl">
                    <a:srgbClr val="FFFFFF"/>
                  </a:outerShdw>
                </a:effectLst>
              </a:rPr>
              <a:t>c</a:t>
            </a:r>
            <a:r>
              <a:rPr lang="en-US" dirty="0" smtClean="0">
                <a:effectLst>
                  <a:outerShdw blurRad="38100" dist="38100" dir="2700000" algn="tl">
                    <a:srgbClr val="FFFFFF"/>
                  </a:outerShdw>
                </a:effectLst>
              </a:rPr>
              <a:t>ycle </a:t>
            </a:r>
            <a:r>
              <a:rPr lang="en-US" dirty="0">
                <a:effectLst>
                  <a:outerShdw blurRad="38100" dist="38100" dir="2700000" algn="tl">
                    <a:srgbClr val="FFFFFF"/>
                  </a:outerShdw>
                </a:effectLst>
              </a:rPr>
              <a:t>of </a:t>
            </a:r>
            <a:r>
              <a:rPr lang="en-US" dirty="0" smtClean="0">
                <a:effectLst>
                  <a:outerShdw blurRad="38100" dist="38100" dir="2700000" algn="tl">
                    <a:srgbClr val="FFFFFF"/>
                  </a:outerShdw>
                </a:effectLst>
              </a:rPr>
              <a:t>operational </a:t>
            </a:r>
            <a:r>
              <a:rPr lang="en-US" dirty="0">
                <a:effectLst>
                  <a:outerShdw blurRad="38100" dist="38100" dir="2700000" algn="tl">
                    <a:srgbClr val="FFFFFF"/>
                  </a:outerShdw>
                </a:effectLst>
              </a:rPr>
              <a:t>a</a:t>
            </a:r>
            <a:r>
              <a:rPr lang="en-US" dirty="0" smtClean="0">
                <a:effectLst>
                  <a:outerShdw blurRad="38100" dist="38100" dir="2700000" algn="tl">
                    <a:srgbClr val="FFFFFF"/>
                  </a:outerShdw>
                </a:effectLst>
              </a:rPr>
              <a:t>ssets </a:t>
            </a:r>
            <a:r>
              <a:rPr lang="en-US" dirty="0">
                <a:effectLst>
                  <a:outerShdw blurRad="38100" dist="38100" dir="2700000" algn="tl">
                    <a:srgbClr val="FFFFFF"/>
                  </a:outerShdw>
                </a:effectLst>
              </a:rPr>
              <a:t>has four phases in a continuous loop that are used to account for and define the operational asset throughout its lifetime. These functions, in order, are:</a:t>
            </a:r>
          </a:p>
          <a:p>
            <a:pPr marL="457200" indent="-457200">
              <a:lnSpc>
                <a:spcPct val="50000"/>
              </a:lnSpc>
              <a:spcBef>
                <a:spcPct val="50000"/>
              </a:spcBef>
              <a:buFont typeface="+mj-lt"/>
              <a:buAutoNum type="arabicPeriod"/>
              <a:defRPr/>
            </a:pPr>
            <a:r>
              <a:rPr lang="en-US" dirty="0">
                <a:effectLst>
                  <a:outerShdw blurRad="38100" dist="38100" dir="2700000" algn="tl">
                    <a:srgbClr val="FFFFFF"/>
                  </a:outerShdw>
                </a:effectLst>
              </a:rPr>
              <a:t>Acquiring funding</a:t>
            </a:r>
          </a:p>
          <a:p>
            <a:pPr marL="457200" indent="-457200">
              <a:lnSpc>
                <a:spcPct val="50000"/>
              </a:lnSpc>
              <a:spcBef>
                <a:spcPct val="50000"/>
              </a:spcBef>
              <a:buFont typeface="+mj-lt"/>
              <a:buAutoNum type="arabicPeriod"/>
              <a:defRPr/>
            </a:pPr>
            <a:r>
              <a:rPr lang="en-US" dirty="0">
                <a:effectLst>
                  <a:outerShdw blurRad="38100" dist="38100" dir="2700000" algn="tl">
                    <a:srgbClr val="FFFFFF"/>
                  </a:outerShdw>
                </a:effectLst>
              </a:rPr>
              <a:t>Buying the asset</a:t>
            </a:r>
          </a:p>
          <a:p>
            <a:pPr marL="457200" indent="-457200">
              <a:lnSpc>
                <a:spcPct val="50000"/>
              </a:lnSpc>
              <a:spcBef>
                <a:spcPct val="50000"/>
              </a:spcBef>
              <a:buFont typeface="+mj-lt"/>
              <a:buAutoNum type="arabicPeriod"/>
              <a:defRPr/>
            </a:pPr>
            <a:r>
              <a:rPr lang="en-US" dirty="0">
                <a:effectLst>
                  <a:outerShdw blurRad="38100" dist="38100" dir="2700000" algn="tl">
                    <a:srgbClr val="FFFFFF"/>
                  </a:outerShdw>
                </a:effectLst>
              </a:rPr>
              <a:t>Using the asset</a:t>
            </a:r>
          </a:p>
          <a:p>
            <a:pPr marL="457200" indent="-457200">
              <a:lnSpc>
                <a:spcPct val="50000"/>
              </a:lnSpc>
              <a:spcBef>
                <a:spcPct val="50000"/>
              </a:spcBef>
              <a:buFont typeface="+mj-lt"/>
              <a:buAutoNum type="arabicPeriod"/>
              <a:defRPr/>
            </a:pPr>
            <a:r>
              <a:rPr lang="en-US" dirty="0">
                <a:effectLst>
                  <a:outerShdw blurRad="38100" dist="38100" dir="2700000" algn="tl">
                    <a:srgbClr val="FFFFFF"/>
                  </a:outerShdw>
                </a:effectLst>
              </a:rPr>
              <a:t>Retiring the asset</a:t>
            </a:r>
          </a:p>
          <a:p>
            <a:pPr marL="0" indent="0">
              <a:spcBef>
                <a:spcPct val="50000"/>
              </a:spcBef>
              <a:buNone/>
              <a:defRPr/>
            </a:pPr>
            <a:r>
              <a:rPr lang="en-US" dirty="0">
                <a:effectLst>
                  <a:outerShdw blurRad="38100" dist="38100" dir="2700000" algn="tl">
                    <a:srgbClr val="FFFFFF"/>
                  </a:outerShdw>
                </a:effectLst>
              </a:rPr>
              <a:t>Then, the cycle begins again with acquisition of additional operational assets.</a:t>
            </a:r>
          </a:p>
          <a:p>
            <a:endParaRPr lang="en-US" dirty="0"/>
          </a:p>
        </p:txBody>
      </p:sp>
      <p:sp>
        <p:nvSpPr>
          <p:cNvPr id="7" name="Text Placeholder 6"/>
          <p:cNvSpPr>
            <a:spLocks noGrp="1"/>
          </p:cNvSpPr>
          <p:nvPr>
            <p:ph type="body" sz="quarter" idx="12"/>
          </p:nvPr>
        </p:nvSpPr>
        <p:spPr/>
        <p:txBody>
          <a:bodyPr/>
          <a:lstStyle/>
          <a:p>
            <a:endParaRPr lang="en-US"/>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8-8</a:t>
            </a:r>
          </a:p>
        </p:txBody>
      </p:sp>
    </p:spTree>
    <p:extLst>
      <p:ext uri="{BB962C8B-B14F-4D97-AF65-F5344CB8AC3E}">
        <p14:creationId xmlns:p14="http://schemas.microsoft.com/office/powerpoint/2010/main" val="713605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ExplanatoryPPT-MHHE_Accessible_PPT_Template-v2</Template>
  <TotalTime>10643</TotalTime>
  <Words>8097</Words>
  <Application>Microsoft Macintosh PowerPoint</Application>
  <PresentationFormat>On-screen Show (4:3)</PresentationFormat>
  <Paragraphs>1963</Paragraphs>
  <Slides>62</Slides>
  <Notes>62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62</vt:i4>
      </vt:variant>
    </vt:vector>
  </HeadingPairs>
  <TitlesOfParts>
    <vt:vector size="71" baseType="lpstr">
      <vt:lpstr>FIRST, BREAK, LAST slides</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Worksheet</vt:lpstr>
      <vt:lpstr>Chapter 8 Accounting for Long-Term Operational Assets</vt:lpstr>
      <vt:lpstr>LO 8-1: Identify and determine the cost of long-term operational assets. </vt:lpstr>
      <vt:lpstr>Tangible versus Intangible Assets</vt:lpstr>
      <vt:lpstr>Tangible Long-Term Assets</vt:lpstr>
      <vt:lpstr>Intangible Assets</vt:lpstr>
      <vt:lpstr>Cost of Long-Term Assets</vt:lpstr>
      <vt:lpstr>Cost of Long-Term Assets (Continued)</vt:lpstr>
      <vt:lpstr>Basket Purchase Allocation</vt:lpstr>
      <vt:lpstr>Exhibit 8.1: Life Cycle of Operational Assets</vt:lpstr>
      <vt:lpstr>Depreciation Methods</vt:lpstr>
      <vt:lpstr>Exhibit 8.2: Depreciation Methods Used by U.S. Companies</vt:lpstr>
      <vt:lpstr>LO 8-2: Calculate straight-line depreciation and show how it affects financial statements. </vt:lpstr>
      <vt:lpstr>Asset to be Depreciated</vt:lpstr>
      <vt:lpstr>Straight-Line Depreciation:               Life Cycle Phase 1</vt:lpstr>
      <vt:lpstr>Straight-Line Depreciation:                  Life Cycle Phase 2</vt:lpstr>
      <vt:lpstr>Straight-Line Depreciation:               Life Cycle Phase 3</vt:lpstr>
      <vt:lpstr>Straight-Line Depreciation:                  Life Cycle Phase 3 (Continued)</vt:lpstr>
      <vt:lpstr>Book Value Dec. 31, Year 1</vt:lpstr>
      <vt:lpstr>Exhibit 8.3: Financial Statements under Straight-line Depreciation</vt:lpstr>
      <vt:lpstr>LO 8-3: Calculate double-declining-balance depreciation and show how it affects financial statements. </vt:lpstr>
      <vt:lpstr>Double-Declining-Balance Method</vt:lpstr>
      <vt:lpstr>Double-Declining-Balance Method (Continued)</vt:lpstr>
      <vt:lpstr>Exhibit 8.4: Financial Statements under Double-Declining Depreciation</vt:lpstr>
      <vt:lpstr>LO 8-4: Calculate units-of-production depreciation and show how it affects financial statements. </vt:lpstr>
      <vt:lpstr>Units-of-Production Depreciation</vt:lpstr>
      <vt:lpstr>Units-of-Production Depreciation (Continued)</vt:lpstr>
      <vt:lpstr>Exhibit 8.5: Financial Statements under Units-of-Production Depreciation</vt:lpstr>
      <vt:lpstr>LO 8-5: Show how gains and losses on disposals of long-term operational assets affect financial statements. </vt:lpstr>
      <vt:lpstr>Asset Disposals</vt:lpstr>
      <vt:lpstr>Exhibit 8.6: Depreciation Expense under Different Depreciation Methods</vt:lpstr>
      <vt:lpstr>LO 8-6: Identify some of the tax issues that affect long-term operational assets. </vt:lpstr>
      <vt:lpstr>Income Tax Considerations</vt:lpstr>
      <vt:lpstr>Income Tax Considerations (Continued)</vt:lpstr>
      <vt:lpstr>Income Tax Considerations (Concluded)</vt:lpstr>
      <vt:lpstr>LO 8-7: Show how revising estimates affects financial statements. </vt:lpstr>
      <vt:lpstr>Revision of Estimates</vt:lpstr>
      <vt:lpstr>Revision of Life</vt:lpstr>
      <vt:lpstr>Revision of Salvage</vt:lpstr>
      <vt:lpstr>LO 8-8: Show how continuing expenditures for operational assets affect financial statements. </vt:lpstr>
      <vt:lpstr>Continuing Expenditures for Plant Assets</vt:lpstr>
      <vt:lpstr>Continuing Expenditures for Plant Assets (Continued)</vt:lpstr>
      <vt:lpstr>Continuing Expenditures for Plant Assets (Concluded)</vt:lpstr>
      <vt:lpstr>Extending Life</vt:lpstr>
      <vt:lpstr>LO 8-9: Calculate depletion and show how it affects financial statements. </vt:lpstr>
      <vt:lpstr>Natural Resources</vt:lpstr>
      <vt:lpstr>Natural Resources (Continued)</vt:lpstr>
      <vt:lpstr>Natural Resources (Concluded)</vt:lpstr>
      <vt:lpstr>LO 8-10: Identify and determine the cost of intangible assets. </vt:lpstr>
      <vt:lpstr>Intangible Assets</vt:lpstr>
      <vt:lpstr>Intangible Assets (Continued)</vt:lpstr>
      <vt:lpstr>Intangible Assets: Example</vt:lpstr>
      <vt:lpstr>Goodwill</vt:lpstr>
      <vt:lpstr>Goodwill (Continued) </vt:lpstr>
      <vt:lpstr>LO 8-11: Show how the amortization of intangible assets affects financial statements. </vt:lpstr>
      <vt:lpstr>Expensing Intangible Assets</vt:lpstr>
      <vt:lpstr>Impairment of Intangible Asset</vt:lpstr>
      <vt:lpstr>Exhibit 8.7: Balance Sheet Presentation</vt:lpstr>
      <vt:lpstr>LO 8-12: Show how expense recognition choices and industry characteristics affect financial performance measures. </vt:lpstr>
      <vt:lpstr>Effect of Judgment and Estimates</vt:lpstr>
      <vt:lpstr>Effect of Judgment and Estimates (Continued)</vt:lpstr>
      <vt:lpstr>Exhibit 8.8: Industry Data Reflecting the Use of Long-Term Tangible Assets </vt:lpstr>
      <vt:lpstr>End of Chapter 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dc:creator>
  <cp:lastModifiedBy>Colton Gigot</cp:lastModifiedBy>
  <cp:revision>1174</cp:revision>
  <cp:lastPrinted>1601-01-01T00:00:00Z</cp:lastPrinted>
  <dcterms:created xsi:type="dcterms:W3CDTF">1601-01-01T00:00:00Z</dcterms:created>
  <dcterms:modified xsi:type="dcterms:W3CDTF">2017-12-07T14:56:44Z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