
<file path=[Content_Types].xml><?xml version="1.0" encoding="utf-8"?>
<Types xmlns="http://schemas.openxmlformats.org/package/2006/content-types">
  <Default Extension="xml" ContentType="application/xml"/>
  <Default Extension="doc" ContentType="application/msword"/>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1" r:id="rId1"/>
    <p:sldMasterId id="2147483686" r:id="rId2"/>
    <p:sldMasterId id="2147483696" r:id="rId3"/>
    <p:sldMasterId id="2147483710" r:id="rId4"/>
    <p:sldMasterId id="2147483722" r:id="rId5"/>
    <p:sldMasterId id="2147483727" r:id="rId6"/>
    <p:sldMasterId id="2147483732" r:id="rId7"/>
    <p:sldMasterId id="2147483735" r:id="rId8"/>
  </p:sldMasterIdLst>
  <p:notesMasterIdLst>
    <p:notesMasterId r:id="rId54"/>
  </p:notesMasterIdLst>
  <p:handoutMasterIdLst>
    <p:handoutMasterId r:id="rId55"/>
  </p:handoutMasterIdLst>
  <p:sldIdLst>
    <p:sldId id="377" r:id="rId9"/>
    <p:sldId id="310" r:id="rId10"/>
    <p:sldId id="423" r:id="rId11"/>
    <p:sldId id="502" r:id="rId12"/>
    <p:sldId id="442" r:id="rId13"/>
    <p:sldId id="528" r:id="rId14"/>
    <p:sldId id="529" r:id="rId15"/>
    <p:sldId id="530" r:id="rId16"/>
    <p:sldId id="443" r:id="rId17"/>
    <p:sldId id="504" r:id="rId18"/>
    <p:sldId id="531" r:id="rId19"/>
    <p:sldId id="532" r:id="rId20"/>
    <p:sldId id="533" r:id="rId21"/>
    <p:sldId id="534" r:id="rId22"/>
    <p:sldId id="535" r:id="rId23"/>
    <p:sldId id="536" r:id="rId24"/>
    <p:sldId id="537" r:id="rId25"/>
    <p:sldId id="538" r:id="rId26"/>
    <p:sldId id="508" r:id="rId27"/>
    <p:sldId id="444" r:id="rId28"/>
    <p:sldId id="445" r:id="rId29"/>
    <p:sldId id="511" r:id="rId30"/>
    <p:sldId id="505" r:id="rId31"/>
    <p:sldId id="446" r:id="rId32"/>
    <p:sldId id="539" r:id="rId33"/>
    <p:sldId id="506" r:id="rId34"/>
    <p:sldId id="447" r:id="rId35"/>
    <p:sldId id="549" r:id="rId36"/>
    <p:sldId id="540" r:id="rId37"/>
    <p:sldId id="541" r:id="rId38"/>
    <p:sldId id="459" r:id="rId39"/>
    <p:sldId id="550" r:id="rId40"/>
    <p:sldId id="449" r:id="rId41"/>
    <p:sldId id="542" r:id="rId42"/>
    <p:sldId id="543" r:id="rId43"/>
    <p:sldId id="544" r:id="rId44"/>
    <p:sldId id="545" r:id="rId45"/>
    <p:sldId id="451" r:id="rId46"/>
    <p:sldId id="450" r:id="rId47"/>
    <p:sldId id="546" r:id="rId48"/>
    <p:sldId id="547" r:id="rId49"/>
    <p:sldId id="548" r:id="rId50"/>
    <p:sldId id="510" r:id="rId51"/>
    <p:sldId id="452" r:id="rId52"/>
    <p:sldId id="427"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ly" initials="" lastIdx="1" clrIdx="0"/>
  <p:cmAuthor id="7" name="Agate 10" initials="A1" lastIdx="2" clrIdx="7"/>
  <p:cmAuthor id="1" name="Molly Brown" initials="" lastIdx="3" clrIdx="1"/>
  <p:cmAuthor id="8" name="Agate" initials="A" lastIdx="3" clrIdx="8">
    <p:extLst/>
  </p:cmAuthor>
  <p:cmAuthor id="2" name="Andries, Danielle" initials="" lastIdx="1" clrIdx="2"/>
  <p:cmAuthor id="9" name="Colton Gigot" initials="CG" lastIdx="0" clrIdx="9"/>
  <p:cmAuthor id="3" name="Ilene" initials="ILP" lastIdx="17" clrIdx="3"/>
  <p:cmAuthor id="4" name="Brown, Molly G - brownmg" initials="BMG-b" lastIdx="1" clrIdx="4">
    <p:extLst/>
  </p:cmAuthor>
  <p:cmAuthor id="5" name="Molly Brown" initials="MB" lastIdx="17" clrIdx="5">
    <p:extLst/>
  </p:cmAuthor>
  <p:cmAuthor id="6" name="Helen Roybark" initials="HR" lastIdx="40"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AED"/>
    <a:srgbClr val="C9F1FF"/>
    <a:srgbClr val="3C3CBA"/>
    <a:srgbClr val="6B6BCF"/>
    <a:srgbClr val="8BE1FF"/>
    <a:srgbClr val="33CCFF"/>
    <a:srgbClr val="0099CC"/>
    <a:srgbClr val="00B853"/>
    <a:srgbClr val="006AB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5946" autoAdjust="0"/>
  </p:normalViewPr>
  <p:slideViewPr>
    <p:cSldViewPr>
      <p:cViewPr>
        <p:scale>
          <a:sx n="103" d="100"/>
          <a:sy n="103" d="100"/>
        </p:scale>
        <p:origin x="-1048" y="144"/>
      </p:cViewPr>
      <p:guideLst>
        <p:guide orient="horz" pos="2160"/>
        <p:guide pos="2880"/>
      </p:guideLst>
    </p:cSldViewPr>
  </p:slideViewPr>
  <p:outlineViewPr>
    <p:cViewPr>
      <p:scale>
        <a:sx n="33" d="100"/>
        <a:sy n="33" d="100"/>
      </p:scale>
      <p:origin x="0" y="-6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193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theme" Target="theme/theme1.xml"/><Relationship Id="rId61" Type="http://schemas.openxmlformats.org/officeDocument/2006/relationships/tableStyles" Target="tableStyles.xml"/><Relationship Id="rId62" Type="http://schemas.microsoft.com/office/2015/10/relationships/revisionInfo" Target="revisionInfo.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E8E5216-85D9-442A-88E6-16490409B404}" type="datetimeFigureOut">
              <a:rPr lang="en-US"/>
              <a:pPr>
                <a:defRPr/>
              </a:pPr>
              <a:t>12/7/17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D198E90-F9AA-451E-A8B0-2EAB18904728}" type="slidenum">
              <a:rPr lang="en-US"/>
              <a:pPr>
                <a:defRPr/>
              </a:pPr>
              <a:t>‹#›</a:t>
            </a:fld>
            <a:endParaRPr lang="en-US" dirty="0"/>
          </a:p>
        </p:txBody>
      </p:sp>
    </p:spTree>
    <p:extLst>
      <p:ext uri="{BB962C8B-B14F-4D97-AF65-F5344CB8AC3E}">
        <p14:creationId xmlns:p14="http://schemas.microsoft.com/office/powerpoint/2010/main" val="418724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7CA0635-1772-4472-ADFE-4545D41254CF}" type="slidenum">
              <a:rPr lang="en-US"/>
              <a:pPr>
                <a:defRPr/>
              </a:pPr>
              <a:t>‹#›</a:t>
            </a:fld>
            <a:endParaRPr lang="en-US" dirty="0"/>
          </a:p>
        </p:txBody>
      </p:sp>
    </p:spTree>
    <p:extLst>
      <p:ext uri="{BB962C8B-B14F-4D97-AF65-F5344CB8AC3E}">
        <p14:creationId xmlns:p14="http://schemas.microsoft.com/office/powerpoint/2010/main" val="3164041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This chapter examines how companies account for accounts receivables and uncollectible accounts receivable, as well as introduces notes receivable and accounting for accrued interest.</a:t>
            </a: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0</a:t>
            </a:fld>
            <a:endParaRPr lang="en-US" dirty="0"/>
          </a:p>
        </p:txBody>
      </p:sp>
    </p:spTree>
    <p:extLst>
      <p:ext uri="{BB962C8B-B14F-4D97-AF65-F5344CB8AC3E}">
        <p14:creationId xmlns:p14="http://schemas.microsoft.com/office/powerpoint/2010/main" val="355337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We will report net income of $3,675, Service Revenue less Uncollectible</a:t>
            </a:r>
            <a:r>
              <a:rPr lang="en-US" baseline="0" dirty="0">
                <a:latin typeface="+mn-lt"/>
                <a:ea typeface="Tahoma" panose="020B0604030504040204" pitchFamily="34" charset="0"/>
                <a:cs typeface="Tahoma" panose="020B0604030504040204" pitchFamily="34" charset="0"/>
              </a:rPr>
              <a:t> Accounts</a:t>
            </a:r>
            <a:r>
              <a:rPr lang="en-US" dirty="0">
                <a:latin typeface="+mn-lt"/>
                <a:ea typeface="Tahoma" panose="020B0604030504040204" pitchFamily="34" charset="0"/>
                <a:cs typeface="Tahoma" panose="020B0604030504040204" pitchFamily="34" charset="0"/>
              </a:rPr>
              <a:t> Expense.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You can see the balance sheet presentation of Accounts Receivable at net realizable value.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only cash flow impact of our transactions is the collection of cash from customers.</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9</a:t>
            </a:fld>
            <a:endParaRPr lang="en-US" dirty="0"/>
          </a:p>
        </p:txBody>
      </p:sp>
    </p:spTree>
    <p:extLst>
      <p:ext uri="{BB962C8B-B14F-4D97-AF65-F5344CB8AC3E}">
        <p14:creationId xmlns:p14="http://schemas.microsoft.com/office/powerpoint/2010/main" val="324019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10</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Part 1</a:t>
            </a:r>
            <a:br>
              <a:rPr lang="en-US" dirty="0">
                <a:latin typeface="+mn-lt"/>
                <a:ea typeface="Tahoma" panose="020B0604030504040204" pitchFamily="34" charset="0"/>
                <a:cs typeface="Tahoma" panose="020B0604030504040204" pitchFamily="34" charset="0"/>
              </a:rPr>
            </a:br>
            <a:r>
              <a:rPr lang="en-US" sz="1200" dirty="0">
                <a:effectLst>
                  <a:outerShdw blurRad="38100" dist="38100" dir="2700000" algn="tl">
                    <a:srgbClr val="FFFFFF"/>
                  </a:outerShdw>
                </a:effectLst>
                <a:latin typeface="+mn-lt"/>
                <a:ea typeface="Tahoma" panose="020B0604030504040204" pitchFamily="34" charset="0"/>
                <a:cs typeface="Tahoma" panose="020B0604030504040204" pitchFamily="34" charset="0"/>
              </a:rPr>
              <a:t>ATS wrote off $70 of uncollectible accounts </a:t>
            </a:r>
            <a:r>
              <a:rPr lang="en-US" sz="1200" dirty="0" smtClean="0">
                <a:effectLst>
                  <a:outerShdw blurRad="38100" dist="38100" dir="2700000" algn="tl">
                    <a:srgbClr val="FFFFFF"/>
                  </a:outerShdw>
                </a:effectLst>
                <a:latin typeface="+mn-lt"/>
                <a:ea typeface="Tahoma" panose="020B0604030504040204" pitchFamily="34" charset="0"/>
                <a:cs typeface="Tahoma" panose="020B0604030504040204" pitchFamily="34" charset="0"/>
              </a:rPr>
              <a:t>receivable.</a:t>
            </a:r>
            <a:r>
              <a:rPr lang="en-US" sz="1200" baseline="0" dirty="0" smtClean="0">
                <a:effectLst>
                  <a:outerShdw blurRad="38100" dist="38100" dir="2700000" algn="tl">
                    <a:srgbClr val="FFFFFF"/>
                  </a:outerShdw>
                </a:effectLst>
                <a:latin typeface="+mn-lt"/>
                <a:ea typeface="Tahoma" panose="020B0604030504040204" pitchFamily="34" charset="0"/>
                <a:cs typeface="Tahoma" panose="020B0604030504040204" pitchFamily="34" charset="0"/>
              </a:rPr>
              <a:t> </a:t>
            </a:r>
            <a:r>
              <a:rPr lang="en-US" sz="1200" dirty="0" smtClean="0">
                <a:effectLst>
                  <a:outerShdw blurRad="38100" dist="38100" dir="2700000" algn="tl">
                    <a:srgbClr val="FFFFFF"/>
                  </a:outerShdw>
                </a:effectLst>
                <a:latin typeface="+mn-lt"/>
                <a:ea typeface="Tahoma" panose="020B0604030504040204" pitchFamily="34" charset="0"/>
                <a:cs typeface="Tahoma" panose="020B0604030504040204" pitchFamily="34" charset="0"/>
              </a:rPr>
              <a:t>This </a:t>
            </a:r>
            <a:r>
              <a:rPr lang="en-US" sz="1200" dirty="0">
                <a:effectLst>
                  <a:outerShdw blurRad="38100" dist="38100" dir="2700000" algn="tl">
                    <a:srgbClr val="FFFFFF"/>
                  </a:outerShdw>
                </a:effectLst>
                <a:latin typeface="+mn-lt"/>
                <a:ea typeface="Tahoma" panose="020B0604030504040204" pitchFamily="34" charset="0"/>
                <a:cs typeface="Tahoma" panose="020B0604030504040204" pitchFamily="34" charset="0"/>
              </a:rPr>
              <a:t>is an asset exchange transaction</a:t>
            </a:r>
            <a:r>
              <a:rPr lang="en-US" sz="1200" dirty="0" smtClean="0">
                <a:effectLst>
                  <a:outerShdw blurRad="38100" dist="38100" dir="2700000" algn="tl">
                    <a:srgbClr val="FFFFFF"/>
                  </a:outerShdw>
                </a:effectLst>
                <a:latin typeface="+mn-lt"/>
                <a:ea typeface="Tahoma" panose="020B0604030504040204" pitchFamily="34" charset="0"/>
                <a:cs typeface="Tahoma" panose="020B0604030504040204" pitchFamily="34" charset="0"/>
              </a:rPr>
              <a:t>.</a:t>
            </a:r>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only impact of the transaction to writing off an account receivable is to reduce the asset account, Accounts Receivable, and reduce the contra asset account, Allowance for Doubtful Accounts.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2</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Notice that the net realizable value of the company’s accounts receivable are not affected by the write-off of the account. The net realizable value is the same before and after the write-off. After the write-off, </a:t>
            </a:r>
            <a:r>
              <a:rPr lang="en-US" dirty="0" smtClean="0">
                <a:latin typeface="+mn-lt"/>
                <a:ea typeface="Tahoma" panose="020B0604030504040204" pitchFamily="34" charset="0"/>
                <a:cs typeface="Tahoma" panose="020B0604030504040204" pitchFamily="34" charset="0"/>
              </a:rPr>
              <a:t>Accounts </a:t>
            </a:r>
            <a:r>
              <a:rPr lang="en-US" dirty="0">
                <a:latin typeface="+mn-lt"/>
                <a:ea typeface="Tahoma" panose="020B0604030504040204" pitchFamily="34" charset="0"/>
                <a:cs typeface="Tahoma" panose="020B0604030504040204" pitchFamily="34" charset="0"/>
              </a:rPr>
              <a:t>R</a:t>
            </a:r>
            <a:r>
              <a:rPr lang="en-US" dirty="0" smtClean="0">
                <a:latin typeface="+mn-lt"/>
                <a:ea typeface="Tahoma" panose="020B0604030504040204" pitchFamily="34" charset="0"/>
                <a:cs typeface="Tahoma" panose="020B0604030504040204" pitchFamily="34" charset="0"/>
              </a:rPr>
              <a:t>eceivable </a:t>
            </a:r>
            <a:r>
              <a:rPr lang="en-US" dirty="0">
                <a:latin typeface="+mn-lt"/>
                <a:ea typeface="Tahoma" panose="020B0604030504040204" pitchFamily="34" charset="0"/>
                <a:cs typeface="Tahoma" panose="020B0604030504040204" pitchFamily="34" charset="0"/>
              </a:rPr>
              <a:t>are </a:t>
            </a:r>
            <a:r>
              <a:rPr lang="en-US" dirty="0" smtClean="0">
                <a:latin typeface="+mn-lt"/>
                <a:ea typeface="Tahoma" panose="020B0604030504040204" pitchFamily="34" charset="0"/>
                <a:cs typeface="Tahoma" panose="020B0604030504040204" pitchFamily="34" charset="0"/>
              </a:rPr>
              <a:t>lower, </a:t>
            </a:r>
            <a:r>
              <a:rPr lang="en-US" dirty="0">
                <a:latin typeface="+mn-lt"/>
                <a:ea typeface="Tahoma" panose="020B0604030504040204" pitchFamily="34" charset="0"/>
                <a:cs typeface="Tahoma" panose="020B0604030504040204" pitchFamily="34" charset="0"/>
              </a:rPr>
              <a:t>but so is the balance in the </a:t>
            </a:r>
            <a:r>
              <a:rPr lang="en-US" dirty="0" smtClean="0">
                <a:latin typeface="+mn-lt"/>
                <a:ea typeface="Tahoma" panose="020B0604030504040204" pitchFamily="34" charset="0"/>
                <a:cs typeface="Tahoma" panose="020B0604030504040204" pitchFamily="34" charset="0"/>
              </a:rPr>
              <a:t>Allowance </a:t>
            </a:r>
            <a:r>
              <a:rPr lang="en-US" dirty="0">
                <a:latin typeface="+mn-lt"/>
                <a:ea typeface="Tahoma" panose="020B0604030504040204" pitchFamily="34" charset="0"/>
                <a:cs typeface="Tahoma" panose="020B0604030504040204" pitchFamily="34" charset="0"/>
              </a:rPr>
              <a:t>for </a:t>
            </a:r>
            <a:r>
              <a:rPr lang="en-US" dirty="0" smtClean="0">
                <a:latin typeface="+mn-lt"/>
                <a:ea typeface="Tahoma" panose="020B0604030504040204" pitchFamily="34" charset="0"/>
                <a:cs typeface="Tahoma" panose="020B0604030504040204" pitchFamily="34" charset="0"/>
              </a:rPr>
              <a:t>Doubtful </a:t>
            </a:r>
            <a:r>
              <a:rPr lang="en-US" dirty="0">
                <a:latin typeface="+mn-lt"/>
                <a:ea typeface="Tahoma" panose="020B0604030504040204" pitchFamily="34" charset="0"/>
                <a:cs typeface="Tahoma" panose="020B0604030504040204" pitchFamily="34" charset="0"/>
              </a:rPr>
              <a:t>A</a:t>
            </a:r>
            <a:r>
              <a:rPr lang="en-US" dirty="0" smtClean="0">
                <a:latin typeface="+mn-lt"/>
                <a:ea typeface="Tahoma" panose="020B0604030504040204" pitchFamily="34" charset="0"/>
                <a:cs typeface="Tahoma" panose="020B0604030504040204" pitchFamily="34" charset="0"/>
              </a:rPr>
              <a:t>ccounts</a:t>
            </a:r>
            <a:r>
              <a:rPr lang="en-US" dirty="0">
                <a:latin typeface="+mn-lt"/>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55263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11</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sz="1200" dirty="0">
                <a:effectLst>
                  <a:outerShdw blurRad="38100" dist="38100" dir="2700000" algn="tl">
                    <a:srgbClr val="FFFFFF"/>
                  </a:outerShdw>
                </a:effectLst>
                <a:latin typeface="+mn-lt"/>
                <a:ea typeface="Tahoma" panose="020B0604030504040204" pitchFamily="34" charset="0"/>
                <a:cs typeface="Tahoma" panose="020B0604030504040204" pitchFamily="34" charset="0"/>
              </a:rPr>
              <a:t>ATS provided $10,000 of tutoring services on account during Year 2. </a:t>
            </a:r>
          </a:p>
          <a:p>
            <a:pPr eaLnBrk="1" hangingPunct="1"/>
            <a:endParaRPr lang="en-US" dirty="0">
              <a:latin typeface="+mn-lt"/>
              <a:ea typeface="Tahoma" panose="020B0604030504040204" pitchFamily="34" charset="0"/>
              <a:cs typeface="Tahoma" panose="020B0604030504040204" pitchFamily="34" charset="0"/>
            </a:endParaRP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asset account, Accounts Receivable, increases by $10,000 and the equity section of the balance sheet increases by the same amount to recognize income $10,000. There is no cash flow impact of rendering services on account.</a:t>
            </a:r>
          </a:p>
        </p:txBody>
      </p:sp>
    </p:spTree>
    <p:extLst>
      <p:ext uri="{BB962C8B-B14F-4D97-AF65-F5344CB8AC3E}">
        <p14:creationId xmlns:p14="http://schemas.microsoft.com/office/powerpoint/2010/main" val="318511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sz="1200" dirty="0">
                <a:effectLst>
                  <a:outerShdw blurRad="38100" dist="38100" dir="2700000" algn="tl">
                    <a:srgbClr val="FFFFFF"/>
                  </a:outerShdw>
                </a:effectLst>
                <a:latin typeface="+mn-lt"/>
                <a:ea typeface="Tahoma" panose="020B0604030504040204" pitchFamily="34" charset="0"/>
                <a:cs typeface="Tahoma" panose="020B0604030504040204" pitchFamily="34" charset="0"/>
              </a:rPr>
              <a:t>ATS collected $8,430 cash from accounts receivable.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asset account, Cash, increases by $8,430 and the asset account, Accounts Receivable, decreases by the same amount. There is no income impact of this transaction. However, the operating activities section of the </a:t>
            </a:r>
            <a:r>
              <a:rPr lang="en-US" dirty="0" smtClean="0">
                <a:latin typeface="+mn-lt"/>
                <a:ea typeface="Tahoma" panose="020B0604030504040204" pitchFamily="34" charset="0"/>
                <a:cs typeface="Tahoma" panose="020B0604030504040204" pitchFamily="34" charset="0"/>
              </a:rPr>
              <a:t>statement of cash flows </a:t>
            </a:r>
            <a:r>
              <a:rPr lang="en-US" dirty="0">
                <a:latin typeface="+mn-lt"/>
                <a:ea typeface="Tahoma" panose="020B0604030504040204" pitchFamily="34" charset="0"/>
                <a:cs typeface="Tahoma" panose="020B0604030504040204" pitchFamily="34" charset="0"/>
              </a:rPr>
              <a:t>shows an inflow from customers of $8,430.</a:t>
            </a:r>
          </a:p>
        </p:txBody>
      </p:sp>
    </p:spTree>
    <p:extLst>
      <p:ext uri="{BB962C8B-B14F-4D97-AF65-F5344CB8AC3E}">
        <p14:creationId xmlns:p14="http://schemas.microsoft.com/office/powerpoint/2010/main" val="244314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sz="1200" dirty="0">
                <a:effectLst>
                  <a:outerShdw blurRad="38100" dist="38100" dir="2700000" algn="tl">
                    <a:srgbClr val="FFFFFF"/>
                  </a:outerShdw>
                </a:effectLst>
                <a:latin typeface="+mn-lt"/>
                <a:ea typeface="Tahoma" panose="020B0604030504040204" pitchFamily="34" charset="0"/>
                <a:cs typeface="Tahoma" panose="020B0604030504040204" pitchFamily="34" charset="0"/>
              </a:rPr>
              <a:t>ATS recovered a receivable that it had previously written off. </a:t>
            </a:r>
            <a:r>
              <a:rPr lang="en-US" sz="1200" dirty="0" smtClean="0">
                <a:effectLst>
                  <a:outerShdw blurRad="38100" dist="38100" dir="2700000" algn="tl">
                    <a:srgbClr val="FFFFFF"/>
                  </a:outerShdw>
                </a:effectLst>
                <a:latin typeface="+mn-lt"/>
                <a:ea typeface="Tahoma" panose="020B0604030504040204" pitchFamily="34" charset="0"/>
                <a:cs typeface="Tahoma" panose="020B0604030504040204" pitchFamily="34" charset="0"/>
              </a:rPr>
              <a:t>It </a:t>
            </a:r>
            <a:r>
              <a:rPr lang="en-US" sz="1200" dirty="0">
                <a:effectLst>
                  <a:outerShdw blurRad="38100" dist="38100" dir="2700000" algn="tl">
                    <a:srgbClr val="FFFFFF"/>
                  </a:outerShdw>
                </a:effectLst>
                <a:latin typeface="+mn-lt"/>
                <a:ea typeface="Tahoma" panose="020B0604030504040204" pitchFamily="34" charset="0"/>
                <a:cs typeface="Tahoma" panose="020B0604030504040204" pitchFamily="34" charset="0"/>
              </a:rPr>
              <a:t>was a $10 payment. </a:t>
            </a:r>
            <a:r>
              <a:rPr lang="en-US" dirty="0">
                <a:latin typeface="+mn-lt"/>
                <a:ea typeface="Tahoma" panose="020B0604030504040204" pitchFamily="34" charset="0"/>
                <a:cs typeface="Tahoma" panose="020B0604030504040204" pitchFamily="34" charset="0"/>
              </a:rPr>
              <a:t>The first thing we have to do is reinstate the account receivable.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To reinstate the account </a:t>
            </a:r>
            <a:r>
              <a:rPr lang="en-US" dirty="0" smtClean="0">
                <a:latin typeface="+mn-lt"/>
                <a:ea typeface="Tahoma" panose="020B0604030504040204" pitchFamily="34" charset="0"/>
                <a:cs typeface="Tahoma" panose="020B0604030504040204" pitchFamily="34" charset="0"/>
              </a:rPr>
              <a:t>written</a:t>
            </a:r>
            <a:r>
              <a:rPr lang="en-US" baseline="0" dirty="0" smtClean="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off</a:t>
            </a:r>
            <a:r>
              <a:rPr lang="en-US" dirty="0">
                <a:latin typeface="+mn-lt"/>
                <a:ea typeface="Tahoma" panose="020B0604030504040204" pitchFamily="34" charset="0"/>
                <a:cs typeface="Tahoma" panose="020B0604030504040204" pitchFamily="34" charset="0"/>
              </a:rPr>
              <a:t>, we increase the Accounts Receivable by $10 </a:t>
            </a:r>
            <a:r>
              <a:rPr lang="en-US" i="0" dirty="0">
                <a:latin typeface="+mn-lt"/>
                <a:ea typeface="Tahoma" panose="020B0604030504040204" pitchFamily="34" charset="0"/>
                <a:cs typeface="Tahoma" panose="020B0604030504040204" pitchFamily="34" charset="0"/>
              </a:rPr>
              <a:t>and</a:t>
            </a:r>
            <a:r>
              <a:rPr lang="en-US" dirty="0">
                <a:latin typeface="+mn-lt"/>
                <a:ea typeface="Tahoma" panose="020B0604030504040204" pitchFamily="34" charset="0"/>
                <a:cs typeface="Tahoma" panose="020B0604030504040204" pitchFamily="34" charset="0"/>
              </a:rPr>
              <a:t> increase the Allowance for Doubtful Accounts by the same amount. T</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otal assets are unchanged. </a:t>
            </a:r>
            <a:endParaRPr lang="en-US"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841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After we reinstate the account receivable, we show the collection of the $10 from the customer, recorded as any other collection of an accounts receivable. The Cash account is increased by $10 and the Accounts Receivable account is reduced by the same amount. While there is no income statement impact, the operating activities section of the </a:t>
            </a:r>
            <a:r>
              <a:rPr lang="en-US" dirty="0" smtClean="0">
                <a:latin typeface="+mn-lt"/>
                <a:ea typeface="Tahoma" panose="020B0604030504040204" pitchFamily="34" charset="0"/>
                <a:cs typeface="Tahoma" panose="020B0604030504040204" pitchFamily="34" charset="0"/>
              </a:rPr>
              <a:t>statement of cash flows </a:t>
            </a:r>
            <a:r>
              <a:rPr lang="en-US" dirty="0">
                <a:latin typeface="+mn-lt"/>
                <a:ea typeface="Tahoma" panose="020B0604030504040204" pitchFamily="34" charset="0"/>
                <a:cs typeface="Tahoma" panose="020B0604030504040204" pitchFamily="34" charset="0"/>
              </a:rPr>
              <a:t>shows an inflow from customers of $10.</a:t>
            </a:r>
          </a:p>
        </p:txBody>
      </p:sp>
    </p:spTree>
    <p:extLst>
      <p:ext uri="{BB962C8B-B14F-4D97-AF65-F5344CB8AC3E}">
        <p14:creationId xmlns:p14="http://schemas.microsoft.com/office/powerpoint/2010/main" val="2199494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Using the percent of revenue method, the company estimates that 2% of its service revenue will eventually prove to be uncollectible.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Sales for Year 2 were $10,000, so it is estimated that $200 will prove uncollectible. The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year-end adjusting entry is shown. </a:t>
            </a:r>
            <a:endParaRPr lang="en-US" dirty="0">
              <a:latin typeface="+mn-lt"/>
              <a:ea typeface="Tahoma" panose="020B0604030504040204" pitchFamily="34" charset="0"/>
              <a:cs typeface="Tahoma" panose="020B0604030504040204" pitchFamily="34" charset="0"/>
            </a:endParaRP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Allowance for Doubtful Accounts increases by $200 and the Uncollectible Accounts Expense, on the income statement, increases by the same amount. There is no cash flow impact of recording the estimated uncollectible accounts.</a:t>
            </a:r>
          </a:p>
        </p:txBody>
      </p:sp>
    </p:spTree>
    <p:extLst>
      <p:ext uri="{BB962C8B-B14F-4D97-AF65-F5344CB8AC3E}">
        <p14:creationId xmlns:p14="http://schemas.microsoft.com/office/powerpoint/2010/main" val="1616820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Here are the general ledger account balances updated for the transactions we recorded during Year 2. Once again, Service Revenue, Uncollectible Accounts </a:t>
            </a:r>
            <a:r>
              <a:rPr lang="en-US" dirty="0" smtClean="0">
                <a:latin typeface="+mn-lt"/>
                <a:ea typeface="Tahoma" panose="020B0604030504040204" pitchFamily="34" charset="0"/>
                <a:cs typeface="Tahoma" panose="020B0604030504040204" pitchFamily="34" charset="0"/>
              </a:rPr>
              <a:t>Expense, </a:t>
            </a:r>
            <a:r>
              <a:rPr lang="en-US" dirty="0">
                <a:latin typeface="+mn-lt"/>
                <a:ea typeface="Tahoma" panose="020B0604030504040204" pitchFamily="34" charset="0"/>
                <a:cs typeface="Tahoma" panose="020B0604030504040204" pitchFamily="34" charset="0"/>
              </a:rPr>
              <a:t>and Interest Revenue have been closed to Retained Earnings. The current balance in Allowance for Doubtful Accounts is $215.</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16</a:t>
            </a:fld>
            <a:endParaRPr lang="en-US" dirty="0"/>
          </a:p>
        </p:txBody>
      </p:sp>
    </p:spTree>
    <p:extLst>
      <p:ext uri="{BB962C8B-B14F-4D97-AF65-F5344CB8AC3E}">
        <p14:creationId xmlns:p14="http://schemas.microsoft.com/office/powerpoint/2010/main" val="237001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first financial statement we prepare is the income statement.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After completing the income statement we can prepare the balance sheet.</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Finally, we prepare the </a:t>
            </a:r>
            <a:r>
              <a:rPr lang="en-US" dirty="0" smtClean="0">
                <a:latin typeface="+mn-lt"/>
                <a:ea typeface="Tahoma" panose="020B0604030504040204" pitchFamily="34" charset="0"/>
                <a:cs typeface="Tahoma" panose="020B0604030504040204" pitchFamily="34" charset="0"/>
              </a:rPr>
              <a:t>statement of cash flows. </a:t>
            </a:r>
            <a:r>
              <a:rPr lang="en-US" dirty="0">
                <a:latin typeface="+mn-lt"/>
                <a:ea typeface="Tahoma" panose="020B0604030504040204" pitchFamily="34" charset="0"/>
                <a:cs typeface="Tahoma" panose="020B0604030504040204" pitchFamily="34" charset="0"/>
              </a:rPr>
              <a:t>During Year 2, we had operating activity inflows from customers of $8,440.</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17</a:t>
            </a:fld>
            <a:endParaRPr lang="en-US" dirty="0"/>
          </a:p>
        </p:txBody>
      </p:sp>
    </p:spTree>
    <p:extLst>
      <p:ext uri="{BB962C8B-B14F-4D97-AF65-F5344CB8AC3E}">
        <p14:creationId xmlns:p14="http://schemas.microsoft.com/office/powerpoint/2010/main" val="2412873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18</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Learning Objective 7-2: </a:t>
            </a:r>
            <a:r>
              <a:rPr lang="en-US" dirty="0">
                <a:solidFill>
                  <a:schemeClr val="tx2"/>
                </a:solidFill>
                <a:latin typeface="+mn-lt"/>
                <a:ea typeface="Tahoma" panose="020B0604030504040204" pitchFamily="34" charset="0"/>
                <a:cs typeface="Tahoma" panose="020B0604030504040204" pitchFamily="34" charset="0"/>
              </a:rPr>
              <a:t>Use the percent of receivables method to estimate the uncollectible accounts expense.</a:t>
            </a:r>
          </a:p>
          <a:p>
            <a:pPr eaLnBrk="1" hangingPunct="1"/>
            <a:endParaRPr lang="en-US" dirty="0"/>
          </a:p>
        </p:txBody>
      </p:sp>
    </p:spTree>
    <p:extLst>
      <p:ext uri="{BB962C8B-B14F-4D97-AF65-F5344CB8AC3E}">
        <p14:creationId xmlns:p14="http://schemas.microsoft.com/office/powerpoint/2010/main" val="291608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7-1: </a:t>
            </a:r>
            <a:r>
              <a:rPr lang="en-US" dirty="0">
                <a:solidFill>
                  <a:schemeClr val="tx2"/>
                </a:solidFill>
                <a:latin typeface="+mn-lt"/>
                <a:ea typeface="Tahoma" panose="020B0604030504040204" pitchFamily="34" charset="0"/>
                <a:cs typeface="Tahoma" panose="020B0604030504040204" pitchFamily="34" charset="0"/>
              </a:rPr>
              <a:t>Use the percent of revenue method to account for uncollectible accounts expense.</a:t>
            </a:r>
          </a:p>
          <a:p>
            <a:pPr eaLnBrk="1" hangingPunct="1"/>
            <a:endParaRPr lang="en-US" dirty="0"/>
          </a:p>
        </p:txBody>
      </p:sp>
    </p:spTree>
    <p:extLst>
      <p:ext uri="{BB962C8B-B14F-4D97-AF65-F5344CB8AC3E}">
        <p14:creationId xmlns:p14="http://schemas.microsoft.com/office/powerpoint/2010/main" val="380600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sz="1200" dirty="0">
                <a:latin typeface="+mn-lt"/>
                <a:ea typeface="Tahoma" panose="020B0604030504040204" pitchFamily="34" charset="0"/>
                <a:cs typeface="Tahoma" panose="020B0604030504040204" pitchFamily="34" charset="0"/>
              </a:rPr>
              <a:t>Before adjusting its accounts on December 31, Year 1, Pyramid Corporation had a $56,000 balance in its Accounts Receivable account and a $500 credit balance in its Allowance for Doubtful Accounts account.</a:t>
            </a:r>
          </a:p>
          <a:p>
            <a:pPr marL="0" indent="0" eaLnBrk="1" hangingPunct="1">
              <a:buFont typeface="Arial" panose="020B0604020202020204" pitchFamily="34" charset="0"/>
              <a:buNone/>
            </a:pPr>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$56,000 times 6% equals $3,360, which is the ending balance Pyramid desires in its allowance for doubtful accounts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on the December 31, Year 1, balance sheet. </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19</a:t>
            </a:fld>
            <a:endParaRPr lang="en-US" dirty="0"/>
          </a:p>
        </p:txBody>
      </p:sp>
    </p:spTree>
    <p:extLst>
      <p:ext uri="{BB962C8B-B14F-4D97-AF65-F5344CB8AC3E}">
        <p14:creationId xmlns:p14="http://schemas.microsoft.com/office/powerpoint/2010/main" val="29851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62A6FC9-4F27-49CF-BC6B-16E9D24EC4B3}" type="slidenum">
              <a:rPr lang="en-US" smtClean="0">
                <a:cs typeface="Arial" charset="0"/>
              </a:rPr>
              <a:pPr/>
              <a:t>20</a:t>
            </a:fld>
            <a:endParaRPr lang="en-US" dirty="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p:spPr>
        <p:txBody>
          <a:bodyPr/>
          <a:lstStyle/>
          <a:p>
            <a:pPr marL="0" indent="0">
              <a:buFont typeface="Arial" panose="020B0604020202020204" pitchFamily="34" charset="0"/>
              <a:buNone/>
              <a:defRPr/>
            </a:pPr>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sz="1200" dirty="0">
                <a:latin typeface="+mn-lt"/>
                <a:ea typeface="Tahoma" panose="020B0604030504040204" pitchFamily="34" charset="0"/>
                <a:cs typeface="Tahoma" panose="020B0604030504040204" pitchFamily="34" charset="0"/>
              </a:rPr>
              <a:t>Before adjusting its accounts on December 31, Year 1, Pyramid Corporation had a $56,000 balance in its Accounts Receivable account and a $500 credit balance in its Allowance for Doubtful Accounts account.</a:t>
            </a:r>
          </a:p>
          <a:p>
            <a:pPr marL="0" indent="0" eaLnBrk="1" hangingPunct="1">
              <a:buFont typeface="Arial" panose="020B0604020202020204" pitchFamily="34" charset="0"/>
              <a:buNone/>
            </a:pPr>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$56,000 times 6% equals $3,360, which is the ending balance Pyramid desires in its allowance for doubtful accounts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on the December 31, Year 1, balance sheet. </a:t>
            </a:r>
            <a:endParaRPr lang="en-US"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8979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21</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7-3: </a:t>
            </a:r>
            <a:r>
              <a:rPr lang="en-US" dirty="0">
                <a:solidFill>
                  <a:schemeClr val="tx2"/>
                </a:solidFill>
                <a:latin typeface="+mn-lt"/>
                <a:ea typeface="Tahoma" panose="020B0604030504040204" pitchFamily="34" charset="0"/>
                <a:cs typeface="Tahoma" panose="020B0604030504040204" pitchFamily="34" charset="0"/>
              </a:rPr>
              <a:t>Use aging of accounts receivable to estimate uncollectible accounts expense.</a:t>
            </a:r>
          </a:p>
          <a:p>
            <a:pPr eaLnBrk="1" hangingPunct="1"/>
            <a:endParaRPr lang="en-US" dirty="0"/>
          </a:p>
        </p:txBody>
      </p:sp>
    </p:spTree>
    <p:extLst>
      <p:ext uri="{BB962C8B-B14F-4D97-AF65-F5344CB8AC3E}">
        <p14:creationId xmlns:p14="http://schemas.microsoft.com/office/powerpoint/2010/main" val="2745031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The longer an account receivable remains outstanding, the less likely it is to be collected. </a:t>
            </a:r>
            <a:r>
              <a:rPr lang="en-US" dirty="0" smtClean="0">
                <a:latin typeface="+mn-lt"/>
                <a:ea typeface="Tahoma" panose="020B0604030504040204" pitchFamily="34" charset="0"/>
                <a:cs typeface="Tahoma" panose="020B0604030504040204" pitchFamily="34" charset="0"/>
              </a:rPr>
              <a:t>Companies </a:t>
            </a:r>
            <a:r>
              <a:rPr lang="en-US" dirty="0">
                <a:latin typeface="+mn-lt"/>
                <a:ea typeface="Tahoma" panose="020B0604030504040204" pitchFamily="34" charset="0"/>
                <a:cs typeface="Tahoma" panose="020B0604030504040204" pitchFamily="34" charset="0"/>
              </a:rPr>
              <a:t>using the percent of receivables method typically determine the age of their individual accounts receivable as part of estimating the allowance for doubtful accounts.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company applies different percentages to each aging category. </a:t>
            </a:r>
            <a:r>
              <a:rPr lang="en-US" dirty="0" smtClean="0">
                <a:latin typeface="+mn-lt"/>
                <a:ea typeface="Tahoma" panose="020B0604030504040204" pitchFamily="34" charset="0"/>
                <a:cs typeface="Tahoma" panose="020B0604030504040204" pitchFamily="34" charset="0"/>
              </a:rPr>
              <a:t>These </a:t>
            </a:r>
            <a:r>
              <a:rPr lang="en-US" dirty="0">
                <a:latin typeface="+mn-lt"/>
                <a:ea typeface="Tahoma" panose="020B0604030504040204" pitchFamily="34" charset="0"/>
                <a:cs typeface="Tahoma" panose="020B0604030504040204" pitchFamily="34" charset="0"/>
              </a:rPr>
              <a:t>percentages become progressively larger as the receivables become older. </a:t>
            </a:r>
            <a:r>
              <a:rPr lang="en-US" dirty="0" smtClean="0">
                <a:latin typeface="+mn-lt"/>
                <a:ea typeface="Tahoma" panose="020B0604030504040204" pitchFamily="34" charset="0"/>
                <a:cs typeface="Tahoma" panose="020B0604030504040204" pitchFamily="34" charset="0"/>
              </a:rPr>
              <a:t>Shown </a:t>
            </a:r>
            <a:r>
              <a:rPr lang="en-US" dirty="0">
                <a:latin typeface="+mn-lt"/>
                <a:ea typeface="Tahoma" panose="020B0604030504040204" pitchFamily="34" charset="0"/>
                <a:cs typeface="Tahoma" panose="020B0604030504040204" pitchFamily="34" charset="0"/>
              </a:rPr>
              <a:t>here is an aging schedule for Pyramid Corporation for December 31, Year 1.</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22</a:t>
            </a:fld>
            <a:endParaRPr lang="en-US" dirty="0"/>
          </a:p>
        </p:txBody>
      </p:sp>
    </p:spTree>
    <p:extLst>
      <p:ext uri="{BB962C8B-B14F-4D97-AF65-F5344CB8AC3E}">
        <p14:creationId xmlns:p14="http://schemas.microsoft.com/office/powerpoint/2010/main" val="2431657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Tahoma" panose="020B0604030504040204" pitchFamily="34" charset="0"/>
                <a:cs typeface="Tahoma" panose="020B0604030504040204" pitchFamily="34" charset="0"/>
              </a:rPr>
              <a:t>The percent of receivables method focuses on estimating the most accurate amount for the balance sheet Allowance for Doubtful Accounts account. </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23</a:t>
            </a:fld>
            <a:endParaRPr lang="en-US" dirty="0"/>
          </a:p>
        </p:txBody>
      </p:sp>
    </p:spTree>
    <p:extLst>
      <p:ext uri="{BB962C8B-B14F-4D97-AF65-F5344CB8AC3E}">
        <p14:creationId xmlns:p14="http://schemas.microsoft.com/office/powerpoint/2010/main" val="3739292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62A6FC9-4F27-49CF-BC6B-16E9D24EC4B3}" type="slidenum">
              <a:rPr lang="en-US" smtClean="0">
                <a:cs typeface="Arial" charset="0"/>
              </a:rPr>
              <a:pPr/>
              <a:t>24</a:t>
            </a:fld>
            <a:endParaRPr lang="en-US" dirty="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In this case, the balance sheet should show $3,760 in the Allowance for Doubtful Accounts account</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However, suppose there was already $500 in that account prior to the adjustment. </a:t>
            </a:r>
            <a:r>
              <a:rPr lang="en-US" dirty="0" smtClean="0">
                <a:latin typeface="+mn-lt"/>
                <a:ea typeface="Tahoma" panose="020B0604030504040204" pitchFamily="34" charset="0"/>
                <a:cs typeface="Tahoma" panose="020B0604030504040204" pitchFamily="34" charset="0"/>
              </a:rPr>
              <a:t>In </a:t>
            </a:r>
            <a:r>
              <a:rPr lang="en-US" dirty="0">
                <a:latin typeface="+mn-lt"/>
                <a:ea typeface="Tahoma" panose="020B0604030504040204" pitchFamily="34" charset="0"/>
                <a:cs typeface="Tahoma" panose="020B0604030504040204" pitchFamily="34" charset="0"/>
              </a:rPr>
              <a:t>that case, Pyramid should record $3,260 of uncollectible accounts expense in order to produce the correct ending balance in the allowance.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journal entry will be a debit to Uncollectible Accounts Expense and a credit to Allowance for Doubtful Accounts.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Here is the effect on Pyramid’s financial statements.</a:t>
            </a:r>
          </a:p>
          <a:p>
            <a:pPr eaLnBrk="1" hangingPunct="1"/>
            <a:endParaRPr lang="en-US" dirty="0"/>
          </a:p>
          <a:p>
            <a:pPr eaLnBrk="1" hangingPunct="1"/>
            <a:endParaRPr lang="en-US" dirty="0"/>
          </a:p>
        </p:txBody>
      </p:sp>
    </p:spTree>
    <p:extLst>
      <p:ext uri="{BB962C8B-B14F-4D97-AF65-F5344CB8AC3E}">
        <p14:creationId xmlns:p14="http://schemas.microsoft.com/office/powerpoint/2010/main" val="3773188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25</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Learning Objective 7-4: </a:t>
            </a:r>
            <a:r>
              <a:rPr lang="en-US" dirty="0">
                <a:solidFill>
                  <a:schemeClr val="tx2"/>
                </a:solidFill>
                <a:latin typeface="+mn-lt"/>
                <a:ea typeface="Tahoma" panose="020B0604030504040204" pitchFamily="34" charset="0"/>
                <a:cs typeface="Tahoma" panose="020B0604030504040204" pitchFamily="34" charset="0"/>
              </a:rPr>
              <a:t>Show how the direct write-off method of accounting for uncollectible accounts affects financial statements.</a:t>
            </a:r>
            <a:endParaRPr lang="en-US"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2438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If uncollectible accounts are not material, generally accepted accounting principles allow companies to account for them using the direct write-off method. Under the direct write-off method, a company simply recognizes uncollectible accounts expense in the period in which it identifies and writes off uncollectible accounts. No estimates, allowance account, or adjusting entries are needed.</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Recall that during Year 1, Allen’s Tutoring Service recognized $3,750 of service revenue on account.</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journal entry to record the revenue is to debit Accounts Receivable and credit Service Revenue for $3,750. </a:t>
            </a:r>
            <a:r>
              <a:rPr lang="en-US" dirty="0" smtClean="0">
                <a:latin typeface="+mn-lt"/>
                <a:ea typeface="Tahoma" panose="020B0604030504040204" pitchFamily="34" charset="0"/>
                <a:cs typeface="Tahoma" panose="020B0604030504040204" pitchFamily="34" charset="0"/>
              </a:rPr>
              <a:t>If </a:t>
            </a:r>
            <a:r>
              <a:rPr lang="en-US" dirty="0">
                <a:latin typeface="+mn-lt"/>
                <a:ea typeface="Tahoma" panose="020B0604030504040204" pitchFamily="34" charset="0"/>
                <a:cs typeface="Tahoma" panose="020B0604030504040204" pitchFamily="34" charset="0"/>
              </a:rPr>
              <a:t>ATC believes that only an immaterial amount of the $3,750 of revenue will be uncollectible, they may choose to use the direct write-off method. </a:t>
            </a:r>
            <a:r>
              <a:rPr lang="en-US" dirty="0" smtClean="0">
                <a:latin typeface="+mn-lt"/>
                <a:ea typeface="Tahoma" panose="020B0604030504040204" pitchFamily="34" charset="0"/>
                <a:cs typeface="Tahoma" panose="020B0604030504040204" pitchFamily="34" charset="0"/>
              </a:rPr>
              <a:t>In </a:t>
            </a:r>
            <a:r>
              <a:rPr lang="en-US" dirty="0">
                <a:latin typeface="+mn-lt"/>
                <a:ea typeface="Tahoma" panose="020B0604030504040204" pitchFamily="34" charset="0"/>
                <a:cs typeface="Tahoma" panose="020B0604030504040204" pitchFamily="34" charset="0"/>
              </a:rPr>
              <a:t>that case, they will not make an adjusting entry at year-end to estimate uncollectible accounts expense.</a:t>
            </a:r>
          </a:p>
        </p:txBody>
      </p:sp>
    </p:spTree>
    <p:extLst>
      <p:ext uri="{BB962C8B-B14F-4D97-AF65-F5344CB8AC3E}">
        <p14:creationId xmlns:p14="http://schemas.microsoft.com/office/powerpoint/2010/main" val="2825992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During Year 2, an account receivable of $70 will not be paid by one of ATC’s customers. The account is to be </a:t>
            </a:r>
            <a:r>
              <a:rPr lang="en-US" dirty="0" smtClean="0">
                <a:latin typeface="+mn-lt"/>
                <a:ea typeface="Tahoma" panose="020B0604030504040204" pitchFamily="34" charset="0"/>
                <a:cs typeface="Tahoma" panose="020B0604030504040204" pitchFamily="34" charset="0"/>
              </a:rPr>
              <a:t>written</a:t>
            </a:r>
            <a:r>
              <a:rPr lang="en-US" baseline="0" dirty="0" smtClean="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off</a:t>
            </a:r>
            <a:r>
              <a:rPr lang="en-US" dirty="0">
                <a:latin typeface="+mn-lt"/>
                <a:ea typeface="Tahoma" panose="020B0604030504040204" pitchFamily="34" charset="0"/>
                <a:cs typeface="Tahoma" panose="020B0604030504040204" pitchFamily="34" charset="0"/>
              </a:rPr>
              <a:t>.</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a:t>
            </a:r>
            <a:r>
              <a:rPr lang="en-US" dirty="0" smtClean="0">
                <a:latin typeface="+mn-lt"/>
                <a:ea typeface="Tahoma" panose="020B0604030504040204" pitchFamily="34" charset="0"/>
                <a:cs typeface="Tahoma" panose="020B0604030504040204" pitchFamily="34" charset="0"/>
              </a:rPr>
              <a:t>asset </a:t>
            </a:r>
            <a:r>
              <a:rPr lang="en-US" dirty="0">
                <a:latin typeface="+mn-lt"/>
                <a:ea typeface="Tahoma" panose="020B0604030504040204" pitchFamily="34" charset="0"/>
                <a:cs typeface="Tahoma" panose="020B0604030504040204" pitchFamily="34" charset="0"/>
              </a:rPr>
              <a:t>account, Accounts Receivable, decreases by $70, and equity decreases by the same amount because net income will reflect the uncollectible accounts expense of $70.</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journal entry to record the write-off is to debit Uncollectible Accounts Expense and credit Accounts Receivable for $70.</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27</a:t>
            </a:fld>
            <a:endParaRPr lang="en-US" dirty="0"/>
          </a:p>
        </p:txBody>
      </p:sp>
    </p:spTree>
    <p:extLst>
      <p:ext uri="{BB962C8B-B14F-4D97-AF65-F5344CB8AC3E}">
        <p14:creationId xmlns:p14="http://schemas.microsoft.com/office/powerpoint/2010/main" val="2603554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Also in Year 2, Allen’s Tutoring Service collects $10 from an account that had been previously written off.</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Allen first reinstates the account by reversing the write-off.</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journal entry is recorded as a debit to accounts receivable and a credit to uncollectible accounts expense for $10.</a:t>
            </a:r>
          </a:p>
        </p:txBody>
      </p:sp>
    </p:spTree>
    <p:extLst>
      <p:ext uri="{BB962C8B-B14F-4D97-AF65-F5344CB8AC3E}">
        <p14:creationId xmlns:p14="http://schemas.microsoft.com/office/powerpoint/2010/main" val="61823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rPr>
              <a:t>Part I</a:t>
            </a:r>
          </a:p>
          <a:p>
            <a:pPr eaLnBrk="1" hangingPunct="1"/>
            <a:r>
              <a:rPr lang="en-US" dirty="0">
                <a:latin typeface="+mn-lt"/>
              </a:rPr>
              <a:t>When a company allows customers to “buy now and pay later,” the company’s right to collect cash in the future is called </a:t>
            </a:r>
            <a:r>
              <a:rPr lang="en-US" dirty="0" smtClean="0">
                <a:latin typeface="+mn-lt"/>
              </a:rPr>
              <a:t>an account </a:t>
            </a:r>
            <a:r>
              <a:rPr lang="en-US" dirty="0">
                <a:latin typeface="+mn-lt"/>
              </a:rPr>
              <a:t>receivable. </a:t>
            </a:r>
            <a:r>
              <a:rPr lang="en-US" dirty="0" smtClean="0">
                <a:latin typeface="+mn-lt"/>
              </a:rPr>
              <a:t>Individually</a:t>
            </a:r>
            <a:r>
              <a:rPr lang="en-US" dirty="0">
                <a:latin typeface="+mn-lt"/>
              </a:rPr>
              <a:t>, these receivables are typically small and are payable within thirty days.</a:t>
            </a:r>
          </a:p>
          <a:p>
            <a:pPr eaLnBrk="1" hangingPunct="1"/>
            <a:endParaRPr lang="en-US" dirty="0">
              <a:latin typeface="+mn-lt"/>
            </a:endParaRPr>
          </a:p>
          <a:p>
            <a:pPr eaLnBrk="1" hangingPunct="1"/>
            <a:r>
              <a:rPr lang="en-US" dirty="0">
                <a:latin typeface="+mn-lt"/>
              </a:rPr>
              <a:t>Part II</a:t>
            </a:r>
          </a:p>
          <a:p>
            <a:pPr eaLnBrk="1" hangingPunct="1"/>
            <a:r>
              <a:rPr lang="en-US" dirty="0">
                <a:latin typeface="+mn-lt"/>
              </a:rPr>
              <a:t>When a longer credit term is needed, or when the receivable is large, the company usually requires the customer to issue a note that specifies interest and other credit terms. </a:t>
            </a:r>
            <a:r>
              <a:rPr lang="en-US" dirty="0" smtClean="0">
                <a:latin typeface="+mn-lt"/>
              </a:rPr>
              <a:t>The </a:t>
            </a:r>
            <a:r>
              <a:rPr lang="en-US" dirty="0">
                <a:latin typeface="+mn-lt"/>
              </a:rPr>
              <a:t>company then records a note receivable.</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a:t>
            </a:fld>
            <a:endParaRPr lang="en-US" dirty="0"/>
          </a:p>
        </p:txBody>
      </p:sp>
    </p:spTree>
    <p:extLst>
      <p:ext uri="{BB962C8B-B14F-4D97-AF65-F5344CB8AC3E}">
        <p14:creationId xmlns:p14="http://schemas.microsoft.com/office/powerpoint/2010/main" val="173135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After we reinstate the account receivable, we show the collection of the $10 from the customer. The Cash account is increased by $10 and the Accounts Receivable account is reduced by the same amount. While there is no income statement impact, the operating activities section of the </a:t>
            </a:r>
            <a:r>
              <a:rPr lang="en-US" dirty="0" smtClean="0">
                <a:latin typeface="+mn-lt"/>
                <a:ea typeface="Tahoma" panose="020B0604030504040204" pitchFamily="34" charset="0"/>
                <a:cs typeface="Tahoma" panose="020B0604030504040204" pitchFamily="34" charset="0"/>
              </a:rPr>
              <a:t>statement of cash flows </a:t>
            </a:r>
            <a:r>
              <a:rPr lang="en-US" dirty="0">
                <a:latin typeface="+mn-lt"/>
                <a:ea typeface="Tahoma" panose="020B0604030504040204" pitchFamily="34" charset="0"/>
                <a:cs typeface="Tahoma" panose="020B0604030504040204" pitchFamily="34" charset="0"/>
              </a:rPr>
              <a:t>shows an inflow from customers of $10.</a:t>
            </a:r>
          </a:p>
        </p:txBody>
      </p:sp>
    </p:spTree>
    <p:extLst>
      <p:ext uri="{BB962C8B-B14F-4D97-AF65-F5344CB8AC3E}">
        <p14:creationId xmlns:p14="http://schemas.microsoft.com/office/powerpoint/2010/main" val="2513348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30</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7-5: </a:t>
            </a:r>
            <a:r>
              <a:rPr lang="en-US" dirty="0">
                <a:solidFill>
                  <a:schemeClr val="tx2"/>
                </a:solidFill>
                <a:latin typeface="+mn-lt"/>
                <a:ea typeface="Tahoma" panose="020B0604030504040204" pitchFamily="34" charset="0"/>
                <a:cs typeface="Tahoma" panose="020B0604030504040204" pitchFamily="34" charset="0"/>
              </a:rPr>
              <a:t>Show how accounting for notes receivable and accrued interest affects financial statements.</a:t>
            </a:r>
          </a:p>
        </p:txBody>
      </p:sp>
    </p:spTree>
    <p:extLst>
      <p:ext uri="{BB962C8B-B14F-4D97-AF65-F5344CB8AC3E}">
        <p14:creationId xmlns:p14="http://schemas.microsoft.com/office/powerpoint/2010/main" val="3132292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ea typeface="Tahoma" panose="020B0604030504040204" pitchFamily="34" charset="0"/>
                <a:cs typeface="Tahoma" panose="020B0604030504040204" pitchFamily="34" charset="0"/>
              </a:rPr>
              <a:t>When a company extends credit for a long time, or when the amount extended is large, the parties often enter into a credit agreement, the terms of which are specified in a promissory note.</a:t>
            </a:r>
          </a:p>
          <a:p>
            <a:endParaRPr lang="en-US" dirty="0" smtClean="0">
              <a:latin typeface="+mn-lt"/>
              <a:ea typeface="Tahoma" panose="020B0604030504040204" pitchFamily="34" charset="0"/>
              <a:cs typeface="Tahoma" panose="020B0604030504040204" pitchFamily="34" charset="0"/>
            </a:endParaRPr>
          </a:p>
          <a:p>
            <a:r>
              <a:rPr lang="en-US" dirty="0" smtClean="0">
                <a:latin typeface="+mn-lt"/>
                <a:ea typeface="Tahoma" panose="020B0604030504040204" pitchFamily="34" charset="0"/>
                <a:cs typeface="Tahoma" panose="020B0604030504040204" pitchFamily="34" charset="0"/>
              </a:rPr>
              <a:t>To illustrate, assume that ATS loans some of its idle cash to an individual, Stanford Cummings, so Cummings can buy a car. The parties agree that Cummings will repay the loan, with interest, at the end of one year. They also agree that ATS will hold the title to the car to secure the debt. For ATS, the credit arrangement represents a note receivable. </a:t>
            </a:r>
          </a:p>
          <a:p>
            <a:endParaRPr lang="en-US" dirty="0" smtClean="0">
              <a:latin typeface="+mn-lt"/>
              <a:ea typeface="Tahoma" panose="020B0604030504040204" pitchFamily="34" charset="0"/>
              <a:cs typeface="Tahoma" panose="020B0604030504040204" pitchFamily="34" charset="0"/>
            </a:endParaRPr>
          </a:p>
          <a:p>
            <a:endPar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Locate each of the following features in Exhibit 7.5.</a:t>
            </a:r>
          </a:p>
          <a:p>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1.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Maker—The person responsible for making payment on the due date is the </a:t>
            </a:r>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maker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of the note. The maker may also be called the </a:t>
            </a:r>
            <a:r>
              <a:rPr lang="en-US" sz="1200" b="0" i="1" u="none" strike="noStrike" kern="1200" baseline="0" dirty="0" smtClean="0">
                <a:solidFill>
                  <a:schemeClr val="tx1"/>
                </a:solidFill>
                <a:latin typeface="+mn-lt"/>
                <a:ea typeface="Tahoma" panose="020B0604030504040204" pitchFamily="34" charset="0"/>
                <a:cs typeface="Tahoma" panose="020B0604030504040204" pitchFamily="34" charset="0"/>
              </a:rPr>
              <a:t>borrower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or </a:t>
            </a:r>
            <a:r>
              <a:rPr lang="en-US" sz="1200" b="0" i="1" u="none" strike="noStrike" kern="1200" baseline="0" dirty="0" smtClean="0">
                <a:solidFill>
                  <a:schemeClr val="tx1"/>
                </a:solidFill>
                <a:latin typeface="+mn-lt"/>
                <a:ea typeface="Tahoma" panose="020B0604030504040204" pitchFamily="34" charset="0"/>
                <a:cs typeface="Tahoma" panose="020B0604030504040204" pitchFamily="34" charset="0"/>
              </a:rPr>
              <a:t>debtor. </a:t>
            </a:r>
            <a:endPar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2.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Payee—The person to whom the note is made payable is the </a:t>
            </a:r>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payee.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The payee may also be called the </a:t>
            </a:r>
            <a:r>
              <a:rPr lang="en-US" sz="1200" b="0" i="1" u="none" strike="noStrike" kern="1200" baseline="0" dirty="0" smtClean="0">
                <a:solidFill>
                  <a:schemeClr val="tx1"/>
                </a:solidFill>
                <a:latin typeface="+mn-lt"/>
                <a:ea typeface="Tahoma" panose="020B0604030504040204" pitchFamily="34" charset="0"/>
                <a:cs typeface="Tahoma" panose="020B0604030504040204" pitchFamily="34" charset="0"/>
              </a:rPr>
              <a:t>creditor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or </a:t>
            </a:r>
            <a:r>
              <a:rPr lang="en-US" sz="1200" b="0" i="1" u="none" strike="noStrike" kern="1200" baseline="0" dirty="0" smtClean="0">
                <a:solidFill>
                  <a:schemeClr val="tx1"/>
                </a:solidFill>
                <a:latin typeface="+mn-lt"/>
                <a:ea typeface="Tahoma" panose="020B0604030504040204" pitchFamily="34" charset="0"/>
                <a:cs typeface="Tahoma" panose="020B0604030504040204" pitchFamily="34" charset="0"/>
              </a:rPr>
              <a:t>lender.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The payee loans money to the maker and expects the return of the principal and the interest due. </a:t>
            </a:r>
          </a:p>
          <a:p>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3.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Principal—The amount of money loaned by the payee to the maker of the note is the </a:t>
            </a:r>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principal. </a:t>
            </a:r>
            <a:endPar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4.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Interest—The economic benefit earned by the payee for loaning the principal to the maker is </a:t>
            </a:r>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interest,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which is normally expressed as an annual percentage of the principal amount. For example, a note with a 6 percent interest rate requires interest payments equal to 6 percent of the principal amount every year the loan is outstanding. </a:t>
            </a:r>
          </a:p>
          <a:p>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5.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Maturity Date—The date on which the maker must repay the principal and make the final interest payment to the payee is the </a:t>
            </a:r>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maturity date. </a:t>
            </a:r>
            <a:endPar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6.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Collateral—Assets belonging to the maker that are assigned as security to ensure that the principal and interest will be paid when due are called </a:t>
            </a:r>
            <a:r>
              <a:rPr lang="en-US" sz="1200" b="1" i="0" u="none" strike="noStrike" kern="1200" baseline="0" dirty="0" smtClean="0">
                <a:solidFill>
                  <a:schemeClr val="tx1"/>
                </a:solidFill>
                <a:latin typeface="+mn-lt"/>
                <a:ea typeface="Tahoma" panose="020B0604030504040204" pitchFamily="34" charset="0"/>
                <a:cs typeface="Tahoma" panose="020B0604030504040204" pitchFamily="34" charset="0"/>
              </a:rPr>
              <a:t>collateral.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In this example, if Cummings fails to pay ATS the amount due, ownership of the car Cummings purchased will be transferred to ATS. </a:t>
            </a:r>
            <a:endParaRPr lang="en-US" dirty="0" smtClean="0">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31</a:t>
            </a:fld>
            <a:endParaRPr lang="en-US" dirty="0"/>
          </a:p>
        </p:txBody>
      </p:sp>
    </p:spTree>
    <p:extLst>
      <p:ext uri="{BB962C8B-B14F-4D97-AF65-F5344CB8AC3E}">
        <p14:creationId xmlns:p14="http://schemas.microsoft.com/office/powerpoint/2010/main" val="1079013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We have already looked at several events involving Allen’s Tutoring Service in 2018</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Here, we will only look at those pertaining to the note receivable. </a:t>
            </a:r>
            <a:r>
              <a:rPr lang="en-US" dirty="0" smtClean="0">
                <a:latin typeface="+mn-lt"/>
                <a:ea typeface="Tahoma" panose="020B0604030504040204" pitchFamily="34" charset="0"/>
                <a:cs typeface="Tahoma" panose="020B0604030504040204" pitchFamily="34" charset="0"/>
              </a:rPr>
              <a:t>In </a:t>
            </a:r>
            <a:r>
              <a:rPr lang="en-US" dirty="0">
                <a:latin typeface="+mn-lt"/>
                <a:ea typeface="Tahoma" panose="020B0604030504040204" pitchFamily="34" charset="0"/>
                <a:cs typeface="Tahoma" panose="020B0604030504040204" pitchFamily="34" charset="0"/>
              </a:rPr>
              <a:t>Event 1, ATS loans $15,000 to Stanford Cummings on November 1, Year 3.</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asset </a:t>
            </a:r>
            <a:r>
              <a:rPr lang="en-US" dirty="0" smtClean="0">
                <a:latin typeface="+mn-lt"/>
                <a:ea typeface="Tahoma" panose="020B0604030504040204" pitchFamily="34" charset="0"/>
                <a:cs typeface="Tahoma" panose="020B0604030504040204" pitchFamily="34" charset="0"/>
              </a:rPr>
              <a:t>account Cash </a:t>
            </a:r>
            <a:r>
              <a:rPr lang="en-US" dirty="0">
                <a:latin typeface="+mn-lt"/>
                <a:ea typeface="Tahoma" panose="020B0604030504040204" pitchFamily="34" charset="0"/>
                <a:cs typeface="Tahoma" panose="020B0604030504040204" pitchFamily="34" charset="0"/>
              </a:rPr>
              <a:t>decreases by $15,000, and the asset </a:t>
            </a:r>
            <a:r>
              <a:rPr lang="en-US" dirty="0" smtClean="0">
                <a:latin typeface="+mn-lt"/>
                <a:ea typeface="Tahoma" panose="020B0604030504040204" pitchFamily="34" charset="0"/>
                <a:cs typeface="Tahoma" panose="020B0604030504040204" pitchFamily="34" charset="0"/>
              </a:rPr>
              <a:t>account </a:t>
            </a:r>
            <a:r>
              <a:rPr lang="en-US" dirty="0">
                <a:latin typeface="+mn-lt"/>
                <a:ea typeface="Tahoma" panose="020B0604030504040204" pitchFamily="34" charset="0"/>
                <a:cs typeface="Tahoma" panose="020B0604030504040204" pitchFamily="34" charset="0"/>
              </a:rPr>
              <a:t>Notes </a:t>
            </a:r>
            <a:r>
              <a:rPr lang="en-US" dirty="0" smtClean="0">
                <a:latin typeface="+mn-lt"/>
                <a:ea typeface="Tahoma" panose="020B0604030504040204" pitchFamily="34" charset="0"/>
                <a:cs typeface="Tahoma" panose="020B0604030504040204" pitchFamily="34" charset="0"/>
              </a:rPr>
              <a:t>Receivable </a:t>
            </a:r>
            <a:r>
              <a:rPr lang="en-US" dirty="0">
                <a:latin typeface="+mn-lt"/>
                <a:ea typeface="Tahoma" panose="020B0604030504040204" pitchFamily="34" charset="0"/>
                <a:cs typeface="Tahoma" panose="020B0604030504040204" pitchFamily="34" charset="0"/>
              </a:rPr>
              <a:t>increases by the same amount. There is no income statement impact of this transaction. However, the investing activities section of the </a:t>
            </a:r>
            <a:r>
              <a:rPr lang="en-US" dirty="0" smtClean="0">
                <a:latin typeface="+mn-lt"/>
                <a:ea typeface="Tahoma" panose="020B0604030504040204" pitchFamily="34" charset="0"/>
                <a:cs typeface="Tahoma" panose="020B0604030504040204" pitchFamily="34" charset="0"/>
              </a:rPr>
              <a:t>statement of cash flows </a:t>
            </a:r>
            <a:r>
              <a:rPr lang="en-US" dirty="0">
                <a:latin typeface="+mn-lt"/>
                <a:ea typeface="Tahoma" panose="020B0604030504040204" pitchFamily="34" charset="0"/>
                <a:cs typeface="Tahoma" panose="020B0604030504040204" pitchFamily="34" charset="0"/>
              </a:rPr>
              <a:t>shows an outflow of $15,000.</a:t>
            </a:r>
          </a:p>
          <a:p>
            <a:pPr eaLnBrk="1" hangingPunct="1"/>
            <a:endParaRPr lang="en-US" dirty="0"/>
          </a:p>
        </p:txBody>
      </p:sp>
    </p:spTree>
    <p:extLst>
      <p:ext uri="{BB962C8B-B14F-4D97-AF65-F5344CB8AC3E}">
        <p14:creationId xmlns:p14="http://schemas.microsoft.com/office/powerpoint/2010/main" val="3967826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At the end of Year 3, Allen's Tutoring Service must also accrue interest on the loan it made on November 1.</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Over the entire one-year life of the note, ATS will collect 6% of the $15,000 principal, or $900, in interest. </a:t>
            </a:r>
            <a:r>
              <a:rPr lang="en-US" dirty="0" smtClean="0">
                <a:latin typeface="+mn-lt"/>
                <a:ea typeface="Tahoma" panose="020B0604030504040204" pitchFamily="34" charset="0"/>
                <a:cs typeface="Tahoma" panose="020B0604030504040204" pitchFamily="34" charset="0"/>
              </a:rPr>
              <a:t>However</a:t>
            </a:r>
            <a:r>
              <a:rPr lang="en-US" dirty="0">
                <a:latin typeface="+mn-lt"/>
                <a:ea typeface="Tahoma" panose="020B0604030504040204" pitchFamily="34" charset="0"/>
                <a:cs typeface="Tahoma" panose="020B0604030504040204" pitchFamily="34" charset="0"/>
              </a:rPr>
              <a:t>, at December 31, Year 3, ATS has earned only 2 months of that </a:t>
            </a:r>
            <a:r>
              <a:rPr lang="en-US" dirty="0" smtClean="0">
                <a:latin typeface="+mn-lt"/>
                <a:ea typeface="Tahoma" panose="020B0604030504040204" pitchFamily="34" charset="0"/>
                <a:cs typeface="Tahoma" panose="020B0604030504040204" pitchFamily="34" charset="0"/>
              </a:rPr>
              <a:t>amount. To </a:t>
            </a:r>
            <a:r>
              <a:rPr lang="en-US" dirty="0">
                <a:latin typeface="+mn-lt"/>
                <a:ea typeface="Tahoma" panose="020B0604030504040204" pitchFamily="34" charset="0"/>
                <a:cs typeface="Tahoma" panose="020B0604030504040204" pitchFamily="34" charset="0"/>
              </a:rPr>
              <a:t>calculate the interest we multiply the principal amount of $15,000 times the annual interest rate of 6% and adjust the total for the time the note has been </a:t>
            </a:r>
            <a:r>
              <a:rPr lang="en-US" dirty="0" smtClean="0">
                <a:latin typeface="+mn-lt"/>
                <a:ea typeface="Tahoma" panose="020B0604030504040204" pitchFamily="34" charset="0"/>
                <a:cs typeface="Tahoma" panose="020B0604030504040204" pitchFamily="34" charset="0"/>
              </a:rPr>
              <a:t>outstanding. The </a:t>
            </a:r>
            <a:r>
              <a:rPr lang="en-US" dirty="0">
                <a:latin typeface="+mn-lt"/>
                <a:ea typeface="Tahoma" panose="020B0604030504040204" pitchFamily="34" charset="0"/>
                <a:cs typeface="Tahoma" panose="020B0604030504040204" pitchFamily="34" charset="0"/>
              </a:rPr>
              <a:t>interest revenue is $150.</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asset account, Interest Receivable, increases by $150 and the equity account increases by the same amount because net income increases by $150. There is no cash flow impact of this accrual.</a:t>
            </a:r>
          </a:p>
          <a:p>
            <a:pPr eaLnBrk="1" hangingPunct="1"/>
            <a:endParaRPr lang="en-US" dirty="0"/>
          </a:p>
        </p:txBody>
      </p:sp>
    </p:spTree>
    <p:extLst>
      <p:ext uri="{BB962C8B-B14F-4D97-AF65-F5344CB8AC3E}">
        <p14:creationId xmlns:p14="http://schemas.microsoft.com/office/powerpoint/2010/main" val="425685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On October 31, Year 4, the note matures and ATS collects the principal and interest due on the note. </a:t>
            </a:r>
            <a:r>
              <a:rPr lang="en-US" dirty="0" smtClean="0">
                <a:latin typeface="+mn-lt"/>
                <a:ea typeface="Tahoma" panose="020B0604030504040204" pitchFamily="34" charset="0"/>
                <a:cs typeface="Tahoma" panose="020B0604030504040204" pitchFamily="34" charset="0"/>
              </a:rPr>
              <a:t>Before </a:t>
            </a:r>
            <a:r>
              <a:rPr lang="en-US" dirty="0">
                <a:latin typeface="+mn-lt"/>
                <a:ea typeface="Tahoma" panose="020B0604030504040204" pitchFamily="34" charset="0"/>
                <a:cs typeface="Tahoma" panose="020B0604030504040204" pitchFamily="34" charset="0"/>
              </a:rPr>
              <a:t>recording the collection of cash, ATS recognizes interest revenue for the first ten months of Year 4. </a:t>
            </a:r>
            <a:r>
              <a:rPr lang="en-US" dirty="0" smtClean="0">
                <a:latin typeface="+mn-lt"/>
                <a:ea typeface="Tahoma" panose="020B0604030504040204" pitchFamily="34" charset="0"/>
                <a:cs typeface="Tahoma" panose="020B0604030504040204" pitchFamily="34" charset="0"/>
              </a:rPr>
              <a:t>Recall </a:t>
            </a:r>
            <a:r>
              <a:rPr lang="en-US" dirty="0">
                <a:latin typeface="+mn-lt"/>
                <a:ea typeface="Tahoma" panose="020B0604030504040204" pitchFamily="34" charset="0"/>
                <a:cs typeface="Tahoma" panose="020B0604030504040204" pitchFamily="34" charset="0"/>
              </a:rPr>
              <a:t>that two months of interest revenue had been accrued in Year 3.</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Ten months of interest is calculated by multiplying the $15,000 principal by 6% interest by ten-twelfths. </a:t>
            </a:r>
            <a:r>
              <a:rPr lang="en-US" dirty="0" smtClean="0">
                <a:latin typeface="+mn-lt"/>
                <a:ea typeface="Tahoma" panose="020B0604030504040204" pitchFamily="34" charset="0"/>
                <a:cs typeface="Tahoma" panose="020B0604030504040204" pitchFamily="34" charset="0"/>
              </a:rPr>
              <a:t>ATS </a:t>
            </a:r>
            <a:r>
              <a:rPr lang="en-US" dirty="0">
                <a:latin typeface="+mn-lt"/>
                <a:ea typeface="Tahoma" panose="020B0604030504040204" pitchFamily="34" charset="0"/>
                <a:cs typeface="Tahoma" panose="020B0604030504040204" pitchFamily="34" charset="0"/>
              </a:rPr>
              <a:t>has earned $750 of interest revenue in Year 4.</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As the journal entry and account analysis show, the asset account, Interest Receivable, increases by $</a:t>
            </a:r>
            <a:r>
              <a:rPr lang="en-US" dirty="0" smtClean="0">
                <a:latin typeface="+mn-lt"/>
                <a:ea typeface="Tahoma" panose="020B0604030504040204" pitchFamily="34" charset="0"/>
                <a:cs typeface="Tahoma" panose="020B0604030504040204" pitchFamily="34" charset="0"/>
              </a:rPr>
              <a:t>750 </a:t>
            </a:r>
            <a:r>
              <a:rPr lang="en-US" dirty="0">
                <a:latin typeface="+mn-lt"/>
                <a:ea typeface="Tahoma" panose="020B0604030504040204" pitchFamily="34" charset="0"/>
                <a:cs typeface="Tahoma" panose="020B0604030504040204" pitchFamily="34" charset="0"/>
              </a:rPr>
              <a:t>and the equity account increases by the same amount because net income increases by $750. There is no cash flow impact of this accrual.</a:t>
            </a:r>
          </a:p>
          <a:p>
            <a:pPr eaLnBrk="1" hangingPunct="1"/>
            <a:endParaRPr lang="en-US" dirty="0"/>
          </a:p>
        </p:txBody>
      </p:sp>
    </p:spTree>
    <p:extLst>
      <p:ext uri="{BB962C8B-B14F-4D97-AF65-F5344CB8AC3E}">
        <p14:creationId xmlns:p14="http://schemas.microsoft.com/office/powerpoint/2010/main" val="1615479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sz="1200" dirty="0">
                <a:latin typeface="+mn-lt"/>
                <a:ea typeface="Tahoma" panose="020B0604030504040204" pitchFamily="34" charset="0"/>
                <a:cs typeface="Tahoma" panose="020B0604030504040204" pitchFamily="34" charset="0"/>
              </a:rPr>
              <a:t>Part I</a:t>
            </a:r>
          </a:p>
          <a:p>
            <a:pPr eaLnBrk="1" hangingPunct="1"/>
            <a:r>
              <a:rPr lang="en-US" sz="1200" dirty="0">
                <a:latin typeface="+mn-lt"/>
                <a:ea typeface="Tahoma" panose="020B0604030504040204" pitchFamily="34" charset="0"/>
                <a:cs typeface="Tahoma" panose="020B0604030504040204" pitchFamily="34" charset="0"/>
              </a:rPr>
              <a:t>Now that the entire $900 of interest receivable has been accrued, ATS records the collection of $15,900 that Cummings pays to satisfy the terms of the note.</a:t>
            </a:r>
          </a:p>
          <a:p>
            <a:pPr eaLnBrk="1" hangingPunct="1"/>
            <a:endParaRPr lang="en-US" sz="1200" dirty="0">
              <a:latin typeface="+mn-lt"/>
              <a:ea typeface="Tahoma" panose="020B0604030504040204" pitchFamily="34" charset="0"/>
              <a:cs typeface="Tahoma" panose="020B0604030504040204" pitchFamily="34" charset="0"/>
            </a:endParaRPr>
          </a:p>
          <a:p>
            <a:pPr eaLnBrk="1" hangingPunct="1"/>
            <a:r>
              <a:rPr lang="en-US" sz="1200" dirty="0">
                <a:latin typeface="+mn-lt"/>
                <a:ea typeface="Tahoma" panose="020B0604030504040204" pitchFamily="34" charset="0"/>
                <a:cs typeface="Tahoma" panose="020B0604030504040204" pitchFamily="34" charset="0"/>
              </a:rPr>
              <a:t>Part II</a:t>
            </a:r>
          </a:p>
          <a:p>
            <a:pPr eaLnBrk="1" hangingPunct="1"/>
            <a:r>
              <a:rPr lang="en-US" sz="1200" dirty="0">
                <a:latin typeface="+mn-lt"/>
                <a:ea typeface="Tahoma" panose="020B0604030504040204" pitchFamily="34" charset="0"/>
                <a:cs typeface="Tahoma" panose="020B0604030504040204" pitchFamily="34" charset="0"/>
              </a:rPr>
              <a:t>Of the $15,900 collected, $15,000 is the principal on the note, and $900 is interest. The journal entry is recorded as a debit to Cash for $15,900, a credit to Notes Receivable for $15,000, and a credit to Interest Receivable for $900.</a:t>
            </a:r>
          </a:p>
          <a:p>
            <a:pPr eaLnBrk="1" hangingPunct="1"/>
            <a:endParaRPr lang="en-US" sz="1200" dirty="0">
              <a:latin typeface="+mn-lt"/>
              <a:ea typeface="Tahoma" panose="020B0604030504040204" pitchFamily="34" charset="0"/>
              <a:cs typeface="Tahoma" panose="020B0604030504040204" pitchFamily="34" charset="0"/>
            </a:endParaRPr>
          </a:p>
          <a:p>
            <a:pPr eaLnBrk="1" hangingPunct="1"/>
            <a:r>
              <a:rPr lang="en-US" sz="1200" dirty="0">
                <a:latin typeface="+mn-lt"/>
                <a:ea typeface="Tahoma" panose="020B0604030504040204" pitchFamily="34" charset="0"/>
                <a:cs typeface="Tahoma" panose="020B0604030504040204" pitchFamily="34" charset="0"/>
              </a:rPr>
              <a:t>Part III</a:t>
            </a:r>
            <a:br>
              <a:rPr lang="en-US" sz="1200" dirty="0">
                <a:latin typeface="+mn-lt"/>
                <a:ea typeface="Tahoma" panose="020B0604030504040204" pitchFamily="34" charset="0"/>
                <a:cs typeface="Tahoma" panose="020B0604030504040204" pitchFamily="34" charset="0"/>
              </a:rPr>
            </a:br>
            <a:r>
              <a:rPr lang="en-US" sz="1200" dirty="0">
                <a:latin typeface="+mn-lt"/>
                <a:ea typeface="Tahoma" panose="020B0604030504040204" pitchFamily="34" charset="0"/>
                <a:cs typeface="Tahoma" panose="020B0604030504040204" pitchFamily="34" charset="0"/>
              </a:rPr>
              <a:t>Notice that because all three of these accounts are asset accounts, there is no net effect to the balance sheet or the income statement. </a:t>
            </a:r>
            <a:r>
              <a:rPr lang="en-US" sz="1200" dirty="0" smtClean="0">
                <a:latin typeface="+mn-lt"/>
                <a:ea typeface="Tahoma" panose="020B0604030504040204" pitchFamily="34" charset="0"/>
                <a:cs typeface="Tahoma" panose="020B0604030504040204" pitchFamily="34" charset="0"/>
              </a:rPr>
              <a:t>It </a:t>
            </a:r>
            <a:r>
              <a:rPr lang="en-US" sz="1200" dirty="0">
                <a:latin typeface="+mn-lt"/>
                <a:ea typeface="Tahoma" panose="020B0604030504040204" pitchFamily="34" charset="0"/>
                <a:cs typeface="Tahoma" panose="020B0604030504040204" pitchFamily="34" charset="0"/>
              </a:rPr>
              <a:t>is an asset exchange transaction. The </a:t>
            </a:r>
            <a:r>
              <a:rPr lang="en-US" sz="1200" dirty="0" smtClean="0">
                <a:latin typeface="+mn-lt"/>
                <a:ea typeface="Tahoma" panose="020B0604030504040204" pitchFamily="34" charset="0"/>
                <a:cs typeface="Tahoma" panose="020B0604030504040204" pitchFamily="34" charset="0"/>
              </a:rPr>
              <a:t>statement of cash flows </a:t>
            </a:r>
            <a:r>
              <a:rPr lang="en-US" sz="1200" dirty="0">
                <a:latin typeface="+mn-lt"/>
                <a:ea typeface="Tahoma" panose="020B0604030504040204" pitchFamily="34" charset="0"/>
                <a:cs typeface="Tahoma" panose="020B0604030504040204" pitchFamily="34" charset="0"/>
              </a:rPr>
              <a:t>will show a cash inflow of $15,000 for investing activities for the principal, and a cash inflow of $900 for operating activities for the interest.</a:t>
            </a:r>
          </a:p>
          <a:p>
            <a:pPr eaLnBrk="1" hangingPunct="1"/>
            <a:endParaRPr lang="en-US" dirty="0"/>
          </a:p>
        </p:txBody>
      </p:sp>
    </p:spTree>
    <p:extLst>
      <p:ext uri="{BB962C8B-B14F-4D97-AF65-F5344CB8AC3E}">
        <p14:creationId xmlns:p14="http://schemas.microsoft.com/office/powerpoint/2010/main" val="1407206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36</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7-6: </a:t>
            </a:r>
            <a:r>
              <a:rPr lang="en-US" dirty="0">
                <a:solidFill>
                  <a:schemeClr val="tx2"/>
                </a:solidFill>
                <a:latin typeface="+mn-lt"/>
                <a:ea typeface="Tahoma" panose="020B0604030504040204" pitchFamily="34" charset="0"/>
                <a:cs typeface="Tahoma" panose="020B0604030504040204" pitchFamily="34" charset="0"/>
              </a:rPr>
              <a:t>Show how accounting for credit card sales affects financial statements</a:t>
            </a:r>
            <a:r>
              <a:rPr lang="en-US" dirty="0">
                <a:solidFill>
                  <a:schemeClr val="tx2"/>
                </a:solidFill>
                <a:latin typeface="+mn-lt"/>
              </a:rPr>
              <a:t>.</a:t>
            </a:r>
          </a:p>
        </p:txBody>
      </p:sp>
    </p:spTree>
    <p:extLst>
      <p:ext uri="{BB962C8B-B14F-4D97-AF65-F5344CB8AC3E}">
        <p14:creationId xmlns:p14="http://schemas.microsoft.com/office/powerpoint/2010/main" val="3492442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Not all companies can maintain a credit and collections department. For these companies, accepting credit cards is a viable alternative. Most credit card companies charge a fee of between </a:t>
            </a:r>
            <a:r>
              <a:rPr lang="en-US" dirty="0" smtClean="0">
                <a:latin typeface="+mn-lt"/>
                <a:ea typeface="Tahoma" panose="020B0604030504040204" pitchFamily="34" charset="0"/>
                <a:cs typeface="Tahoma" panose="020B0604030504040204" pitchFamily="34" charset="0"/>
              </a:rPr>
              <a:t>1% </a:t>
            </a:r>
            <a:r>
              <a:rPr lang="en-US" dirty="0">
                <a:latin typeface="+mn-lt"/>
                <a:ea typeface="Tahoma" panose="020B0604030504040204" pitchFamily="34" charset="0"/>
                <a:cs typeface="Tahoma" panose="020B0604030504040204" pitchFamily="34" charset="0"/>
              </a:rPr>
              <a:t>and 5% of </a:t>
            </a:r>
            <a:r>
              <a:rPr lang="en-US" dirty="0" smtClean="0">
                <a:latin typeface="+mn-lt"/>
                <a:ea typeface="Tahoma" panose="020B0604030504040204" pitchFamily="34" charset="0"/>
                <a:cs typeface="Tahoma" panose="020B0604030504040204" pitchFamily="34" charset="0"/>
              </a:rPr>
              <a:t>gross sales </a:t>
            </a:r>
            <a:r>
              <a:rPr lang="en-US" dirty="0">
                <a:latin typeface="+mn-lt"/>
                <a:ea typeface="Tahoma" panose="020B0604030504040204" pitchFamily="34" charset="0"/>
                <a:cs typeface="Tahoma" panose="020B0604030504040204" pitchFamily="34" charset="0"/>
              </a:rPr>
              <a:t>to process the transaction and pay the seller. Receipts from credit card companies </a:t>
            </a:r>
            <a:r>
              <a:rPr lang="en-US" dirty="0" smtClean="0">
                <a:latin typeface="+mn-lt"/>
                <a:ea typeface="Tahoma" panose="020B0604030504040204" pitchFamily="34" charset="0"/>
                <a:cs typeface="Tahoma" panose="020B0604030504040204" pitchFamily="34" charset="0"/>
              </a:rPr>
              <a:t>are </a:t>
            </a:r>
            <a:r>
              <a:rPr lang="en-US" dirty="0">
                <a:latin typeface="+mn-lt"/>
                <a:ea typeface="Tahoma" panose="020B0604030504040204" pitchFamily="34" charset="0"/>
                <a:cs typeface="Tahoma" panose="020B0604030504040204" pitchFamily="34" charset="0"/>
              </a:rPr>
              <a:t>usually very quick.</a:t>
            </a:r>
          </a:p>
          <a:p>
            <a:pPr eaLnBrk="1" hangingPunct="1"/>
            <a:endParaRPr lang="en-US" dirty="0"/>
          </a:p>
        </p:txBody>
      </p:sp>
    </p:spTree>
    <p:extLst>
      <p:ext uri="{BB962C8B-B14F-4D97-AF65-F5344CB8AC3E}">
        <p14:creationId xmlns:p14="http://schemas.microsoft.com/office/powerpoint/2010/main" val="240392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Allen’s Tutoring Service provides services to customers in the amount of $1,000. The customers elect to pay ATS by using a credit card. The credit card company charges ATS a fee of 5% on the amount of the gross sale.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processing fee is $50, 5% of $1,000, so ATS establishes a receivable from the credit card company for $950. The income statement shows the gross sales of $1,000 and the credit card fee of $50, so net income is $950. This amount increases the equity of ATS. There is no cash flow impact at this stage in the process.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journal entry includes a debit to Accounts Receivable for $950, a debit to Credit Card Expense for the fee of $50, and a credit to Service Revenue for $1,000.</a:t>
            </a:r>
          </a:p>
          <a:p>
            <a:pPr eaLnBrk="1" hangingPunct="1"/>
            <a:endParaRPr lang="en-US" dirty="0"/>
          </a:p>
        </p:txBody>
      </p:sp>
    </p:spTree>
    <p:extLst>
      <p:ext uri="{BB962C8B-B14F-4D97-AF65-F5344CB8AC3E}">
        <p14:creationId xmlns:p14="http://schemas.microsoft.com/office/powerpoint/2010/main" val="181893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Whenever a company extends credit on the sale of merchandise or provides a service, there is the possibility that the customer may not be able to pay the amount due. Knowing this fact means that we do not want to run the risk of overstating our asset, accounts receivable. Accounts receivable should be shown on the financial statements at net realizable value. Net realizable value is the gross amount of the receivable less any estimated amount for uncollectible accounts.</a:t>
            </a: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3</a:t>
            </a:fld>
            <a:endParaRPr lang="en-US" dirty="0"/>
          </a:p>
        </p:txBody>
      </p:sp>
    </p:spTree>
    <p:extLst>
      <p:ext uri="{BB962C8B-B14F-4D97-AF65-F5344CB8AC3E}">
        <p14:creationId xmlns:p14="http://schemas.microsoft.com/office/powerpoint/2010/main" val="381072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rPr>
              <a:t>Part I</a:t>
            </a:r>
            <a:br>
              <a:rPr lang="en-US" dirty="0">
                <a:latin typeface="+mn-lt"/>
              </a:rPr>
            </a:br>
            <a:r>
              <a:rPr lang="en-US" dirty="0">
                <a:latin typeface="+mn-lt"/>
              </a:rPr>
              <a:t>Two days after the sale, ATS collects $950 from the credit card company.</a:t>
            </a:r>
          </a:p>
          <a:p>
            <a:pPr eaLnBrk="1" hangingPunct="1"/>
            <a:endParaRPr lang="en-US" dirty="0">
              <a:latin typeface="+mn-lt"/>
            </a:endParaRPr>
          </a:p>
          <a:p>
            <a:pPr eaLnBrk="1" hangingPunct="1"/>
            <a:r>
              <a:rPr lang="en-US" dirty="0">
                <a:latin typeface="+mn-lt"/>
              </a:rPr>
              <a:t>Part II</a:t>
            </a:r>
            <a:br>
              <a:rPr lang="en-US" dirty="0">
                <a:latin typeface="+mn-lt"/>
              </a:rPr>
            </a:br>
            <a:r>
              <a:rPr lang="en-US" dirty="0">
                <a:latin typeface="+mn-lt"/>
              </a:rPr>
              <a:t>The asset account, Cash, is increased by $950 and the receivable from the credit card company is decreased by the same amount. </a:t>
            </a:r>
          </a:p>
          <a:p>
            <a:pPr eaLnBrk="1" hangingPunct="1"/>
            <a:endParaRPr lang="en-US" dirty="0">
              <a:latin typeface="+mn-lt"/>
            </a:endParaRPr>
          </a:p>
          <a:p>
            <a:pPr eaLnBrk="1" hangingPunct="1"/>
            <a:r>
              <a:rPr lang="en-US" dirty="0">
                <a:latin typeface="+mn-lt"/>
              </a:rPr>
              <a:t>There is no income statement impact of the collection, but the operating activities section of the </a:t>
            </a:r>
            <a:r>
              <a:rPr lang="en-US" dirty="0" smtClean="0">
                <a:latin typeface="+mn-lt"/>
              </a:rPr>
              <a:t>statement of cash flows </a:t>
            </a:r>
            <a:r>
              <a:rPr lang="en-US" dirty="0">
                <a:latin typeface="+mn-lt"/>
              </a:rPr>
              <a:t>shows an inflow from customers of $950.</a:t>
            </a:r>
          </a:p>
          <a:p>
            <a:pPr eaLnBrk="1" hangingPunct="1"/>
            <a:endParaRPr lang="en-US" dirty="0">
              <a:latin typeface="+mn-lt"/>
            </a:endParaRPr>
          </a:p>
          <a:p>
            <a:pPr eaLnBrk="1" hangingPunct="1"/>
            <a:r>
              <a:rPr lang="en-US" dirty="0">
                <a:latin typeface="+mn-lt"/>
              </a:rPr>
              <a:t>Part III</a:t>
            </a:r>
            <a:br>
              <a:rPr lang="en-US" dirty="0">
                <a:latin typeface="+mn-lt"/>
              </a:rPr>
            </a:br>
            <a:r>
              <a:rPr lang="en-US" dirty="0">
                <a:latin typeface="+mn-lt"/>
              </a:rPr>
              <a:t>The journal entry to record the receipt is to debit Cash and credit Accounts Receivable for $950.</a:t>
            </a:r>
          </a:p>
          <a:p>
            <a:pPr eaLnBrk="1" hangingPunct="1"/>
            <a:endParaRPr lang="en-US" dirty="0"/>
          </a:p>
        </p:txBody>
      </p:sp>
    </p:spTree>
    <p:extLst>
      <p:ext uri="{BB962C8B-B14F-4D97-AF65-F5344CB8AC3E}">
        <p14:creationId xmlns:p14="http://schemas.microsoft.com/office/powerpoint/2010/main" val="3444505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40</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Learning Objective 7-7: Calculate and interpret the accounts receivable turnover ratio.</a:t>
            </a:r>
            <a:endParaRPr lang="en-US" dirty="0">
              <a:solidFill>
                <a:schemeClr val="tx2"/>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7680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41</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The accounts receivable turnover ratio is a measure of how long it takes to collect our accounts receivable. A short collection period is better than a </a:t>
            </a:r>
            <a:r>
              <a:rPr lang="en-US" dirty="0" smtClean="0">
                <a:latin typeface="+mn-lt"/>
                <a:ea typeface="Tahoma" panose="020B0604030504040204" pitchFamily="34" charset="0"/>
                <a:cs typeface="Tahoma" panose="020B0604030504040204" pitchFamily="34" charset="0"/>
              </a:rPr>
              <a:t>long </a:t>
            </a:r>
            <a:r>
              <a:rPr lang="en-US" dirty="0">
                <a:latin typeface="+mn-lt"/>
                <a:ea typeface="Tahoma" panose="020B0604030504040204" pitchFamily="34" charset="0"/>
                <a:cs typeface="Tahoma" panose="020B0604030504040204" pitchFamily="34" charset="0"/>
              </a:rPr>
              <a:t>period</a:t>
            </a:r>
            <a:r>
              <a:rPr lang="en-US" dirty="0">
                <a:latin typeface="+mn-lt"/>
              </a:rPr>
              <a:t>.</a:t>
            </a:r>
          </a:p>
          <a:p>
            <a:pPr eaLnBrk="1" hangingPunct="1"/>
            <a:endParaRPr lang="en-US" dirty="0"/>
          </a:p>
        </p:txBody>
      </p:sp>
    </p:spTree>
    <p:extLst>
      <p:ext uri="{BB962C8B-B14F-4D97-AF65-F5344CB8AC3E}">
        <p14:creationId xmlns:p14="http://schemas.microsoft.com/office/powerpoint/2010/main" val="1268499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The average number of days to collect accounts receivable tells managers exactly how many days are required to collect our receivables. Some managers prefer this measure because it provides very specific information.</a:t>
            </a:r>
          </a:p>
          <a:p>
            <a:pPr eaLnBrk="1" hangingPunct="1"/>
            <a:endParaRPr lang="en-US" dirty="0"/>
          </a:p>
        </p:txBody>
      </p:sp>
    </p:spTree>
    <p:extLst>
      <p:ext uri="{BB962C8B-B14F-4D97-AF65-F5344CB8AC3E}">
        <p14:creationId xmlns:p14="http://schemas.microsoft.com/office/powerpoint/2010/main" val="3793279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Exhibit 7.8 is interesting because you can see that even in the same industry there can be wide diversity in the days it takes to collect receivables and the length of the company’s operating cycle. Since fast-food restaurants require customers to pay with cash or credit cards, why would these companies have accounts receivable? </a:t>
            </a:r>
            <a:r>
              <a:rPr lang="en-US" dirty="0" smtClean="0">
                <a:latin typeface="+mn-lt"/>
                <a:ea typeface="Tahoma" panose="020B0604030504040204" pitchFamily="34" charset="0"/>
                <a:cs typeface="Tahoma" panose="020B0604030504040204" pitchFamily="34" charset="0"/>
              </a:rPr>
              <a:t>These </a:t>
            </a:r>
            <a:r>
              <a:rPr lang="en-US" dirty="0">
                <a:latin typeface="+mn-lt"/>
                <a:ea typeface="Tahoma" panose="020B0604030504040204" pitchFamily="34" charset="0"/>
                <a:cs typeface="Tahoma" panose="020B0604030504040204" pitchFamily="34" charset="0"/>
              </a:rPr>
              <a:t>receivables are actually amounts due to the corporations from independent franchises.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Is the collection period for Starbucks too long</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Perhaps, but if this company’s credit terms are 50 days, and they have built the cost of the longer collection period into their pricing structure, it may not be too long.</a:t>
            </a:r>
          </a:p>
          <a:p>
            <a:pPr eaLnBrk="1" hangingPunct="1"/>
            <a:endParaRPr lang="en-US" dirty="0"/>
          </a:p>
        </p:txBody>
      </p:sp>
    </p:spTree>
    <p:extLst>
      <p:ext uri="{BB962C8B-B14F-4D97-AF65-F5344CB8AC3E}">
        <p14:creationId xmlns:p14="http://schemas.microsoft.com/office/powerpoint/2010/main" val="10047169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End of Chapter 7. In this chapter, we looked at some advanced transactions involving accounts and notes receivable. In addition, we examined bad debts expense and accounting for credit card sales.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44</a:t>
            </a:fld>
            <a:endParaRPr lang="en-US" dirty="0"/>
          </a:p>
        </p:txBody>
      </p:sp>
    </p:spTree>
    <p:extLst>
      <p:ext uri="{BB962C8B-B14F-4D97-AF65-F5344CB8AC3E}">
        <p14:creationId xmlns:p14="http://schemas.microsoft.com/office/powerpoint/2010/main" val="383354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Companies recognize</a:t>
            </a:r>
            <a:r>
              <a:rPr lang="en-US" baseline="0" dirty="0">
                <a:latin typeface="+mn-lt"/>
                <a:ea typeface="Tahoma" panose="020B0604030504040204" pitchFamily="34" charset="0"/>
                <a:cs typeface="Tahoma" panose="020B0604030504040204" pitchFamily="34" charset="0"/>
              </a:rPr>
              <a:t> uncollectible accounts expense based on an estimate of accounts that they predict will be written off in the future.</a:t>
            </a:r>
            <a:r>
              <a:rPr lang="en-US" dirty="0">
                <a:latin typeface="+mn-lt"/>
                <a:ea typeface="Tahoma" panose="020B0604030504040204" pitchFamily="34" charset="0"/>
                <a:cs typeface="Tahoma" panose="020B0604030504040204" pitchFamily="34" charset="0"/>
              </a:rPr>
              <a:t> Multiplying the service revenue by the percentage estimate of uncollectible accounts is commonly called the percent of revenue method of estimating uncollectible accounts expense. </a:t>
            </a:r>
            <a:r>
              <a:rPr lang="en-US" dirty="0" smtClean="0">
                <a:latin typeface="+mn-lt"/>
                <a:ea typeface="Tahoma" panose="020B0604030504040204" pitchFamily="34" charset="0"/>
                <a:cs typeface="Tahoma" panose="020B0604030504040204" pitchFamily="34" charset="0"/>
              </a:rPr>
              <a:t>When </a:t>
            </a:r>
            <a:r>
              <a:rPr lang="en-US" dirty="0">
                <a:latin typeface="+mn-lt"/>
                <a:ea typeface="Tahoma" panose="020B0604030504040204" pitchFamily="34" charset="0"/>
                <a:cs typeface="Tahoma" panose="020B0604030504040204" pitchFamily="34" charset="0"/>
              </a:rPr>
              <a:t>the expense is recognized,</a:t>
            </a:r>
            <a:r>
              <a:rPr lang="en-US" baseline="0" dirty="0">
                <a:latin typeface="+mn-lt"/>
                <a:ea typeface="Tahoma" panose="020B0604030504040204" pitchFamily="34" charset="0"/>
                <a:cs typeface="Tahoma" panose="020B0604030504040204" pitchFamily="34" charset="0"/>
              </a:rPr>
              <a:t> the company creates an allowance for doubtful accounts, a </a:t>
            </a:r>
            <a:r>
              <a:rPr lang="en-US" baseline="0" dirty="0" smtClean="0">
                <a:latin typeface="+mn-lt"/>
                <a:ea typeface="Tahoma" panose="020B0604030504040204" pitchFamily="34" charset="0"/>
                <a:cs typeface="Tahoma" panose="020B0604030504040204" pitchFamily="34" charset="0"/>
              </a:rPr>
              <a:t>contra asset </a:t>
            </a:r>
            <a:r>
              <a:rPr lang="en-US" baseline="0" dirty="0">
                <a:latin typeface="+mn-lt"/>
                <a:ea typeface="Tahoma" panose="020B0604030504040204" pitchFamily="34" charset="0"/>
                <a:cs typeface="Tahoma" panose="020B0604030504040204" pitchFamily="34" charset="0"/>
              </a:rPr>
              <a:t>to accounts receivable.</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4</a:t>
            </a:fld>
            <a:endParaRPr lang="en-US" dirty="0"/>
          </a:p>
        </p:txBody>
      </p:sp>
    </p:spTree>
    <p:extLst>
      <p:ext uri="{BB962C8B-B14F-4D97-AF65-F5344CB8AC3E}">
        <p14:creationId xmlns:p14="http://schemas.microsoft.com/office/powerpoint/2010/main" val="196153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outerShdw blurRad="38100" dist="38100" dir="2700000" algn="tl">
                    <a:srgbClr val="FFFFFF"/>
                  </a:outerShdw>
                </a:effectLst>
                <a:latin typeface="+mn-lt"/>
                <a:ea typeface="Tahoma" panose="020B0604030504040204" pitchFamily="34" charset="0"/>
                <a:cs typeface="Tahoma" panose="020B0604030504040204" pitchFamily="34" charset="0"/>
              </a:rPr>
              <a:t>Allen’s Tutoring Services recognized $3,750 of service revenue earned on account during Year 1. </a:t>
            </a:r>
            <a:r>
              <a:rPr lang="en-US" dirty="0" smtClean="0">
                <a:latin typeface="+mn-lt"/>
                <a:ea typeface="Tahoma" panose="020B0604030504040204" pitchFamily="34" charset="0"/>
                <a:cs typeface="Tahoma" panose="020B0604030504040204" pitchFamily="34" charset="0"/>
              </a:rPr>
              <a:t>This </a:t>
            </a:r>
            <a:r>
              <a:rPr lang="en-US" dirty="0">
                <a:latin typeface="+mn-lt"/>
                <a:ea typeface="Tahoma" panose="020B0604030504040204" pitchFamily="34" charset="0"/>
                <a:cs typeface="Tahoma" panose="020B0604030504040204" pitchFamily="34" charset="0"/>
              </a:rPr>
              <a:t>is an asset source </a:t>
            </a:r>
            <a:r>
              <a:rPr lang="en-US" dirty="0" smtClean="0">
                <a:latin typeface="+mn-lt"/>
                <a:ea typeface="Tahoma" panose="020B0604030504040204" pitchFamily="34" charset="0"/>
                <a:cs typeface="Tahoma" panose="020B0604030504040204" pitchFamily="34" charset="0"/>
              </a:rPr>
              <a:t>transaction.</a:t>
            </a:r>
            <a:endParaRPr lang="en-US" dirty="0">
              <a:latin typeface="+mn-lt"/>
              <a:ea typeface="Tahoma" panose="020B0604030504040204" pitchFamily="34" charset="0"/>
              <a:cs typeface="Tahoma" panose="020B0604030504040204" pitchFamily="34" charset="0"/>
            </a:endParaRP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As the journal entry and account analysis show, the asset account, Accounts Receivable, will increase by $3,750. The company’s equity will increase by the same amount because income resulting from the transactions </a:t>
            </a:r>
            <a:r>
              <a:rPr lang="en-US" dirty="0" smtClean="0">
                <a:latin typeface="+mn-lt"/>
                <a:ea typeface="Tahoma" panose="020B0604030504040204" pitchFamily="34" charset="0"/>
                <a:cs typeface="Tahoma" panose="020B0604030504040204" pitchFamily="34" charset="0"/>
              </a:rPr>
              <a:t>amounts </a:t>
            </a:r>
            <a:r>
              <a:rPr lang="en-US" dirty="0">
                <a:latin typeface="+mn-lt"/>
                <a:ea typeface="Tahoma" panose="020B0604030504040204" pitchFamily="34" charset="0"/>
                <a:cs typeface="Tahoma" panose="020B0604030504040204" pitchFamily="34" charset="0"/>
              </a:rPr>
              <a:t>to</a:t>
            </a:r>
            <a:r>
              <a:rPr lang="en-US" baseline="0" dirty="0">
                <a:latin typeface="+mn-lt"/>
                <a:ea typeface="Tahoma" panose="020B0604030504040204" pitchFamily="34" charset="0"/>
                <a:cs typeface="Tahoma" panose="020B0604030504040204" pitchFamily="34" charset="0"/>
              </a:rPr>
              <a:t> $3,750</a:t>
            </a:r>
            <a:r>
              <a:rPr lang="en-US" dirty="0">
                <a:latin typeface="+mn-lt"/>
                <a:ea typeface="Tahoma" panose="020B0604030504040204" pitchFamily="34" charset="0"/>
                <a:cs typeface="Tahoma" panose="020B0604030504040204" pitchFamily="34" charset="0"/>
              </a:rPr>
              <a:t>. Because the sales were on account, there is no cash flow impact.</a:t>
            </a:r>
          </a:p>
        </p:txBody>
      </p:sp>
    </p:spTree>
    <p:extLst>
      <p:ext uri="{BB962C8B-B14F-4D97-AF65-F5344CB8AC3E}">
        <p14:creationId xmlns:p14="http://schemas.microsoft.com/office/powerpoint/2010/main" val="77146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a:spcBef>
                <a:spcPct val="50000"/>
              </a:spcBef>
              <a:defRPr/>
            </a:pPr>
            <a:r>
              <a:rPr lang="en-US" sz="1200" dirty="0">
                <a:effectLst>
                  <a:outerShdw blurRad="38100" dist="38100" dir="2700000" algn="tl">
                    <a:srgbClr val="FFFFFF"/>
                  </a:outerShdw>
                </a:effectLst>
                <a:latin typeface="+mn-lt"/>
                <a:ea typeface="Tahoma" panose="020B0604030504040204" pitchFamily="34" charset="0"/>
                <a:cs typeface="Tahoma" panose="020B0604030504040204" pitchFamily="34" charset="0"/>
              </a:rPr>
              <a:t>ATS collected $2,750 cash from accounts receivable in Year 1.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This event is an asset exchange transaction. </a:t>
            </a:r>
            <a:endParaRPr lang="en-US" dirty="0">
              <a:latin typeface="+mn-lt"/>
              <a:ea typeface="Tahoma" panose="020B0604030504040204" pitchFamily="34" charset="0"/>
              <a:cs typeface="Tahoma" panose="020B0604030504040204" pitchFamily="34" charset="0"/>
            </a:endParaRP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As the journal entry and account analysis show, the </a:t>
            </a:r>
            <a:r>
              <a:rPr lang="en-US" dirty="0" smtClean="0">
                <a:latin typeface="+mn-lt"/>
                <a:ea typeface="Tahoma" panose="020B0604030504040204" pitchFamily="34" charset="0"/>
                <a:cs typeface="Tahoma" panose="020B0604030504040204" pitchFamily="34" charset="0"/>
              </a:rPr>
              <a:t>asset account Cash </a:t>
            </a:r>
            <a:r>
              <a:rPr lang="en-US" dirty="0">
                <a:latin typeface="+mn-lt"/>
                <a:ea typeface="Tahoma" panose="020B0604030504040204" pitchFamily="34" charset="0"/>
                <a:cs typeface="Tahoma" panose="020B0604030504040204" pitchFamily="34" charset="0"/>
              </a:rPr>
              <a:t>will increase by $</a:t>
            </a:r>
            <a:r>
              <a:rPr lang="en-US" dirty="0" smtClean="0">
                <a:latin typeface="+mn-lt"/>
                <a:ea typeface="Tahoma" panose="020B0604030504040204" pitchFamily="34" charset="0"/>
                <a:cs typeface="Tahoma" panose="020B0604030504040204" pitchFamily="34" charset="0"/>
              </a:rPr>
              <a:t>2,750, </a:t>
            </a:r>
            <a:r>
              <a:rPr lang="en-US" dirty="0">
                <a:latin typeface="+mn-lt"/>
                <a:ea typeface="Tahoma" panose="020B0604030504040204" pitchFamily="34" charset="0"/>
                <a:cs typeface="Tahoma" panose="020B0604030504040204" pitchFamily="34" charset="0"/>
              </a:rPr>
              <a:t>and the asset </a:t>
            </a:r>
            <a:r>
              <a:rPr lang="en-US" dirty="0" smtClean="0">
                <a:latin typeface="+mn-lt"/>
                <a:ea typeface="Tahoma" panose="020B0604030504040204" pitchFamily="34" charset="0"/>
                <a:cs typeface="Tahoma" panose="020B0604030504040204" pitchFamily="34" charset="0"/>
              </a:rPr>
              <a:t>account </a:t>
            </a:r>
            <a:r>
              <a:rPr lang="en-US" dirty="0">
                <a:latin typeface="+mn-lt"/>
                <a:ea typeface="Tahoma" panose="020B0604030504040204" pitchFamily="34" charset="0"/>
                <a:cs typeface="Tahoma" panose="020B0604030504040204" pitchFamily="34" charset="0"/>
              </a:rPr>
              <a:t>Accounts </a:t>
            </a:r>
            <a:r>
              <a:rPr lang="en-US" dirty="0" smtClean="0">
                <a:latin typeface="+mn-lt"/>
                <a:ea typeface="Tahoma" panose="020B0604030504040204" pitchFamily="34" charset="0"/>
                <a:cs typeface="Tahoma" panose="020B0604030504040204" pitchFamily="34" charset="0"/>
              </a:rPr>
              <a:t>Receivable </a:t>
            </a:r>
            <a:r>
              <a:rPr lang="en-US" dirty="0">
                <a:latin typeface="+mn-lt"/>
                <a:ea typeface="Tahoma" panose="020B0604030504040204" pitchFamily="34" charset="0"/>
                <a:cs typeface="Tahoma" panose="020B0604030504040204" pitchFamily="34" charset="0"/>
              </a:rPr>
              <a:t>will decrease by the same amount. There is no income impact of the collection of Accounts Receivable. The operating activities section of the </a:t>
            </a:r>
            <a:r>
              <a:rPr lang="en-US" dirty="0" smtClean="0">
                <a:latin typeface="+mn-lt"/>
                <a:ea typeface="Tahoma" panose="020B0604030504040204" pitchFamily="34" charset="0"/>
                <a:cs typeface="Tahoma" panose="020B0604030504040204" pitchFamily="34" charset="0"/>
              </a:rPr>
              <a:t>statement </a:t>
            </a:r>
            <a:r>
              <a:rPr lang="en-US" dirty="0">
                <a:latin typeface="+mn-lt"/>
                <a:ea typeface="Tahoma" panose="020B0604030504040204" pitchFamily="34" charset="0"/>
                <a:cs typeface="Tahoma" panose="020B0604030504040204" pitchFamily="34" charset="0"/>
              </a:rPr>
              <a:t>of </a:t>
            </a:r>
            <a:r>
              <a:rPr lang="en-US" dirty="0" smtClean="0">
                <a:latin typeface="+mn-lt"/>
                <a:ea typeface="Tahoma" panose="020B0604030504040204" pitchFamily="34" charset="0"/>
                <a:cs typeface="Tahoma" panose="020B0604030504040204" pitchFamily="34" charset="0"/>
              </a:rPr>
              <a:t>cash </a:t>
            </a:r>
            <a:r>
              <a:rPr lang="en-US" dirty="0">
                <a:latin typeface="+mn-lt"/>
                <a:ea typeface="Tahoma" panose="020B0604030504040204" pitchFamily="34" charset="0"/>
                <a:cs typeface="Tahoma" panose="020B0604030504040204" pitchFamily="34" charset="0"/>
              </a:rPr>
              <a:t>f</a:t>
            </a:r>
            <a:r>
              <a:rPr lang="en-US" dirty="0" smtClean="0">
                <a:latin typeface="+mn-lt"/>
                <a:ea typeface="Tahoma" panose="020B0604030504040204" pitchFamily="34" charset="0"/>
                <a:cs typeface="Tahoma" panose="020B0604030504040204" pitchFamily="34" charset="0"/>
              </a:rPr>
              <a:t>lows </a:t>
            </a:r>
            <a:r>
              <a:rPr lang="en-US" dirty="0">
                <a:latin typeface="+mn-lt"/>
                <a:ea typeface="Tahoma" panose="020B0604030504040204" pitchFamily="34" charset="0"/>
                <a:cs typeface="Tahoma" panose="020B0604030504040204" pitchFamily="34" charset="0"/>
              </a:rPr>
              <a:t>will increase by the amount of cash collected.</a:t>
            </a:r>
          </a:p>
        </p:txBody>
      </p:sp>
    </p:spTree>
    <p:extLst>
      <p:ext uri="{BB962C8B-B14F-4D97-AF65-F5344CB8AC3E}">
        <p14:creationId xmlns:p14="http://schemas.microsoft.com/office/powerpoint/2010/main" val="1093776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1</a:t>
            </a:r>
          </a:p>
          <a:p>
            <a:endParaRPr lang="en-US" sz="1200" b="0" i="0" u="none" strike="noStrike" kern="1200" baseline="0" dirty="0">
              <a:solidFill>
                <a:schemeClr val="tx1"/>
              </a:solidFill>
              <a:latin typeface="+mn-lt"/>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Because this is ATS’s first year of operation, there is no prior experience for determining the estimated percentage of uncollectible accounts. Instead, ATS will have to base its estimate on industry averages. </a:t>
            </a:r>
          </a:p>
          <a:p>
            <a:endParaRPr lang="en-US" sz="1200" b="0" i="0" u="none" strike="noStrike" kern="1200" baseline="0" dirty="0">
              <a:solidFill>
                <a:schemeClr val="tx1"/>
              </a:solidFill>
              <a:latin typeface="+mn-lt"/>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To illustrate the accounting procedures for recognizing uncollectible accounts expense, assume that ATS estimates that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2%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of revenue will be uncollectible. Under these circumstances, ATS would recognize $75 ($3,750 of revenue × 2%) of uncollectible accounts expense on the Year 1 income statement. </a:t>
            </a:r>
            <a:endParaRPr lang="en-US" dirty="0">
              <a:latin typeface="+mn-lt"/>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The contra asset account, Allowance for Doubtful Accounts, will increase by $75 and equity will decrease by the same amount because the expense associated with the estimate will reduce income. There is no cash flow impact. The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contra account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has a credit balance instead of the debit balance normally seen in asset accounts. </a:t>
            </a: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2</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The current balance in our accounts receivable is $1,000.</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On the balance sheet, Accounts Receivable will be shown at net realizable value, or $1,000 less the allowance for doubtful accounts of $75.</a:t>
            </a:r>
          </a:p>
        </p:txBody>
      </p:sp>
    </p:spTree>
    <p:extLst>
      <p:ext uri="{BB962C8B-B14F-4D97-AF65-F5344CB8AC3E}">
        <p14:creationId xmlns:p14="http://schemas.microsoft.com/office/powerpoint/2010/main" val="354129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After we have posted the previous transactions, our general ledger looks like this. Notice that the Service Revenue and Uncollectible Accounts Expense are closed to Retained Earnings. The balance in the Allowance for Doubtful Accounts remains unchanged until one of our customers indicates an inability to pay the amount due.</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8</a:t>
            </a:fld>
            <a:endParaRPr lang="en-US" dirty="0"/>
          </a:p>
        </p:txBody>
      </p:sp>
    </p:spTree>
    <p:extLst>
      <p:ext uri="{BB962C8B-B14F-4D97-AF65-F5344CB8AC3E}">
        <p14:creationId xmlns:p14="http://schemas.microsoft.com/office/powerpoint/2010/main" val="279030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Only Left">
    <p:spTree>
      <p:nvGrpSpPr>
        <p:cNvPr id="1" name=""/>
        <p:cNvGrpSpPr/>
        <p:nvPr/>
      </p:nvGrpSpPr>
      <p:grpSpPr>
        <a:xfrm>
          <a:off x="0" y="0"/>
          <a:ext cx="0" cy="0"/>
          <a:chOff x="0" y="0"/>
          <a:chExt cx="0" cy="0"/>
        </a:xfrm>
      </p:grpSpPr>
      <p:sp>
        <p:nvSpPr>
          <p:cNvPr id="8" name="Title background"/>
          <p:cNvSpPr/>
          <p:nvPr/>
        </p:nvSpPr>
        <p:spPr>
          <a:xfrm>
            <a:off x="0" y="2438400"/>
            <a:ext cx="4876800" cy="22098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152400" y="2590800"/>
            <a:ext cx="4724400" cy="18288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7-</a:t>
            </a:r>
            <a:fld id="{1837EFBA-6031-446B-9BE3-4ED7B501BA39}" type="slidenum">
              <a:rPr lang="en-US" smtClean="0"/>
              <a:pPr>
                <a:defRPr/>
              </a:pPr>
              <a:t>‹#›</a:t>
            </a:fld>
            <a:endParaRPr lang="en-US" dirty="0"/>
          </a:p>
        </p:txBody>
      </p:sp>
      <p:pic>
        <p:nvPicPr>
          <p:cNvPr id="3" name="Picture 2" descr="Edmonds10e19md_nm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729702"/>
            <a:ext cx="3810000" cy="4985298"/>
          </a:xfrm>
          <a:prstGeom prst="rect">
            <a:avLst/>
          </a:prstGeom>
        </p:spPr>
      </p:pic>
    </p:spTree>
    <p:extLst>
      <p:ext uri="{BB962C8B-B14F-4D97-AF65-F5344CB8AC3E}">
        <p14:creationId xmlns:p14="http://schemas.microsoft.com/office/powerpoint/2010/main" val="1941312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marL="342900" indent="-342900">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marL="742950" indent="-285750">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marL="1143000" indent="-228600">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marL="16002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marL="20574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marL="342900" lvl="0" indent="-342900" algn="l" defTabSz="457200" rtl="0" eaLnBrk="1" latinLnBrk="0" hangingPunct="1">
              <a:spcBef>
                <a:spcPct val="20000"/>
              </a:spcBef>
              <a:spcAft>
                <a:spcPts val="800"/>
              </a:spcAft>
              <a:buFont typeface="Arial"/>
              <a:buChar char="•"/>
            </a:pPr>
            <a:r>
              <a:rPr lang="en-US" dirty="0"/>
              <a:t>Click to edit Master text styles</a:t>
            </a:r>
          </a:p>
          <a:p>
            <a:pPr marL="742950" lvl="1" indent="-285750" algn="l" defTabSz="457200" rtl="0" eaLnBrk="1" latinLnBrk="0" hangingPunct="1">
              <a:spcBef>
                <a:spcPct val="20000"/>
              </a:spcBef>
              <a:spcAft>
                <a:spcPts val="800"/>
              </a:spcAft>
              <a:buFont typeface="Arial"/>
              <a:buChar char="–"/>
            </a:pPr>
            <a:r>
              <a:rPr lang="en-US" dirty="0"/>
              <a:t>Second level</a:t>
            </a:r>
          </a:p>
          <a:p>
            <a:pPr marL="1143000" lvl="2" indent="-228600" algn="l" defTabSz="457200" rtl="0" eaLnBrk="1" latinLnBrk="0" hangingPunct="1">
              <a:spcBef>
                <a:spcPct val="20000"/>
              </a:spcBef>
              <a:spcAft>
                <a:spcPts val="800"/>
              </a:spcAft>
              <a:buFont typeface="Arial"/>
              <a:buChar char="•"/>
            </a:pPr>
            <a:r>
              <a:rPr lang="en-US" dirty="0"/>
              <a:t>Third level</a:t>
            </a:r>
          </a:p>
          <a:p>
            <a:pPr marL="1600200" lvl="3" indent="-228600" algn="l" defTabSz="457200" rtl="0" eaLnBrk="1" latinLnBrk="0" hangingPunct="1">
              <a:spcBef>
                <a:spcPct val="20000"/>
              </a:spcBef>
              <a:spcAft>
                <a:spcPts val="800"/>
              </a:spcAft>
              <a:buFont typeface="Arial"/>
              <a:buChar char="–"/>
            </a:pPr>
            <a:r>
              <a:rPr lang="en-US" dirty="0"/>
              <a:t>Fourth level</a:t>
            </a:r>
          </a:p>
          <a:p>
            <a:pPr marL="2057400" lvl="4" indent="-228600" algn="l" defTabSz="457200" rtl="0" eaLnBrk="1" latinLnBrk="0" hangingPunct="1">
              <a:spcBef>
                <a:spcPct val="20000"/>
              </a:spcBef>
              <a:spcAft>
                <a:spcPts val="800"/>
              </a:spcAft>
              <a:buFont typeface="Arial"/>
              <a:buChar char="»"/>
            </a:pPr>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512387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defTabSz="457200" rtl="0" eaLnBrk="1" latinLnBrk="0" hangingPunct="1">
              <a:spcBef>
                <a:spcPct val="0"/>
              </a:spcBef>
              <a:buNone/>
              <a:defRPr lang="en-US" sz="32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lang="en-US" sz="1800" b="0" kern="1200" dirty="0">
                <a:solidFill>
                  <a:schemeClr val="tx1"/>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381025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dirty="0"/>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
        <p:nvSpPr>
          <p:cNvPr id="8"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63552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4273330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85800" y="1798638"/>
            <a:ext cx="8229600" cy="4525962"/>
          </a:xfrm>
          <a:prstGeom prst="rect">
            <a:avLst/>
          </a:prstGeom>
        </p:spPr>
        <p:txBody>
          <a:bodyPr/>
          <a:lstStyle>
            <a:lvl1pPr>
              <a:defRPr lang="en-US" sz="2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1pPr>
            <a:lvl2pPr>
              <a:defRPr lang="en-US" sz="20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2pPr>
            <a:lvl3pPr>
              <a:defRPr lang="en-US" sz="18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3pPr>
            <a:lvl4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4pPr>
            <a:lvl5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3108176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56028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806866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336828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83350321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859920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889618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7556411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79907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9943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89579262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dirty="0"/>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64596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8305800" y="6477000"/>
            <a:ext cx="838200" cy="381000"/>
          </a:xfrm>
          <a:prstGeom prst="rect">
            <a:avLst/>
          </a:prstGeom>
        </p:spPr>
        <p:txBody>
          <a:bodyPr/>
          <a:lstStyle>
            <a:lvl1pPr>
              <a:defRPr/>
            </a:lvl1pPr>
          </a:lstStyle>
          <a:p>
            <a:pPr>
              <a:defRPr/>
            </a:pPr>
            <a:r>
              <a:rPr lang="en-US" dirty="0"/>
              <a:t>  </a:t>
            </a:r>
            <a:fld id="{86103F27-AA34-4069-B652-A178AD0674B3}" type="slidenum">
              <a:rPr lang="en-US"/>
              <a:pPr>
                <a:defRPr/>
              </a:pPr>
              <a:t>‹#›</a:t>
            </a:fld>
            <a:endParaRPr lang="en-US" dirty="0"/>
          </a:p>
        </p:txBody>
      </p:sp>
      <p:sp>
        <p:nvSpPr>
          <p:cNvPr id="4" name="Rectangle 6"/>
          <p:cNvSpPr>
            <a:spLocks noGrp="1" noChangeArrowheads="1"/>
          </p:cNvSpPr>
          <p:nvPr>
            <p:ph type="sldNum" sz="quarter" idx="11"/>
          </p:nvPr>
        </p:nvSpPr>
        <p:spPr>
          <a:xfrm>
            <a:off x="8305800" y="6477000"/>
            <a:ext cx="838200" cy="381000"/>
          </a:xfrm>
          <a:prstGeom prst="rect">
            <a:avLst/>
          </a:prstGeom>
        </p:spPr>
        <p:txBody>
          <a:bodyPr/>
          <a:lstStyle>
            <a:lvl1pPr>
              <a:defRPr/>
            </a:lvl1pPr>
          </a:lstStyle>
          <a:p>
            <a:pPr>
              <a:defRPr/>
            </a:pPr>
            <a:r>
              <a:rPr lang="en-US" dirty="0"/>
              <a:t>1-</a:t>
            </a:r>
            <a:fld id="{1837EFBA-6031-446B-9BE3-4ED7B501BA3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515292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42757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845752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5869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37894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91732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4179199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50291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Text Placeholder 3"/>
          <p:cNvSpPr>
            <a:spLocks noGrp="1"/>
          </p:cNvSpPr>
          <p:nvPr>
            <p:ph type="body" sz="quarter" idx="12" hasCustomPrompt="1"/>
          </p:nvPr>
        </p:nvSpPr>
        <p:spPr>
          <a:xfrm>
            <a:off x="3810000" y="61722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8242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Picture Placeholder 2"/>
          <p:cNvSpPr>
            <a:spLocks noGrp="1"/>
          </p:cNvSpPr>
          <p:nvPr>
            <p:ph type="pic" idx="1"/>
          </p:nvPr>
        </p:nvSpPr>
        <p:spPr>
          <a:xfrm>
            <a:off x="1124744" y="3048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91264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105400"/>
          </a:xfrm>
          <a:prstGeom prst="rect">
            <a:avLst/>
          </a:prstGeom>
        </p:spPr>
        <p:txBody>
          <a:bodyPr/>
          <a:lstStyle/>
          <a:p>
            <a:r>
              <a:rPr lang="en-US" dirty="0"/>
              <a:t>Click icon to add media</a:t>
            </a:r>
          </a:p>
        </p:txBody>
      </p:sp>
      <p:sp>
        <p:nvSpPr>
          <p:cNvPr id="9" name="TextBox 8"/>
          <p:cNvSpPr txBox="1"/>
          <p:nvPr userDrawn="1"/>
        </p:nvSpPr>
        <p:spPr>
          <a:xfrm>
            <a:off x="2933700" y="60960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baseline="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47323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43386"/>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43200"/>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371786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023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32661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8"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11879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147873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10"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874073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975049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491004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3"/>
          <p:cNvSpPr>
            <a:spLocks noGrp="1"/>
          </p:cNvSpPr>
          <p:nvPr>
            <p:ph type="body" sz="quarter" idx="12"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810240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166567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34985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633015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76725"/>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76539"/>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00439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16969517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528" userDrawn="1">
          <p15:clr>
            <a:srgbClr val="FBAE40"/>
          </p15:clr>
        </p15:guide>
        <p15:guide id="3" pos="51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891833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84644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 xmlns:p15="http://schemas.microsoft.com/office/powerpoint/2012/main">
        <p15:guide id="1" orient="horz" pos="2160" userDrawn="1">
          <p15:clr>
            <a:srgbClr val="FBAE40"/>
          </p15:clr>
        </p15:guide>
        <p15:guide id="2" pos="528" userDrawn="1">
          <p15:clr>
            <a:srgbClr val="FBAE40"/>
          </p15:clr>
        </p15:guide>
        <p15:guide id="3" pos="5136"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16921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8"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1143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828800"/>
            <a:ext cx="4040188"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43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28800"/>
            <a:ext cx="4041775"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74598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531993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115785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158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0635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22860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57602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410200"/>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39449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00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362200"/>
            <a:ext cx="8686800" cy="1752600"/>
          </a:xfrm>
          <a:prstGeom prst="rect">
            <a:avLst/>
          </a:prstGeom>
        </p:spPr>
        <p:txBody>
          <a:bodyPr/>
          <a:lstStyle>
            <a:lvl1pPr marL="0" indent="0" algn="ctr">
              <a:buNone/>
              <a:defRPr lang="en-US" sz="3600" b="0" kern="1200" dirty="0">
                <a:solidFill>
                  <a:schemeClr val="tx1"/>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1524000"/>
            <a:ext cx="8686800" cy="594360"/>
          </a:xfrm>
          <a:prstGeom prst="rect">
            <a:avLst/>
          </a:prstGeom>
        </p:spPr>
        <p:txBody>
          <a:bodyPr/>
          <a:lstStyle>
            <a:lvl1pPr>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764327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87028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00683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2382340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683555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32343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57942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09116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
    <p:spTree>
      <p:nvGrpSpPr>
        <p:cNvPr id="1" name=""/>
        <p:cNvGrpSpPr/>
        <p:nvPr/>
      </p:nvGrpSpPr>
      <p:grpSpPr>
        <a:xfrm>
          <a:off x="0" y="0"/>
          <a:ext cx="0" cy="0"/>
          <a:chOff x="0" y="0"/>
          <a:chExt cx="0" cy="0"/>
        </a:xfrm>
      </p:grpSpPr>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2362200"/>
            <a:ext cx="8686800" cy="1752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012349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3"/>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15" name="Text Placeholder 14"/>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49214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6"/>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8"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20" name="Text Placeholder 19"/>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5" name="Text Placeholder 24"/>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7" name="Text Placeholder 26"/>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Tree>
    <p:extLst>
      <p:ext uri="{BB962C8B-B14F-4D97-AF65-F5344CB8AC3E}">
        <p14:creationId xmlns:p14="http://schemas.microsoft.com/office/powerpoint/2010/main" val="365626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lang="en-US" sz="2000" b="0" kern="1200" dirty="0">
                <a:solidFill>
                  <a:schemeClr val="accent3"/>
                </a:solidFill>
                <a:latin typeface="+mj-lt"/>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866619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lvl="0"/>
            <a:r>
              <a:rPr lang="en-US" dirty="0"/>
              <a:t>Click to edit Master text </a:t>
            </a:r>
            <a:r>
              <a:rPr lang="en-US" dirty="0" smtClean="0"/>
              <a:t>styles</a:t>
            </a:r>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103282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png"/><Relationship Id="rId28"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4.gif"/><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4.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theme" Target="../theme/theme5.xml"/><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theme" Target="../theme/theme6.xml"/><Relationship Id="rId1" Type="http://schemas.openxmlformats.org/officeDocument/2006/relationships/slideLayout" Target="../slideLayouts/slideLayout63.xml"/><Relationship Id="rId2"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image" Target="../media/image5.png"/><Relationship Id="rId1" Type="http://schemas.openxmlformats.org/officeDocument/2006/relationships/slideLayout" Target="../slideLayouts/slideLayout67.xml"/><Relationship Id="rId2"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1.xml"/><Relationship Id="rId4" Type="http://schemas.openxmlformats.org/officeDocument/2006/relationships/theme" Target="../theme/theme8.xml"/><Relationship Id="rId1" Type="http://schemas.openxmlformats.org/officeDocument/2006/relationships/slideLayout" Target="../slideLayouts/slideLayout69.xml"/><Relationship Id="rId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Picture 11" descr="Tagline: Because learning changes everythi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11696"/>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mn-lt"/>
                <a:ea typeface="+mn-ea"/>
                <a:cs typeface="+mn-cs"/>
              </a:rPr>
              <a:t>Copyright ©2019 McGraw-Hill Education. All rights reserved. No reproduction or distribution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mn-lt"/>
              <a:ea typeface="+mn-ea"/>
              <a:cs typeface="+mn-cs"/>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52"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3" r:id="rId2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Picture 1" descr="Tag line: Because learning changes everyth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Text Placeholder 2"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descr="©McGraw-Hill Education&#10;"/>
          <p:cNvSpPr txBox="1"/>
          <p:nvPr/>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extBox 4"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TextBox 7"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90800"/>
            <a:ext cx="4876800" cy="1828800"/>
          </a:xfrm>
        </p:spPr>
        <p:txBody>
          <a:bodyPr/>
          <a:lstStyle/>
          <a:p>
            <a:r>
              <a:rPr lang="en-US" sz="4000" b="1" dirty="0">
                <a:ea typeface="Tahoma" panose="020B0604030504040204" pitchFamily="34" charset="0"/>
                <a:cs typeface="Tahoma" panose="020B0604030504040204" pitchFamily="34" charset="0"/>
              </a:rPr>
              <a:t>Chapter 7</a:t>
            </a:r>
            <a:br>
              <a:rPr lang="en-US" sz="4000" b="1" dirty="0">
                <a:ea typeface="Tahoma" panose="020B0604030504040204" pitchFamily="34" charset="0"/>
                <a:cs typeface="Tahoma" panose="020B0604030504040204" pitchFamily="34" charset="0"/>
              </a:rPr>
            </a:br>
            <a:r>
              <a:rPr lang="en-US" sz="4000" b="1" dirty="0">
                <a:ea typeface="Tahoma" panose="020B0604030504040204" pitchFamily="34" charset="0"/>
                <a:cs typeface="Tahoma" panose="020B0604030504040204" pitchFamily="34" charset="0"/>
              </a:rPr>
              <a:t>Accounting for Receivables</a:t>
            </a:r>
            <a:endParaRPr lang="en-US" sz="4000" dirty="0">
              <a:ea typeface="Tahoma" panose="020B0604030504040204" pitchFamily="34" charset="0"/>
              <a:cs typeface="Tahoma" panose="020B0604030504040204" pitchFamily="34" charset="0"/>
            </a:endParaRPr>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6232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t>Financial Statements Year 1</a:t>
            </a:r>
            <a:endParaRPr lang="en-US" sz="4000" b="1" dirty="0">
              <a:ea typeface="Tahoma" panose="020B0604030504040204" pitchFamily="34" charset="0"/>
              <a:cs typeface="Tahoma" panose="020B0604030504040204" pitchFamily="34" charset="0"/>
            </a:endParaRPr>
          </a:p>
        </p:txBody>
      </p:sp>
      <p:sp>
        <p:nvSpPr>
          <p:cNvPr id="7" name="Text Placeholder 6"/>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7-9</a:t>
            </a:r>
          </a:p>
        </p:txBody>
      </p:sp>
      <p:graphicFrame>
        <p:nvGraphicFramePr>
          <p:cNvPr id="4" name="Table 3"/>
          <p:cNvGraphicFramePr>
            <a:graphicFrameLocks noGrp="1"/>
          </p:cNvGraphicFramePr>
          <p:nvPr>
            <p:extLst>
              <p:ext uri="{D42A27DB-BD31-4B8C-83A1-F6EECF244321}">
                <p14:modId xmlns:p14="http://schemas.microsoft.com/office/powerpoint/2010/main" val="1010164426"/>
              </p:ext>
            </p:extLst>
          </p:nvPr>
        </p:nvGraphicFramePr>
        <p:xfrm>
          <a:off x="208679" y="963971"/>
          <a:ext cx="8726641" cy="2236429"/>
        </p:xfrm>
        <a:graphic>
          <a:graphicData uri="http://schemas.openxmlformats.org/drawingml/2006/table">
            <a:tbl>
              <a:tblPr firstRow="1" firstCol="1" bandRow="1"/>
              <a:tblGrid>
                <a:gridCol w="1537704"/>
                <a:gridCol w="1168655"/>
                <a:gridCol w="184524"/>
                <a:gridCol w="1481663"/>
                <a:gridCol w="642419"/>
                <a:gridCol w="642419"/>
                <a:gridCol w="183158"/>
                <a:gridCol w="2228645"/>
                <a:gridCol w="657454"/>
              </a:tblGrid>
              <a:tr h="198493">
                <a:tc gridSpan="9">
                  <a:txBody>
                    <a:bodyPr/>
                    <a:lstStyle/>
                    <a:p>
                      <a:pPr marL="0" marR="0" algn="ctr">
                        <a:lnSpc>
                          <a:spcPct val="107000"/>
                        </a:lnSpc>
                        <a:spcBef>
                          <a:spcPts val="0"/>
                        </a:spcBef>
                        <a:spcAft>
                          <a:spcPts val="80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Panel C Financial  Statements for Year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3">
                <a:tc gridSpan="2">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Year 1, Income Statement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gridSpan="3">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12/31/Yr. 1 Balance Sheet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7A7"/>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gridSpan="2">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Yr. 1 Statement of Cash Flows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r>
              <a:tr h="198493">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Service Revenue</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$3,750</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Assets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Operating Activities</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96985">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Uncollectible Accounts Exp.</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Cash</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$2,750</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Inflow from customers</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$2,750</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98493">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Net Income</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200" u="dbl" dirty="0">
                          <a:effectLst/>
                          <a:latin typeface="Calibri" panose="020F0502020204030204" pitchFamily="34" charset="0"/>
                          <a:ea typeface="Calibri" panose="020F0502020204030204" pitchFamily="34" charset="0"/>
                          <a:cs typeface="Times New Roman" panose="02020603050405020304" pitchFamily="18" charset="0"/>
                        </a:rPr>
                        <a:t>$3,675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Accounts Receivable</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$1,000</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Investing activities</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98493">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Less: Allowance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Financing activities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        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51500">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Net realizable value</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925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Net change in cash</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2,750</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98493">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Total Assets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u="dbl" dirty="0">
                          <a:effectLst/>
                          <a:latin typeface="Calibri" panose="020F0502020204030204" pitchFamily="34" charset="0"/>
                          <a:ea typeface="Calibri" panose="020F0502020204030204" pitchFamily="34" charset="0"/>
                          <a:cs typeface="Times New Roman" panose="02020603050405020304" pitchFamily="18" charset="0"/>
                        </a:rPr>
                        <a:t>$3,675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Plus: Beginning cash balance</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         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98493">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Stockholders’ Equity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Ending cash balance</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200" u="dbl" dirty="0">
                          <a:effectLst/>
                          <a:latin typeface="Calibri" panose="020F0502020204030204" pitchFamily="34" charset="0"/>
                          <a:ea typeface="Calibri" panose="020F0502020204030204" pitchFamily="34" charset="0"/>
                          <a:cs typeface="Times New Roman" panose="02020603050405020304" pitchFamily="18" charset="0"/>
                        </a:rPr>
                        <a:t> $ 2,750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98493">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Retained earnings</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u="dbl" dirty="0">
                          <a:effectLst/>
                          <a:latin typeface="Calibri" panose="020F0502020204030204" pitchFamily="34" charset="0"/>
                          <a:ea typeface="Calibri" panose="020F0502020204030204" pitchFamily="34" charset="0"/>
                          <a:cs typeface="Times New Roman" panose="02020603050405020304" pitchFamily="18" charset="0"/>
                        </a:rPr>
                        <a:t>$3,675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3810" marR="73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3708512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Year 2 Events: Event 1</a:t>
            </a:r>
          </a:p>
        </p:txBody>
      </p:sp>
      <p:sp>
        <p:nvSpPr>
          <p:cNvPr id="2" name="Content Placeholder 1"/>
          <p:cNvSpPr>
            <a:spLocks noGrp="1"/>
          </p:cNvSpPr>
          <p:nvPr>
            <p:ph idx="1"/>
          </p:nvPr>
        </p:nvSpPr>
        <p:spPr/>
        <p:txBody>
          <a:bodyPr/>
          <a:lstStyle/>
          <a:p>
            <a:pPr marL="0" indent="0">
              <a:buNone/>
            </a:pPr>
            <a:r>
              <a:rPr lang="en-US" sz="2000" dirty="0"/>
              <a:t>Write</a:t>
            </a:r>
            <a:r>
              <a:rPr lang="en-US" sz="2000" dirty="0" smtClean="0"/>
              <a:t>-off </a:t>
            </a:r>
            <a:r>
              <a:rPr lang="en-US" sz="2000" dirty="0"/>
              <a:t>of an </a:t>
            </a:r>
            <a:r>
              <a:rPr lang="en-US" sz="2000" dirty="0" smtClean="0"/>
              <a:t>uncollectible </a:t>
            </a:r>
            <a:r>
              <a:rPr lang="en-US" sz="2000" dirty="0"/>
              <a:t>a</a:t>
            </a:r>
            <a:r>
              <a:rPr lang="en-US" sz="2000" dirty="0" smtClean="0"/>
              <a:t>ccount </a:t>
            </a:r>
            <a:r>
              <a:rPr lang="en-US" sz="2000" dirty="0"/>
              <a:t>r</a:t>
            </a:r>
            <a:r>
              <a:rPr lang="en-US" sz="2000" dirty="0" smtClean="0"/>
              <a:t>eceivable</a:t>
            </a:r>
            <a:r>
              <a:rPr lang="en-US" sz="2000" dirty="0"/>
              <a:t>; </a:t>
            </a:r>
            <a:r>
              <a:rPr lang="en-US" sz="2000" dirty="0">
                <a:effectLst>
                  <a:outerShdw blurRad="38100" dist="38100" dir="2700000" algn="tl">
                    <a:srgbClr val="FFFFFF"/>
                  </a:outerShdw>
                </a:effectLst>
              </a:rPr>
              <a:t>ATS wrote off $70 of </a:t>
            </a:r>
            <a:r>
              <a:rPr lang="en-US" sz="2000" dirty="0" smtClean="0">
                <a:effectLst>
                  <a:outerShdw blurRad="38100" dist="38100" dir="2700000" algn="tl">
                    <a:srgbClr val="FFFFFF"/>
                  </a:outerShdw>
                </a:effectLst>
              </a:rPr>
              <a:t>uncollectible accounts </a:t>
            </a:r>
            <a:r>
              <a:rPr lang="en-US" sz="2000" dirty="0">
                <a:effectLst>
                  <a:outerShdw blurRad="38100" dist="38100" dir="2700000" algn="tl">
                    <a:srgbClr val="FFFFFF"/>
                  </a:outerShdw>
                </a:effectLst>
              </a:rPr>
              <a:t>receivable.</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10</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1884175162"/>
              </p:ext>
            </p:extLst>
          </p:nvPr>
        </p:nvGraphicFramePr>
        <p:xfrm>
          <a:off x="685800" y="3124200"/>
          <a:ext cx="7655335" cy="1379868"/>
        </p:xfrm>
        <a:graphic>
          <a:graphicData uri="http://schemas.openxmlformats.org/drawingml/2006/table">
            <a:tbl>
              <a:tblPr firstRow="1" firstCol="1" bandRow="1">
                <a:tableStyleId>{5C22544A-7EE6-4342-B048-85BDC9FD1C3A}</a:tableStyleId>
              </a:tblPr>
              <a:tblGrid>
                <a:gridCol w="661500">
                  <a:extLst>
                    <a:ext uri="{9D8B030D-6E8A-4147-A177-3AD203B41FA5}">
                      <a16:colId xmlns:a16="http://schemas.microsoft.com/office/drawing/2014/main" xmlns="" val="4038268786"/>
                    </a:ext>
                  </a:extLst>
                </a:gridCol>
                <a:gridCol w="157292">
                  <a:extLst>
                    <a:ext uri="{9D8B030D-6E8A-4147-A177-3AD203B41FA5}">
                      <a16:colId xmlns:a16="http://schemas.microsoft.com/office/drawing/2014/main" xmlns="" val="3906683118"/>
                    </a:ext>
                  </a:extLst>
                </a:gridCol>
                <a:gridCol w="724707">
                  <a:extLst>
                    <a:ext uri="{9D8B030D-6E8A-4147-A177-3AD203B41FA5}">
                      <a16:colId xmlns:a16="http://schemas.microsoft.com/office/drawing/2014/main" xmlns="" val="2246321599"/>
                    </a:ext>
                  </a:extLst>
                </a:gridCol>
                <a:gridCol w="162318">
                  <a:extLst>
                    <a:ext uri="{9D8B030D-6E8A-4147-A177-3AD203B41FA5}">
                      <a16:colId xmlns:a16="http://schemas.microsoft.com/office/drawing/2014/main" xmlns="" val="695920123"/>
                    </a:ext>
                  </a:extLst>
                </a:gridCol>
                <a:gridCol w="554308">
                  <a:extLst>
                    <a:ext uri="{9D8B030D-6E8A-4147-A177-3AD203B41FA5}">
                      <a16:colId xmlns:a16="http://schemas.microsoft.com/office/drawing/2014/main" xmlns="" val="118549055"/>
                    </a:ext>
                  </a:extLst>
                </a:gridCol>
                <a:gridCol w="148218">
                  <a:extLst>
                    <a:ext uri="{9D8B030D-6E8A-4147-A177-3AD203B41FA5}">
                      <a16:colId xmlns:a16="http://schemas.microsoft.com/office/drawing/2014/main" xmlns="" val="2501135130"/>
                    </a:ext>
                  </a:extLst>
                </a:gridCol>
                <a:gridCol w="664782">
                  <a:extLst>
                    <a:ext uri="{9D8B030D-6E8A-4147-A177-3AD203B41FA5}">
                      <a16:colId xmlns:a16="http://schemas.microsoft.com/office/drawing/2014/main" xmlns="" val="322333968"/>
                    </a:ext>
                  </a:extLst>
                </a:gridCol>
                <a:gridCol w="148218">
                  <a:extLst>
                    <a:ext uri="{9D8B030D-6E8A-4147-A177-3AD203B41FA5}">
                      <a16:colId xmlns:a16="http://schemas.microsoft.com/office/drawing/2014/main" xmlns="" val="3352611176"/>
                    </a:ext>
                  </a:extLst>
                </a:gridCol>
                <a:gridCol w="673229">
                  <a:extLst>
                    <a:ext uri="{9D8B030D-6E8A-4147-A177-3AD203B41FA5}">
                      <a16:colId xmlns:a16="http://schemas.microsoft.com/office/drawing/2014/main" xmlns="" val="3201792686"/>
                    </a:ext>
                  </a:extLst>
                </a:gridCol>
                <a:gridCol w="148218">
                  <a:extLst>
                    <a:ext uri="{9D8B030D-6E8A-4147-A177-3AD203B41FA5}">
                      <a16:colId xmlns:a16="http://schemas.microsoft.com/office/drawing/2014/main" xmlns="" val="1493837017"/>
                    </a:ext>
                  </a:extLst>
                </a:gridCol>
                <a:gridCol w="673229">
                  <a:extLst>
                    <a:ext uri="{9D8B030D-6E8A-4147-A177-3AD203B41FA5}">
                      <a16:colId xmlns:a16="http://schemas.microsoft.com/office/drawing/2014/main" xmlns="" val="850383387"/>
                    </a:ext>
                  </a:extLst>
                </a:gridCol>
                <a:gridCol w="148218">
                  <a:extLst>
                    <a:ext uri="{9D8B030D-6E8A-4147-A177-3AD203B41FA5}">
                      <a16:colId xmlns:a16="http://schemas.microsoft.com/office/drawing/2014/main" xmlns="" val="3141023649"/>
                    </a:ext>
                  </a:extLst>
                </a:gridCol>
                <a:gridCol w="741462">
                  <a:extLst>
                    <a:ext uri="{9D8B030D-6E8A-4147-A177-3AD203B41FA5}">
                      <a16:colId xmlns:a16="http://schemas.microsoft.com/office/drawing/2014/main" xmlns="" val="2880056140"/>
                    </a:ext>
                  </a:extLst>
                </a:gridCol>
                <a:gridCol w="204698">
                  <a:extLst>
                    <a:ext uri="{9D8B030D-6E8A-4147-A177-3AD203B41FA5}">
                      <a16:colId xmlns:a16="http://schemas.microsoft.com/office/drawing/2014/main" xmlns="" val="101508216"/>
                    </a:ext>
                  </a:extLst>
                </a:gridCol>
                <a:gridCol w="750559">
                  <a:extLst>
                    <a:ext uri="{9D8B030D-6E8A-4147-A177-3AD203B41FA5}">
                      <a16:colId xmlns:a16="http://schemas.microsoft.com/office/drawing/2014/main" xmlns="" val="2089963319"/>
                    </a:ext>
                  </a:extLst>
                </a:gridCol>
                <a:gridCol w="148218">
                  <a:extLst>
                    <a:ext uri="{9D8B030D-6E8A-4147-A177-3AD203B41FA5}">
                      <a16:colId xmlns:a16="http://schemas.microsoft.com/office/drawing/2014/main" xmlns="" val="563581978"/>
                    </a:ext>
                  </a:extLst>
                </a:gridCol>
                <a:gridCol w="604996">
                  <a:extLst>
                    <a:ext uri="{9D8B030D-6E8A-4147-A177-3AD203B41FA5}">
                      <a16:colId xmlns:a16="http://schemas.microsoft.com/office/drawing/2014/main" xmlns="" val="4138122333"/>
                    </a:ext>
                  </a:extLst>
                </a:gridCol>
                <a:gridCol w="341165">
                  <a:extLst>
                    <a:ext uri="{9D8B030D-6E8A-4147-A177-3AD203B41FA5}">
                      <a16:colId xmlns:a16="http://schemas.microsoft.com/office/drawing/2014/main" xmlns="" val="2181816611"/>
                    </a:ext>
                  </a:extLst>
                </a:gridCol>
              </a:tblGrid>
              <a:tr h="459956">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Assets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Liab.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Stockholders' Equity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59956">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Acct. Rec.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Allow. For Doubtful Accts.</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Common Stock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Retained Earnings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Revenue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r>
                        <a:rPr lang="en-US" sz="900" b="1" dirty="0" smtClean="0">
                          <a:solidFill>
                            <a:schemeClr val="tx1"/>
                          </a:solidFill>
                          <a:effectLst/>
                          <a:latin typeface="+mn-lt"/>
                          <a:ea typeface="Tahoma" panose="020B0604030504040204" pitchFamily="34" charset="0"/>
                          <a:cs typeface="Tahoma" panose="020B0604030504040204" pitchFamily="34" charset="0"/>
                        </a:rPr>
                        <a:t>− </a:t>
                      </a:r>
                      <a:endParaRPr lang="en-US" sz="900" b="1" dirty="0">
                        <a:solidFill>
                          <a:schemeClr val="tx1"/>
                        </a:solidFill>
                        <a:effectLst/>
                        <a:latin typeface="+mn-lt"/>
                        <a:ea typeface="Tahoma" panose="020B0604030504040204" pitchFamily="34" charset="0"/>
                        <a:cs typeface="Tahoma" panose="020B0604030504040204" pitchFamily="34" charset="0"/>
                      </a:endParaRP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Expenses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Net Income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Cash Flow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459956">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(70)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u="none" strike="noStrike" dirty="0">
                          <a:solidFill>
                            <a:schemeClr val="tx1"/>
                          </a:solidFill>
                          <a:effectLst/>
                          <a:latin typeface="+mn-lt"/>
                          <a:ea typeface="Tahoma" panose="020B0604030504040204" pitchFamily="34" charset="0"/>
                          <a:cs typeface="Tahoma" panose="020B0604030504040204" pitchFamily="34" charset="0"/>
                        </a:rPr>
                        <a:t>(70)</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n/a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n/a</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n/a</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n/a</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smtClean="0">
                          <a:solidFill>
                            <a:schemeClr val="tx1"/>
                          </a:solidFill>
                          <a:effectLst/>
                          <a:latin typeface="+mn-lt"/>
                          <a:ea typeface="Tahoma" panose="020B0604030504040204" pitchFamily="34" charset="0"/>
                          <a:cs typeface="Tahoma" panose="020B0604030504040204" pitchFamily="34" charset="0"/>
                        </a:rPr>
                        <a:t>−</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409" marR="61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409" marR="614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900" u="none" strike="noStrike" dirty="0">
                          <a:solidFill>
                            <a:schemeClr val="tx1"/>
                          </a:solidFill>
                          <a:effectLst/>
                          <a:latin typeface="+mn-lt"/>
                          <a:ea typeface="Tahoma" panose="020B0604030504040204" pitchFamily="34" charset="0"/>
                          <a:cs typeface="Tahoma" panose="020B0604030504040204" pitchFamily="34" charset="0"/>
                        </a:rPr>
                        <a:t>n/a</a:t>
                      </a:r>
                      <a:endParaRPr lang="en-US" sz="9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n/a</a:t>
                      </a: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409" marR="614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283964258"/>
              </p:ext>
            </p:extLst>
          </p:nvPr>
        </p:nvGraphicFramePr>
        <p:xfrm>
          <a:off x="1676400" y="1981200"/>
          <a:ext cx="6057900" cy="998555"/>
        </p:xfrm>
        <a:graphic>
          <a:graphicData uri="http://schemas.openxmlformats.org/drawingml/2006/table">
            <a:tbl>
              <a:tblPr>
                <a:tableStyleId>{5C22544A-7EE6-4342-B048-85BDC9FD1C3A}</a:tableStyleId>
              </a:tblPr>
              <a:tblGrid>
                <a:gridCol w="1211580">
                  <a:extLst>
                    <a:ext uri="{9D8B030D-6E8A-4147-A177-3AD203B41FA5}">
                      <a16:colId xmlns:a16="http://schemas.microsoft.com/office/drawing/2014/main" xmlns="" val="1339959837"/>
                    </a:ext>
                  </a:extLst>
                </a:gridCol>
                <a:gridCol w="63768">
                  <a:extLst>
                    <a:ext uri="{9D8B030D-6E8A-4147-A177-3AD203B41FA5}">
                      <a16:colId xmlns:a16="http://schemas.microsoft.com/office/drawing/2014/main" xmlns="" val="119357301"/>
                    </a:ext>
                  </a:extLst>
                </a:gridCol>
                <a:gridCol w="2646433">
                  <a:extLst>
                    <a:ext uri="{9D8B030D-6E8A-4147-A177-3AD203B41FA5}">
                      <a16:colId xmlns:a16="http://schemas.microsoft.com/office/drawing/2014/main" xmlns="" val="2170809857"/>
                    </a:ext>
                  </a:extLst>
                </a:gridCol>
                <a:gridCol w="150196">
                  <a:extLst>
                    <a:ext uri="{9D8B030D-6E8A-4147-A177-3AD203B41FA5}">
                      <a16:colId xmlns:a16="http://schemas.microsoft.com/office/drawing/2014/main" xmlns="" val="746245963"/>
                    </a:ext>
                  </a:extLst>
                </a:gridCol>
                <a:gridCol w="987368">
                  <a:extLst>
                    <a:ext uri="{9D8B030D-6E8A-4147-A177-3AD203B41FA5}">
                      <a16:colId xmlns:a16="http://schemas.microsoft.com/office/drawing/2014/main" xmlns="" val="1923230473"/>
                    </a:ext>
                  </a:extLst>
                </a:gridCol>
                <a:gridCol w="80692">
                  <a:extLst>
                    <a:ext uri="{9D8B030D-6E8A-4147-A177-3AD203B41FA5}">
                      <a16:colId xmlns:a16="http://schemas.microsoft.com/office/drawing/2014/main" xmlns="" val="9718133"/>
                    </a:ext>
                  </a:extLst>
                </a:gridCol>
                <a:gridCol w="917863">
                  <a:extLst>
                    <a:ext uri="{9D8B030D-6E8A-4147-A177-3AD203B41FA5}">
                      <a16:colId xmlns:a16="http://schemas.microsoft.com/office/drawing/2014/main" xmlns="" val="1405398356"/>
                    </a:ext>
                  </a:extLst>
                </a:gridCol>
              </a:tblGrid>
              <a:tr h="370276">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82866">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Event 1</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Allowance for Doubtful Accounts</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70</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45413">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Accounts Receivable</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70</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321" marR="8321" marT="8321"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graphicFrame>
        <p:nvGraphicFramePr>
          <p:cNvPr id="9" name="Table 8">
            <a:extLst>
              <a:ext uri="{FF2B5EF4-FFF2-40B4-BE49-F238E27FC236}">
                <a16:creationId xmlns:a16="http://schemas.microsoft.com/office/drawing/2014/main" xmlns="" id="{1AA4DFE8-402C-4378-9272-BDE82C70E16E}"/>
              </a:ext>
            </a:extLst>
          </p:cNvPr>
          <p:cNvGraphicFramePr>
            <a:graphicFrameLocks noGrp="1"/>
          </p:cNvGraphicFramePr>
          <p:nvPr>
            <p:extLst>
              <p:ext uri="{D42A27DB-BD31-4B8C-83A1-F6EECF244321}">
                <p14:modId xmlns:p14="http://schemas.microsoft.com/office/powerpoint/2010/main" val="168935969"/>
              </p:ext>
            </p:extLst>
          </p:nvPr>
        </p:nvGraphicFramePr>
        <p:xfrm>
          <a:off x="1905000" y="4648200"/>
          <a:ext cx="5257800" cy="1168400"/>
        </p:xfrm>
        <a:graphic>
          <a:graphicData uri="http://schemas.openxmlformats.org/drawingml/2006/table">
            <a:tbl>
              <a:tblPr firstRow="1" firstCol="1" bandRow="1">
                <a:tableStyleId>{5C22544A-7EE6-4342-B048-85BDC9FD1C3A}</a:tableStyleId>
              </a:tblPr>
              <a:tblGrid>
                <a:gridCol w="3241110">
                  <a:extLst>
                    <a:ext uri="{9D8B030D-6E8A-4147-A177-3AD203B41FA5}">
                      <a16:colId xmlns:a16="http://schemas.microsoft.com/office/drawing/2014/main" xmlns="" val="594141904"/>
                    </a:ext>
                  </a:extLst>
                </a:gridCol>
                <a:gridCol w="1008345">
                  <a:extLst>
                    <a:ext uri="{9D8B030D-6E8A-4147-A177-3AD203B41FA5}">
                      <a16:colId xmlns:a16="http://schemas.microsoft.com/office/drawing/2014/main" xmlns="" val="4292139483"/>
                    </a:ext>
                  </a:extLst>
                </a:gridCol>
                <a:gridCol w="1008345">
                  <a:extLst>
                    <a:ext uri="{9D8B030D-6E8A-4147-A177-3AD203B41FA5}">
                      <a16:colId xmlns:a16="http://schemas.microsoft.com/office/drawing/2014/main" xmlns="" val="3211567435"/>
                    </a:ext>
                  </a:extLst>
                </a:gridCol>
              </a:tblGrid>
              <a:tr h="467360">
                <a:tc>
                  <a:txBody>
                    <a:bodyPr/>
                    <a:lstStyle/>
                    <a:p>
                      <a:pPr marL="0" marR="0">
                        <a:lnSpc>
                          <a:spcPct val="107000"/>
                        </a:lnSpc>
                        <a:spcBef>
                          <a:spcPts val="0"/>
                        </a:spcBef>
                        <a:spcAft>
                          <a:spcPts val="800"/>
                        </a:spcAft>
                      </a:pPr>
                      <a:endPar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800"/>
                        </a:spcAft>
                      </a:pPr>
                      <a:r>
                        <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rPr>
                        <a:t>Before Write-off</a:t>
                      </a: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800"/>
                        </a:spcAft>
                      </a:pPr>
                      <a:r>
                        <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rPr>
                        <a:t>After Write-off</a:t>
                      </a: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528273137"/>
                  </a:ext>
                </a:extLst>
              </a:tr>
              <a:tr h="233680">
                <a:tc>
                  <a:txBody>
                    <a:bodyPr/>
                    <a:lstStyle/>
                    <a:p>
                      <a:pPr marL="0" marR="0">
                        <a:lnSpc>
                          <a:spcPct val="107000"/>
                        </a:lnSpc>
                        <a:spcBef>
                          <a:spcPts val="0"/>
                        </a:spcBef>
                        <a:spcAft>
                          <a:spcPts val="800"/>
                        </a:spcAft>
                      </a:pPr>
                      <a:r>
                        <a:rPr lang="en-US" sz="1300" b="1" dirty="0">
                          <a:solidFill>
                            <a:srgbClr val="3C3CBA"/>
                          </a:solidFill>
                          <a:effectLst/>
                        </a:rPr>
                        <a:t>Accounts Receivable</a:t>
                      </a:r>
                      <a:endPar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800"/>
                        </a:spcAft>
                      </a:pPr>
                      <a:r>
                        <a:rPr lang="en-US" sz="1300" b="1" dirty="0">
                          <a:solidFill>
                            <a:srgbClr val="3C3CBA"/>
                          </a:solidFill>
                          <a:effectLst/>
                        </a:rPr>
                        <a:t>$ 1,000</a:t>
                      </a:r>
                      <a:endPar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800"/>
                        </a:spcAft>
                      </a:pPr>
                      <a:r>
                        <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rPr>
                        <a:t>$930</a:t>
                      </a: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958266494"/>
                  </a:ext>
                </a:extLst>
              </a:tr>
              <a:tr h="233680">
                <a:tc>
                  <a:txBody>
                    <a:bodyPr/>
                    <a:lstStyle/>
                    <a:p>
                      <a:pPr marL="0" marR="0">
                        <a:lnSpc>
                          <a:spcPct val="107000"/>
                        </a:lnSpc>
                        <a:spcBef>
                          <a:spcPts val="0"/>
                        </a:spcBef>
                        <a:spcAft>
                          <a:spcPts val="800"/>
                        </a:spcAft>
                      </a:pPr>
                      <a:r>
                        <a:rPr lang="en-US" sz="1300" b="1" dirty="0">
                          <a:solidFill>
                            <a:srgbClr val="3C3CBA"/>
                          </a:solidFill>
                          <a:effectLst/>
                        </a:rPr>
                        <a:t>Less: Allowance for Doubtful Accounts </a:t>
                      </a:r>
                      <a:endPar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0"/>
                        </a:spcAft>
                      </a:pPr>
                      <a:r>
                        <a:rPr lang="en-US" sz="1300" b="1" dirty="0">
                          <a:solidFill>
                            <a:srgbClr val="3C3CBA"/>
                          </a:solidFill>
                          <a:effectLst/>
                        </a:rPr>
                        <a:t>75</a:t>
                      </a:r>
                      <a:endPar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0"/>
                        </a:spcAft>
                      </a:pPr>
                      <a:r>
                        <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43720961"/>
                  </a:ext>
                </a:extLst>
              </a:tr>
              <a:tr h="233680">
                <a:tc>
                  <a:txBody>
                    <a:bodyPr/>
                    <a:lstStyle/>
                    <a:p>
                      <a:pPr marL="0" marR="0">
                        <a:lnSpc>
                          <a:spcPct val="107000"/>
                        </a:lnSpc>
                        <a:spcBef>
                          <a:spcPts val="0"/>
                        </a:spcBef>
                        <a:spcAft>
                          <a:spcPts val="800"/>
                        </a:spcAft>
                      </a:pPr>
                      <a:r>
                        <a:rPr lang="en-US" sz="1300" b="1" dirty="0">
                          <a:solidFill>
                            <a:srgbClr val="3C3CBA"/>
                          </a:solidFill>
                          <a:effectLst/>
                        </a:rPr>
                        <a:t>Net Realizable Value of Receivables</a:t>
                      </a:r>
                      <a:endPar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800"/>
                        </a:spcAft>
                      </a:pPr>
                      <a:r>
                        <a:rPr lang="en-US" sz="1300" b="1" dirty="0">
                          <a:solidFill>
                            <a:srgbClr val="3C3CBA"/>
                          </a:solidFill>
                          <a:effectLst/>
                        </a:rPr>
                        <a:t>$  925</a:t>
                      </a:r>
                      <a:endPar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800"/>
                        </a:spcAft>
                      </a:pPr>
                      <a:r>
                        <a:rPr lang="en-US" sz="1300" b="1" dirty="0">
                          <a:solidFill>
                            <a:srgbClr val="3C3CBA"/>
                          </a:solidFill>
                          <a:effectLst/>
                          <a:latin typeface="Calibri" panose="020F0502020204030204" pitchFamily="34" charset="0"/>
                          <a:ea typeface="Calibri" panose="020F0502020204030204" pitchFamily="34" charset="0"/>
                          <a:cs typeface="Times New Roman" panose="02020603050405020304" pitchFamily="18" charset="0"/>
                        </a:rPr>
                        <a:t>$925</a:t>
                      </a:r>
                    </a:p>
                  </a:txBody>
                  <a:tcPr marL="65723" marR="65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387304853"/>
                  </a:ext>
                </a:extLst>
              </a:tr>
            </a:tbl>
          </a:graphicData>
        </a:graphic>
      </p:graphicFrame>
    </p:spTree>
    <p:extLst>
      <p:ext uri="{BB962C8B-B14F-4D97-AF65-F5344CB8AC3E}">
        <p14:creationId xmlns:p14="http://schemas.microsoft.com/office/powerpoint/2010/main" val="7269200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Event 2: Revenue Recognition</a:t>
            </a:r>
          </a:p>
        </p:txBody>
      </p:sp>
      <p:sp>
        <p:nvSpPr>
          <p:cNvPr id="2" name="Content Placeholder 1"/>
          <p:cNvSpPr>
            <a:spLocks noGrp="1"/>
          </p:cNvSpPr>
          <p:nvPr>
            <p:ph idx="1"/>
          </p:nvPr>
        </p:nvSpPr>
        <p:spPr/>
        <p:txBody>
          <a:bodyPr/>
          <a:lstStyle/>
          <a:p>
            <a:pPr marL="0" lvl="0" indent="0">
              <a:buNone/>
            </a:pPr>
            <a:r>
              <a:rPr lang="en-US" sz="2600" dirty="0">
                <a:effectLst>
                  <a:outerShdw blurRad="38100" dist="38100" dir="2700000" algn="tl">
                    <a:srgbClr val="FFFFFF"/>
                  </a:outerShdw>
                </a:effectLst>
              </a:rPr>
              <a:t>ATS provided $10,000 of tutoring services on account during Year 2. </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11</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4223399342"/>
              </p:ext>
            </p:extLst>
          </p:nvPr>
        </p:nvGraphicFramePr>
        <p:xfrm>
          <a:off x="304799" y="3955542"/>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Acct. Rec.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Allow. For Doubtful Accts.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4191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10,000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10,000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10,000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2047871079"/>
              </p:ext>
            </p:extLst>
          </p:nvPr>
        </p:nvGraphicFramePr>
        <p:xfrm>
          <a:off x="914400" y="2354178"/>
          <a:ext cx="7396480" cy="1219201"/>
        </p:xfrm>
        <a:graphic>
          <a:graphicData uri="http://schemas.openxmlformats.org/drawingml/2006/table">
            <a:tbl>
              <a:tblPr>
                <a:tableStyleId>{5C22544A-7EE6-4342-B048-85BDC9FD1C3A}</a:tableStyleId>
              </a:tblPr>
              <a:tblGrid>
                <a:gridCol w="1479296">
                  <a:extLst>
                    <a:ext uri="{9D8B030D-6E8A-4147-A177-3AD203B41FA5}">
                      <a16:colId xmlns:a16="http://schemas.microsoft.com/office/drawing/2014/main" xmlns="" val="1339959837"/>
                    </a:ext>
                  </a:extLst>
                </a:gridCol>
                <a:gridCol w="77858">
                  <a:extLst>
                    <a:ext uri="{9D8B030D-6E8A-4147-A177-3AD203B41FA5}">
                      <a16:colId xmlns:a16="http://schemas.microsoft.com/office/drawing/2014/main" xmlns="" val="119357301"/>
                    </a:ext>
                  </a:extLst>
                </a:gridCol>
                <a:gridCol w="3231200">
                  <a:extLst>
                    <a:ext uri="{9D8B030D-6E8A-4147-A177-3AD203B41FA5}">
                      <a16:colId xmlns:a16="http://schemas.microsoft.com/office/drawing/2014/main" xmlns="" val="2170809857"/>
                    </a:ext>
                  </a:extLst>
                </a:gridCol>
                <a:gridCol w="183385">
                  <a:extLst>
                    <a:ext uri="{9D8B030D-6E8A-4147-A177-3AD203B41FA5}">
                      <a16:colId xmlns:a16="http://schemas.microsoft.com/office/drawing/2014/main" xmlns="" val="746245963"/>
                    </a:ext>
                  </a:extLst>
                </a:gridCol>
                <a:gridCol w="1205541">
                  <a:extLst>
                    <a:ext uri="{9D8B030D-6E8A-4147-A177-3AD203B41FA5}">
                      <a16:colId xmlns:a16="http://schemas.microsoft.com/office/drawing/2014/main" xmlns="" val="1923230473"/>
                    </a:ext>
                  </a:extLst>
                </a:gridCol>
                <a:gridCol w="98522">
                  <a:extLst>
                    <a:ext uri="{9D8B030D-6E8A-4147-A177-3AD203B41FA5}">
                      <a16:colId xmlns:a16="http://schemas.microsoft.com/office/drawing/2014/main" xmlns="" val="9718133"/>
                    </a:ext>
                  </a:extLst>
                </a:gridCol>
                <a:gridCol w="1120678">
                  <a:extLst>
                    <a:ext uri="{9D8B030D-6E8A-4147-A177-3AD203B41FA5}">
                      <a16:colId xmlns:a16="http://schemas.microsoft.com/office/drawing/2014/main" xmlns="" val="1405398356"/>
                    </a:ext>
                  </a:extLst>
                </a:gridCol>
              </a:tblGrid>
              <a:tr h="452094">
                <a:tc>
                  <a:txBody>
                    <a:bodyPr/>
                    <a:lstStyle/>
                    <a:p>
                      <a:pPr algn="ct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45370">
                <a:tc>
                  <a:txBody>
                    <a:bodyPr/>
                    <a:lstStyle/>
                    <a:p>
                      <a:pPr algn="ct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Event 2</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Accounts Receivable</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10,000</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421737">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Service Revenue</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10,000</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160" marR="10160" marT="1016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23902716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Event 3: Collections on Accounts Receivable</a:t>
            </a:r>
          </a:p>
        </p:txBody>
      </p:sp>
      <p:sp>
        <p:nvSpPr>
          <p:cNvPr id="2" name="Content Placeholder 1"/>
          <p:cNvSpPr>
            <a:spLocks noGrp="1"/>
          </p:cNvSpPr>
          <p:nvPr>
            <p:ph idx="1"/>
          </p:nvPr>
        </p:nvSpPr>
        <p:spPr/>
        <p:txBody>
          <a:bodyPr/>
          <a:lstStyle/>
          <a:p>
            <a:pPr marL="0" indent="0">
              <a:buNone/>
            </a:pPr>
            <a:endParaRPr lang="en-US" dirty="0" smtClean="0">
              <a:solidFill>
                <a:srgbClr val="3C3CBA"/>
              </a:solidFill>
              <a:effectLst>
                <a:outerShdw blurRad="38100" dist="38100" dir="2700000" algn="tl">
                  <a:srgbClr val="FFFFFF"/>
                </a:outerShdw>
              </a:effectLst>
              <a:latin typeface="Tahoma" pitchFamily="34" charset="0"/>
            </a:endParaRPr>
          </a:p>
          <a:p>
            <a:pPr marL="0" indent="0">
              <a:buNone/>
            </a:pPr>
            <a:r>
              <a:rPr lang="en-US" sz="2600" dirty="0" smtClean="0">
                <a:solidFill>
                  <a:srgbClr val="000000"/>
                </a:solidFill>
                <a:effectLst>
                  <a:outerShdw blurRad="38100" dist="38100" dir="2700000" algn="tl">
                    <a:srgbClr val="FFFFFF"/>
                  </a:outerShdw>
                </a:effectLst>
              </a:rPr>
              <a:t>ATS </a:t>
            </a:r>
            <a:r>
              <a:rPr lang="en-US" sz="2600" dirty="0">
                <a:solidFill>
                  <a:srgbClr val="000000"/>
                </a:solidFill>
                <a:effectLst>
                  <a:outerShdw blurRad="38100" dist="38100" dir="2700000" algn="tl">
                    <a:srgbClr val="FFFFFF"/>
                  </a:outerShdw>
                </a:effectLst>
              </a:rPr>
              <a:t>collected $8,430 cash from accounts receivable. </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12</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135988855"/>
              </p:ext>
            </p:extLst>
          </p:nvPr>
        </p:nvGraphicFramePr>
        <p:xfrm>
          <a:off x="304800" y="4038600"/>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326571">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89857">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Accts.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326571">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8,430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(8,430)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8,430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2848242132"/>
              </p:ext>
            </p:extLst>
          </p:nvPr>
        </p:nvGraphicFramePr>
        <p:xfrm>
          <a:off x="990600" y="2514600"/>
          <a:ext cx="6934200" cy="11430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Event 3</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8,430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Accounts Receivable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8,430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3082380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Event 4: Reinstate Accounts Receivable</a:t>
            </a:r>
          </a:p>
        </p:txBody>
      </p:sp>
      <p:sp>
        <p:nvSpPr>
          <p:cNvPr id="2" name="Content Placeholder 1"/>
          <p:cNvSpPr>
            <a:spLocks noGrp="1"/>
          </p:cNvSpPr>
          <p:nvPr>
            <p:ph idx="1"/>
          </p:nvPr>
        </p:nvSpPr>
        <p:spPr/>
        <p:txBody>
          <a:bodyPr/>
          <a:lstStyle/>
          <a:p>
            <a:pPr marL="0" indent="0">
              <a:buNone/>
            </a:pPr>
            <a:endParaRPr lang="en-US" sz="2500" dirty="0" smtClean="0">
              <a:solidFill>
                <a:srgbClr val="000000"/>
              </a:solidFill>
              <a:effectLst>
                <a:outerShdw blurRad="38100" dist="38100" dir="2700000" algn="tl">
                  <a:srgbClr val="FFFFFF"/>
                </a:outerShdw>
              </a:effectLst>
            </a:endParaRPr>
          </a:p>
          <a:p>
            <a:pPr marL="0" indent="0">
              <a:buNone/>
            </a:pPr>
            <a:r>
              <a:rPr lang="en-US" sz="2500" dirty="0" smtClean="0">
                <a:solidFill>
                  <a:srgbClr val="000000"/>
                </a:solidFill>
                <a:effectLst>
                  <a:outerShdw blurRad="38100" dist="38100" dir="2700000" algn="tl">
                    <a:srgbClr val="FFFFFF"/>
                  </a:outerShdw>
                </a:effectLst>
              </a:rPr>
              <a:t>ATS </a:t>
            </a:r>
            <a:r>
              <a:rPr lang="en-US" sz="2500" dirty="0">
                <a:solidFill>
                  <a:srgbClr val="000000"/>
                </a:solidFill>
                <a:effectLst>
                  <a:outerShdw blurRad="38100" dist="38100" dir="2700000" algn="tl">
                    <a:srgbClr val="FFFFFF"/>
                  </a:outerShdw>
                </a:effectLst>
              </a:rPr>
              <a:t>recovered a receivable that it had previously written off.</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13</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2984293128"/>
              </p:ext>
            </p:extLst>
          </p:nvPr>
        </p:nvGraphicFramePr>
        <p:xfrm>
          <a:off x="304800" y="4038600"/>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326571">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89857">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b="1" dirty="0">
                        <a:solidFill>
                          <a:schemeClr val="tx1"/>
                        </a:solidFill>
                        <a:effectLst/>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Accts.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Allow.</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326571">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10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346043062"/>
              </p:ext>
            </p:extLst>
          </p:nvPr>
        </p:nvGraphicFramePr>
        <p:xfrm>
          <a:off x="990600" y="2514600"/>
          <a:ext cx="6934200" cy="11430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Event 4</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Accounts Receivable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Allowance for Doubtful Accounts</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927770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Event 5: Recovery on Account</a:t>
            </a:r>
          </a:p>
        </p:txBody>
      </p:sp>
      <p:sp>
        <p:nvSpPr>
          <p:cNvPr id="2" name="Content Placeholder 1"/>
          <p:cNvSpPr>
            <a:spLocks noGrp="1"/>
          </p:cNvSpPr>
          <p:nvPr>
            <p:ph idx="1"/>
          </p:nvPr>
        </p:nvSpPr>
        <p:spPr/>
        <p:txBody>
          <a:bodyPr/>
          <a:lstStyle/>
          <a:p>
            <a:pPr marL="0" indent="0">
              <a:buNone/>
            </a:pPr>
            <a:r>
              <a:rPr lang="en-US" sz="2600" dirty="0">
                <a:solidFill>
                  <a:srgbClr val="000000"/>
                </a:solidFill>
                <a:effectLst>
                  <a:outerShdw blurRad="38100" dist="38100" dir="2700000" algn="tl">
                    <a:srgbClr val="FFFFFF"/>
                  </a:outerShdw>
                </a:effectLst>
              </a:rPr>
              <a:t>ATS recorded collection of the reinstated receivable. </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14</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3398462960"/>
              </p:ext>
            </p:extLst>
          </p:nvPr>
        </p:nvGraphicFramePr>
        <p:xfrm>
          <a:off x="381000" y="3733800"/>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326571">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89857">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b="1" dirty="0">
                        <a:solidFill>
                          <a:schemeClr val="tx1"/>
                        </a:solidFill>
                        <a:effectLst/>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Accts.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326571">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(10)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dist">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2928724130"/>
              </p:ext>
            </p:extLst>
          </p:nvPr>
        </p:nvGraphicFramePr>
        <p:xfrm>
          <a:off x="1066800" y="2057400"/>
          <a:ext cx="6934200" cy="1183866"/>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Event 5</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Accounts Receivable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425411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Event 6: Year-End Adjusting Entries</a:t>
            </a:r>
          </a:p>
        </p:txBody>
      </p:sp>
      <p:sp>
        <p:nvSpPr>
          <p:cNvPr id="3" name="Content Placeholder 2"/>
          <p:cNvSpPr>
            <a:spLocks noGrp="1"/>
          </p:cNvSpPr>
          <p:nvPr>
            <p:ph idx="1"/>
          </p:nvPr>
        </p:nvSpPr>
        <p:spPr/>
        <p:txBody>
          <a:bodyPr/>
          <a:lstStyle/>
          <a:p>
            <a:pPr marL="0" indent="0">
              <a:buNone/>
            </a:pPr>
            <a:r>
              <a:rPr lang="en-US" sz="2200" dirty="0">
                <a:solidFill>
                  <a:srgbClr val="000000"/>
                </a:solidFill>
                <a:effectLst>
                  <a:outerShdw blurRad="38100" dist="38100" dir="2700000" algn="tl">
                    <a:srgbClr val="FFFFFF"/>
                  </a:outerShdw>
                </a:effectLst>
              </a:rPr>
              <a:t>Using the percent of revenue method, ATS recognized uncollectible accounts expense for Year </a:t>
            </a:r>
            <a:r>
              <a:rPr lang="en-US" sz="2200" dirty="0" smtClean="0">
                <a:solidFill>
                  <a:srgbClr val="000000"/>
                </a:solidFill>
                <a:effectLst>
                  <a:outerShdw blurRad="38100" dist="38100" dir="2700000" algn="tl">
                    <a:srgbClr val="FFFFFF"/>
                  </a:outerShdw>
                </a:effectLst>
              </a:rPr>
              <a:t>2.</a:t>
            </a:r>
            <a:endParaRPr lang="en-US" sz="2200" dirty="0">
              <a:solidFill>
                <a:srgbClr val="000000"/>
              </a:solidFill>
            </a:endParaRPr>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15</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2142553716"/>
              </p:ext>
            </p:extLst>
          </p:nvPr>
        </p:nvGraphicFramePr>
        <p:xfrm>
          <a:off x="533400" y="3200400"/>
          <a:ext cx="7783742" cy="1467612"/>
        </p:xfrm>
        <a:graphic>
          <a:graphicData uri="http://schemas.openxmlformats.org/drawingml/2006/table">
            <a:tbl>
              <a:tblPr firstRow="1" firstCol="1" bandRow="1">
                <a:tableStyleId>{5C22544A-7EE6-4342-B048-85BDC9FD1C3A}</a:tableStyleId>
              </a:tblPr>
              <a:tblGrid>
                <a:gridCol w="1569824">
                  <a:extLst>
                    <a:ext uri="{9D8B030D-6E8A-4147-A177-3AD203B41FA5}">
                      <a16:colId xmlns:a16="http://schemas.microsoft.com/office/drawing/2014/main" xmlns="" val="4038268786"/>
                    </a:ext>
                  </a:extLst>
                </a:gridCol>
                <a:gridCol w="165086">
                  <a:extLst>
                    <a:ext uri="{9D8B030D-6E8A-4147-A177-3AD203B41FA5}">
                      <a16:colId xmlns:a16="http://schemas.microsoft.com/office/drawing/2014/main" xmlns="" val="695920123"/>
                    </a:ext>
                  </a:extLst>
                </a:gridCol>
                <a:gridCol w="563762">
                  <a:extLst>
                    <a:ext uri="{9D8B030D-6E8A-4147-A177-3AD203B41FA5}">
                      <a16:colId xmlns:a16="http://schemas.microsoft.com/office/drawing/2014/main" xmlns="" val="118549055"/>
                    </a:ext>
                  </a:extLst>
                </a:gridCol>
                <a:gridCol w="150314">
                  <a:extLst>
                    <a:ext uri="{9D8B030D-6E8A-4147-A177-3AD203B41FA5}">
                      <a16:colId xmlns:a16="http://schemas.microsoft.com/office/drawing/2014/main" xmlns="" val="2501135130"/>
                    </a:ext>
                  </a:extLst>
                </a:gridCol>
                <a:gridCol w="676121">
                  <a:extLst>
                    <a:ext uri="{9D8B030D-6E8A-4147-A177-3AD203B41FA5}">
                      <a16:colId xmlns:a16="http://schemas.microsoft.com/office/drawing/2014/main" xmlns="" val="322333968"/>
                    </a:ext>
                  </a:extLst>
                </a:gridCol>
                <a:gridCol w="150314">
                  <a:extLst>
                    <a:ext uri="{9D8B030D-6E8A-4147-A177-3AD203B41FA5}">
                      <a16:colId xmlns:a16="http://schemas.microsoft.com/office/drawing/2014/main" xmlns="" val="3352611176"/>
                    </a:ext>
                  </a:extLst>
                </a:gridCol>
                <a:gridCol w="684711">
                  <a:extLst>
                    <a:ext uri="{9D8B030D-6E8A-4147-A177-3AD203B41FA5}">
                      <a16:colId xmlns:a16="http://schemas.microsoft.com/office/drawing/2014/main" xmlns="" val="3201792686"/>
                    </a:ext>
                  </a:extLst>
                </a:gridCol>
                <a:gridCol w="150314">
                  <a:extLst>
                    <a:ext uri="{9D8B030D-6E8A-4147-A177-3AD203B41FA5}">
                      <a16:colId xmlns:a16="http://schemas.microsoft.com/office/drawing/2014/main" xmlns="" val="1493837017"/>
                    </a:ext>
                  </a:extLst>
                </a:gridCol>
                <a:gridCol w="684711">
                  <a:extLst>
                    <a:ext uri="{9D8B030D-6E8A-4147-A177-3AD203B41FA5}">
                      <a16:colId xmlns:a16="http://schemas.microsoft.com/office/drawing/2014/main" xmlns="" val="850383387"/>
                    </a:ext>
                  </a:extLst>
                </a:gridCol>
                <a:gridCol w="150314">
                  <a:extLst>
                    <a:ext uri="{9D8B030D-6E8A-4147-A177-3AD203B41FA5}">
                      <a16:colId xmlns:a16="http://schemas.microsoft.com/office/drawing/2014/main" xmlns="" val="3141023649"/>
                    </a:ext>
                  </a:extLst>
                </a:gridCol>
                <a:gridCol w="754108">
                  <a:extLst>
                    <a:ext uri="{9D8B030D-6E8A-4147-A177-3AD203B41FA5}">
                      <a16:colId xmlns:a16="http://schemas.microsoft.com/office/drawing/2014/main" xmlns="" val="2880056140"/>
                    </a:ext>
                  </a:extLst>
                </a:gridCol>
                <a:gridCol w="208189">
                  <a:extLst>
                    <a:ext uri="{9D8B030D-6E8A-4147-A177-3AD203B41FA5}">
                      <a16:colId xmlns:a16="http://schemas.microsoft.com/office/drawing/2014/main" xmlns="" val="101508216"/>
                    </a:ext>
                  </a:extLst>
                </a:gridCol>
                <a:gridCol w="763361">
                  <a:extLst>
                    <a:ext uri="{9D8B030D-6E8A-4147-A177-3AD203B41FA5}">
                      <a16:colId xmlns:a16="http://schemas.microsoft.com/office/drawing/2014/main" xmlns="" val="2089963319"/>
                    </a:ext>
                  </a:extLst>
                </a:gridCol>
                <a:gridCol w="150314">
                  <a:extLst>
                    <a:ext uri="{9D8B030D-6E8A-4147-A177-3AD203B41FA5}">
                      <a16:colId xmlns:a16="http://schemas.microsoft.com/office/drawing/2014/main" xmlns="" val="563581978"/>
                    </a:ext>
                  </a:extLst>
                </a:gridCol>
                <a:gridCol w="615315">
                  <a:extLst>
                    <a:ext uri="{9D8B030D-6E8A-4147-A177-3AD203B41FA5}">
                      <a16:colId xmlns:a16="http://schemas.microsoft.com/office/drawing/2014/main" xmlns="" val="4138122333"/>
                    </a:ext>
                  </a:extLst>
                </a:gridCol>
                <a:gridCol w="346984">
                  <a:extLst>
                    <a:ext uri="{9D8B030D-6E8A-4147-A177-3AD203B41FA5}">
                      <a16:colId xmlns:a16="http://schemas.microsoft.com/office/drawing/2014/main" xmlns="" val="2181816611"/>
                    </a:ext>
                  </a:extLst>
                </a:gridCol>
              </a:tblGrid>
              <a:tr h="467801">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Assets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Liab.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Stockholders' Equity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67801">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Net Realizable Value of  Receivables</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Common Stock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Retained Earnings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Revenue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r>
                        <a:rPr lang="en-US" sz="1000" b="1" dirty="0" smtClean="0">
                          <a:solidFill>
                            <a:schemeClr val="tx1"/>
                          </a:solidFill>
                          <a:effectLst/>
                          <a:latin typeface="+mn-lt"/>
                          <a:ea typeface="Tahoma" panose="020B0604030504040204" pitchFamily="34" charset="0"/>
                          <a:cs typeface="Tahoma" panose="020B0604030504040204" pitchFamily="34" charset="0"/>
                        </a:rPr>
                        <a:t>− </a:t>
                      </a:r>
                      <a:endParaRPr lang="en-US" sz="1000" b="1" dirty="0">
                        <a:solidFill>
                          <a:schemeClr val="tx1"/>
                        </a:solidFill>
                        <a:effectLst/>
                        <a:latin typeface="+mn-lt"/>
                        <a:ea typeface="Tahoma" panose="020B0604030504040204" pitchFamily="34" charset="0"/>
                        <a:cs typeface="Tahoma" panose="020B0604030504040204" pitchFamily="34" charset="0"/>
                      </a:endParaRP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Expenses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2457" marR="62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Net Income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Flow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467801">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b="0" u="none" strike="noStrike" dirty="0">
                          <a:solidFill>
                            <a:schemeClr val="tx1"/>
                          </a:solidFill>
                          <a:effectLst/>
                          <a:latin typeface="+mn-lt"/>
                          <a:ea typeface="Tahoma" panose="020B0604030504040204" pitchFamily="34" charset="0"/>
                          <a:cs typeface="Tahoma" panose="020B0604030504040204" pitchFamily="34" charset="0"/>
                        </a:rPr>
                        <a:t>(200)</a:t>
                      </a: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n/a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endParaRPr lang="en-US" sz="1000" dirty="0" smtClean="0">
                        <a:solidFill>
                          <a:schemeClr val="tx1"/>
                        </a:solidFill>
                        <a:effectLst/>
                        <a:latin typeface="+mn-lt"/>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1000" dirty="0" smtClean="0">
                          <a:solidFill>
                            <a:schemeClr val="tx1"/>
                          </a:solidFill>
                          <a:effectLst/>
                          <a:latin typeface="+mn-lt"/>
                          <a:ea typeface="Tahoma" panose="020B0604030504040204" pitchFamily="34" charset="0"/>
                          <a:cs typeface="Tahoma" panose="020B0604030504040204" pitchFamily="34" charset="0"/>
                        </a:rPr>
                        <a:t>n</a:t>
                      </a:r>
                      <a:r>
                        <a:rPr lang="en-US" sz="1000" dirty="0">
                          <a:solidFill>
                            <a:schemeClr val="tx1"/>
                          </a:solidFill>
                          <a:effectLst/>
                          <a:latin typeface="+mn-lt"/>
                          <a:ea typeface="Tahoma" panose="020B0604030504040204" pitchFamily="34" charset="0"/>
                          <a:cs typeface="Tahoma" panose="020B0604030504040204" pitchFamily="34" charset="0"/>
                        </a:rPr>
                        <a:t>/a</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0" i="0" u="none" strike="noStrike" dirty="0">
                          <a:solidFill>
                            <a:schemeClr val="tx1"/>
                          </a:solidFill>
                          <a:effectLst/>
                          <a:latin typeface="+mn-lt"/>
                          <a:ea typeface="Tahoma" panose="020B0604030504040204" pitchFamily="34" charset="0"/>
                          <a:cs typeface="Tahoma" panose="020B0604030504040204" pitchFamily="34" charset="0"/>
                        </a:rPr>
                        <a:t>(200)</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smtClean="0">
                          <a:solidFill>
                            <a:schemeClr val="tx1"/>
                          </a:solidFill>
                          <a:effectLst/>
                          <a:latin typeface="+mn-lt"/>
                          <a:ea typeface="Tahoma" panose="020B0604030504040204" pitchFamily="34" charset="0"/>
                          <a:cs typeface="Tahoma" panose="020B0604030504040204" pitchFamily="34" charset="0"/>
                        </a:rPr>
                        <a:t>−</a:t>
                      </a: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2457" marR="62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200</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2457" marR="62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(200)</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2457" marR="6245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2967929293"/>
              </p:ext>
            </p:extLst>
          </p:nvPr>
        </p:nvGraphicFramePr>
        <p:xfrm>
          <a:off x="1600200" y="2057400"/>
          <a:ext cx="6400800" cy="1024807"/>
        </p:xfrm>
        <a:graphic>
          <a:graphicData uri="http://schemas.openxmlformats.org/drawingml/2006/table">
            <a:tbl>
              <a:tblPr>
                <a:tableStyleId>{5C22544A-7EE6-4342-B048-85BDC9FD1C3A}</a:tableStyleId>
              </a:tblPr>
              <a:tblGrid>
                <a:gridCol w="1280160">
                  <a:extLst>
                    <a:ext uri="{9D8B030D-6E8A-4147-A177-3AD203B41FA5}">
                      <a16:colId xmlns:a16="http://schemas.microsoft.com/office/drawing/2014/main" xmlns="" val="1339959837"/>
                    </a:ext>
                  </a:extLst>
                </a:gridCol>
                <a:gridCol w="67377">
                  <a:extLst>
                    <a:ext uri="{9D8B030D-6E8A-4147-A177-3AD203B41FA5}">
                      <a16:colId xmlns:a16="http://schemas.microsoft.com/office/drawing/2014/main" xmlns="" val="119357301"/>
                    </a:ext>
                  </a:extLst>
                </a:gridCol>
                <a:gridCol w="2796231">
                  <a:extLst>
                    <a:ext uri="{9D8B030D-6E8A-4147-A177-3AD203B41FA5}">
                      <a16:colId xmlns:a16="http://schemas.microsoft.com/office/drawing/2014/main" xmlns="" val="2170809857"/>
                    </a:ext>
                  </a:extLst>
                </a:gridCol>
                <a:gridCol w="158698">
                  <a:extLst>
                    <a:ext uri="{9D8B030D-6E8A-4147-A177-3AD203B41FA5}">
                      <a16:colId xmlns:a16="http://schemas.microsoft.com/office/drawing/2014/main" xmlns="" val="746245963"/>
                    </a:ext>
                  </a:extLst>
                </a:gridCol>
                <a:gridCol w="1043257">
                  <a:extLst>
                    <a:ext uri="{9D8B030D-6E8A-4147-A177-3AD203B41FA5}">
                      <a16:colId xmlns:a16="http://schemas.microsoft.com/office/drawing/2014/main" xmlns="" val="1923230473"/>
                    </a:ext>
                  </a:extLst>
                </a:gridCol>
                <a:gridCol w="85259">
                  <a:extLst>
                    <a:ext uri="{9D8B030D-6E8A-4147-A177-3AD203B41FA5}">
                      <a16:colId xmlns:a16="http://schemas.microsoft.com/office/drawing/2014/main" xmlns="" val="9718133"/>
                    </a:ext>
                  </a:extLst>
                </a:gridCol>
                <a:gridCol w="969818">
                  <a:extLst>
                    <a:ext uri="{9D8B030D-6E8A-4147-A177-3AD203B41FA5}">
                      <a16:colId xmlns:a16="http://schemas.microsoft.com/office/drawing/2014/main" xmlns="" val="1405398356"/>
                    </a:ext>
                  </a:extLst>
                </a:gridCol>
              </a:tblGrid>
              <a:tr h="320897">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98878">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Event 6</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Uncollectible Accounts Expense</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200</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402688">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3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300" u="none" strike="noStrike" dirty="0">
                          <a:solidFill>
                            <a:schemeClr val="tx1"/>
                          </a:solidFill>
                          <a:effectLst/>
                          <a:latin typeface="+mn-lt"/>
                          <a:ea typeface="Tahoma" panose="020B0604030504040204" pitchFamily="34" charset="0"/>
                          <a:cs typeface="Tahoma" panose="020B0604030504040204" pitchFamily="34" charset="0"/>
                        </a:rPr>
                        <a:t>     Allowance for Doubtful Expense</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200</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792" marR="8792" marT="879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graphicFrame>
        <p:nvGraphicFramePr>
          <p:cNvPr id="2" name="Table 1">
            <a:extLst>
              <a:ext uri="{FF2B5EF4-FFF2-40B4-BE49-F238E27FC236}">
                <a16:creationId xmlns:a16="http://schemas.microsoft.com/office/drawing/2014/main" xmlns="" id="{31B22DA0-8A1E-4F44-B8DB-CA2F4BA7FB14}"/>
              </a:ext>
            </a:extLst>
          </p:cNvPr>
          <p:cNvGraphicFramePr>
            <a:graphicFrameLocks noGrp="1"/>
          </p:cNvGraphicFramePr>
          <p:nvPr>
            <p:extLst>
              <p:ext uri="{D42A27DB-BD31-4B8C-83A1-F6EECF244321}">
                <p14:modId xmlns:p14="http://schemas.microsoft.com/office/powerpoint/2010/main" val="1227132707"/>
              </p:ext>
            </p:extLst>
          </p:nvPr>
        </p:nvGraphicFramePr>
        <p:xfrm>
          <a:off x="2590800" y="4876800"/>
          <a:ext cx="3824726" cy="990572"/>
        </p:xfrm>
        <a:graphic>
          <a:graphicData uri="http://schemas.openxmlformats.org/drawingml/2006/table">
            <a:tbl>
              <a:tblPr firstRow="1" bandRow="1">
                <a:tableStyleId>{5C22544A-7EE6-4342-B048-85BDC9FD1C3A}</a:tableStyleId>
              </a:tblPr>
              <a:tblGrid>
                <a:gridCol w="2253856">
                  <a:extLst>
                    <a:ext uri="{9D8B030D-6E8A-4147-A177-3AD203B41FA5}">
                      <a16:colId xmlns:a16="http://schemas.microsoft.com/office/drawing/2014/main" xmlns="" val="620322498"/>
                    </a:ext>
                  </a:extLst>
                </a:gridCol>
                <a:gridCol w="1570870">
                  <a:extLst>
                    <a:ext uri="{9D8B030D-6E8A-4147-A177-3AD203B41FA5}">
                      <a16:colId xmlns:a16="http://schemas.microsoft.com/office/drawing/2014/main" xmlns="" val="2709387817"/>
                    </a:ext>
                  </a:extLst>
                </a:gridCol>
              </a:tblGrid>
              <a:tr h="0">
                <a:tc>
                  <a:txBody>
                    <a:bodyPr/>
                    <a:lstStyle/>
                    <a:p>
                      <a:r>
                        <a:rPr lang="en-US" sz="1600" dirty="0">
                          <a:solidFill>
                            <a:srgbClr val="3C3CBA"/>
                          </a:solidFill>
                          <a:latin typeface="+mn-lt"/>
                        </a:rPr>
                        <a:t>Sales for Year 2</a:t>
                      </a:r>
                    </a:p>
                  </a:txBody>
                  <a:tcPr marL="81958" marR="81958" marT="40979" marB="4097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600" dirty="0">
                          <a:solidFill>
                            <a:srgbClr val="3C3CBA"/>
                          </a:solidFill>
                          <a:latin typeface="+mn-lt"/>
                        </a:rPr>
                        <a:t>$10,000</a:t>
                      </a:r>
                    </a:p>
                  </a:txBody>
                  <a:tcPr marL="81958" marR="81958" marT="40979" marB="4097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504465819"/>
                  </a:ext>
                </a:extLst>
              </a:tr>
              <a:tr h="332387">
                <a:tc>
                  <a:txBody>
                    <a:bodyPr/>
                    <a:lstStyle/>
                    <a:p>
                      <a:r>
                        <a:rPr lang="en-US" sz="1600" b="1" dirty="0">
                          <a:solidFill>
                            <a:srgbClr val="3C3CBA"/>
                          </a:solidFill>
                          <a:latin typeface="+mn-lt"/>
                        </a:rPr>
                        <a:t>Uncollectible Percent</a:t>
                      </a:r>
                    </a:p>
                  </a:txBody>
                  <a:tcPr marL="81958" marR="81958" marT="40979" marB="4097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600" b="1" dirty="0">
                          <a:solidFill>
                            <a:srgbClr val="3C3CBA"/>
                          </a:solidFill>
                          <a:latin typeface="+mn-lt"/>
                        </a:rPr>
                        <a:t>2%</a:t>
                      </a:r>
                    </a:p>
                  </a:txBody>
                  <a:tcPr marL="81958" marR="81958" marT="40979" marB="4097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776769186"/>
                  </a:ext>
                </a:extLst>
              </a:tr>
              <a:tr h="332387">
                <a:tc>
                  <a:txBody>
                    <a:bodyPr/>
                    <a:lstStyle/>
                    <a:p>
                      <a:r>
                        <a:rPr lang="en-US" sz="1600" b="1" dirty="0">
                          <a:solidFill>
                            <a:srgbClr val="3C3CBA"/>
                          </a:solidFill>
                          <a:latin typeface="+mn-lt"/>
                        </a:rPr>
                        <a:t>Uncollectible Amount</a:t>
                      </a:r>
                    </a:p>
                  </a:txBody>
                  <a:tcPr marL="81958" marR="81958" marT="40979" marB="4097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600" b="1" dirty="0">
                          <a:solidFill>
                            <a:srgbClr val="3C3CBA"/>
                          </a:solidFill>
                          <a:latin typeface="+mn-lt"/>
                        </a:rPr>
                        <a:t>$200</a:t>
                      </a:r>
                    </a:p>
                  </a:txBody>
                  <a:tcPr marL="81958" marR="81958" marT="40979" marB="4097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903412485"/>
                  </a:ext>
                </a:extLst>
              </a:tr>
            </a:tbl>
          </a:graphicData>
        </a:graphic>
      </p:graphicFrame>
    </p:spTree>
    <p:extLst>
      <p:ext uri="{BB962C8B-B14F-4D97-AF65-F5344CB8AC3E}">
        <p14:creationId xmlns:p14="http://schemas.microsoft.com/office/powerpoint/2010/main" val="3978695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t>Exhibit 7.2: General Ledger Accounts</a:t>
            </a:r>
            <a:endParaRPr lang="en-US" sz="4000" b="1" dirty="0">
              <a:ea typeface="Tahoma" panose="020B0604030504040204" pitchFamily="34" charset="0"/>
              <a:cs typeface="Tahoma" panose="020B0604030504040204" pitchFamily="34" charset="0"/>
            </a:endParaRPr>
          </a:p>
        </p:txBody>
      </p:sp>
      <p:sp>
        <p:nvSpPr>
          <p:cNvPr id="8" name="Text Placeholder 7"/>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302752" y="6477000"/>
            <a:ext cx="838200" cy="381000"/>
          </a:xfrm>
          <a:prstGeom prst="rect">
            <a:avLst/>
          </a:prstGeom>
        </p:spPr>
        <p:txBody>
          <a:bodyPr/>
          <a:lstStyle/>
          <a:p>
            <a:pPr>
              <a:defRPr/>
            </a:pPr>
            <a:r>
              <a:rPr lang="en-US" dirty="0"/>
              <a:t>  </a:t>
            </a:r>
            <a:r>
              <a:rPr lang="en-US" dirty="0">
                <a:solidFill>
                  <a:schemeClr val="bg1"/>
                </a:solidFill>
              </a:rPr>
              <a:t>7-</a:t>
            </a:r>
            <a:fld id="{46321AFE-697E-4E2F-A913-F41F40876EEB}" type="slidenum">
              <a:rPr lang="en-US" smtClean="0">
                <a:solidFill>
                  <a:schemeClr val="bg1"/>
                </a:solidFill>
              </a:rPr>
              <a:t>16</a:t>
            </a:fld>
            <a:endParaRPr lang="en-US" dirty="0">
              <a:solidFill>
                <a:schemeClr val="bg1"/>
              </a:solidFill>
            </a:endParaRPr>
          </a:p>
        </p:txBody>
      </p:sp>
      <p:graphicFrame>
        <p:nvGraphicFramePr>
          <p:cNvPr id="4" name="Table 3">
            <a:extLst>
              <a:ext uri="{FF2B5EF4-FFF2-40B4-BE49-F238E27FC236}">
                <a16:creationId xmlns:a16="http://schemas.microsoft.com/office/drawing/2014/main" xmlns="" id="{158A9433-26FF-40DD-9A9B-3B0938E9B60B}"/>
              </a:ext>
            </a:extLst>
          </p:cNvPr>
          <p:cNvGraphicFramePr>
            <a:graphicFrameLocks noGrp="1"/>
          </p:cNvGraphicFramePr>
          <p:nvPr>
            <p:extLst>
              <p:ext uri="{D42A27DB-BD31-4B8C-83A1-F6EECF244321}">
                <p14:modId xmlns:p14="http://schemas.microsoft.com/office/powerpoint/2010/main" val="2231435328"/>
              </p:ext>
            </p:extLst>
          </p:nvPr>
        </p:nvGraphicFramePr>
        <p:xfrm>
          <a:off x="1219200" y="914400"/>
          <a:ext cx="6317636" cy="2427142"/>
        </p:xfrm>
        <a:graphic>
          <a:graphicData uri="http://schemas.openxmlformats.org/drawingml/2006/table">
            <a:tbl>
              <a:tblPr firstRow="1" bandRow="1">
                <a:tableStyleId>{5C22544A-7EE6-4342-B048-85BDC9FD1C3A}</a:tableStyleId>
              </a:tblPr>
              <a:tblGrid>
                <a:gridCol w="1730662">
                  <a:extLst>
                    <a:ext uri="{9D8B030D-6E8A-4147-A177-3AD203B41FA5}">
                      <a16:colId xmlns:a16="http://schemas.microsoft.com/office/drawing/2014/main" xmlns="" val="710390474"/>
                    </a:ext>
                  </a:extLst>
                </a:gridCol>
                <a:gridCol w="4586974">
                  <a:extLst>
                    <a:ext uri="{9D8B030D-6E8A-4147-A177-3AD203B41FA5}">
                      <a16:colId xmlns:a16="http://schemas.microsoft.com/office/drawing/2014/main" xmlns="" val="4040475740"/>
                    </a:ext>
                  </a:extLst>
                </a:gridCol>
              </a:tblGrid>
              <a:tr h="258368">
                <a:tc gridSpan="2">
                  <a:txBody>
                    <a:bodyPr/>
                    <a:lstStyle/>
                    <a:p>
                      <a:pPr algn="ctr"/>
                      <a:r>
                        <a:rPr lang="en-US" sz="1300" dirty="0">
                          <a:latin typeface="+mn-lt"/>
                        </a:rPr>
                        <a:t>Panel A: Transactions Summary</a:t>
                      </a:r>
                    </a:p>
                  </a:txBody>
                  <a:tcPr marL="63707" marR="63707" marT="31853" marB="31853">
                    <a:lnB w="28575" cap="flat" cmpd="sng" algn="ctr">
                      <a:solidFill>
                        <a:schemeClr val="tx1"/>
                      </a:solidFill>
                      <a:prstDash val="solid"/>
                      <a:round/>
                      <a:headEnd type="none" w="med" len="med"/>
                      <a:tailEnd type="none" w="med" len="med"/>
                    </a:lnB>
                    <a:solidFill>
                      <a:srgbClr val="3C3CBA"/>
                    </a:solidFill>
                  </a:tcPr>
                </a:tc>
                <a:tc hMerge="1">
                  <a:txBody>
                    <a:bodyPr/>
                    <a:lstStyle/>
                    <a:p>
                      <a:endParaRPr lang="en-US" dirty="0"/>
                    </a:p>
                  </a:txBody>
                  <a:tcPr/>
                </a:tc>
                <a:extLst>
                  <a:ext uri="{0D108BD9-81ED-4DB2-BD59-A6C34878D82A}">
                    <a16:rowId xmlns:a16="http://schemas.microsoft.com/office/drawing/2014/main" xmlns="" val="3683072105"/>
                  </a:ext>
                </a:extLst>
              </a:tr>
              <a:tr h="258368">
                <a:tc>
                  <a:txBody>
                    <a:bodyPr/>
                    <a:lstStyle/>
                    <a:p>
                      <a:r>
                        <a:rPr lang="en-US" sz="1300" dirty="0">
                          <a:latin typeface="+mn-lt"/>
                        </a:rPr>
                        <a:t>Event 1</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300" dirty="0">
                          <a:latin typeface="+mn-lt"/>
                        </a:rPr>
                        <a:t>ATS wrote off $70 of uncollectible accounts receivable.</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281061538"/>
                  </a:ext>
                </a:extLst>
              </a:tr>
              <a:tr h="258368">
                <a:tc>
                  <a:txBody>
                    <a:bodyPr/>
                    <a:lstStyle/>
                    <a:p>
                      <a:r>
                        <a:rPr lang="en-US" sz="1300" dirty="0">
                          <a:latin typeface="+mn-lt"/>
                        </a:rPr>
                        <a:t>Event 2</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300" dirty="0">
                          <a:latin typeface="+mn-lt"/>
                        </a:rPr>
                        <a:t>ATS earned $10,000 of revenue on account.</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124052369"/>
                  </a:ext>
                </a:extLst>
              </a:tr>
              <a:tr h="258368">
                <a:tc>
                  <a:txBody>
                    <a:bodyPr/>
                    <a:lstStyle/>
                    <a:p>
                      <a:r>
                        <a:rPr lang="en-US" sz="1300" dirty="0">
                          <a:latin typeface="+mn-lt"/>
                        </a:rPr>
                        <a:t>Event 3</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300" dirty="0">
                          <a:latin typeface="+mn-lt"/>
                        </a:rPr>
                        <a:t>ATS collected $8,340 cash from accounts receivable. </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178025160"/>
                  </a:ext>
                </a:extLst>
              </a:tr>
              <a:tr h="445646">
                <a:tc>
                  <a:txBody>
                    <a:bodyPr/>
                    <a:lstStyle/>
                    <a:p>
                      <a:r>
                        <a:rPr lang="en-US" sz="1300" dirty="0">
                          <a:latin typeface="+mn-lt"/>
                        </a:rPr>
                        <a:t>Event 4</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300" dirty="0">
                          <a:latin typeface="+mn-lt"/>
                        </a:rPr>
                        <a:t>ATS reinstated a $10 accounts receivable it had previously written off.</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419730484"/>
                  </a:ext>
                </a:extLst>
              </a:tr>
              <a:tr h="445950">
                <a:tc>
                  <a:txBody>
                    <a:bodyPr/>
                    <a:lstStyle/>
                    <a:p>
                      <a:r>
                        <a:rPr lang="en-US" sz="1300" dirty="0">
                          <a:latin typeface="+mn-lt"/>
                        </a:rPr>
                        <a:t>Event 5</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300" dirty="0">
                          <a:latin typeface="+mn-lt"/>
                        </a:rPr>
                        <a:t>ATS recorded the collection of $10 from the reinstated receivable referenced in Event 4.</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555819719"/>
                  </a:ext>
                </a:extLst>
              </a:tr>
              <a:tr h="445646">
                <a:tc>
                  <a:txBody>
                    <a:bodyPr/>
                    <a:lstStyle/>
                    <a:p>
                      <a:r>
                        <a:rPr lang="en-US" sz="1300" dirty="0">
                          <a:latin typeface="+mn-lt"/>
                        </a:rPr>
                        <a:t>Event 6</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300" dirty="0">
                          <a:latin typeface="+mn-lt"/>
                        </a:rPr>
                        <a:t>ATS adjusted the accounts to recognize $200 of uncollectible accounts expense.</a:t>
                      </a:r>
                    </a:p>
                  </a:txBody>
                  <a:tcPr marL="63707" marR="63707" marT="31853" marB="3185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293310177"/>
                  </a:ext>
                </a:extLst>
              </a:tr>
            </a:tbl>
          </a:graphicData>
        </a:graphic>
      </p:graphicFrame>
      <p:graphicFrame>
        <p:nvGraphicFramePr>
          <p:cNvPr id="5" name="Object 4">
            <a:extLst>
              <a:ext uri="{FF2B5EF4-FFF2-40B4-BE49-F238E27FC236}">
                <a16:creationId xmlns:a16="http://schemas.microsoft.com/office/drawing/2014/main" xmlns="" id="{682CCAFD-7B6E-49E4-BACF-543BA0524783}"/>
              </a:ext>
            </a:extLst>
          </p:cNvPr>
          <p:cNvGraphicFramePr>
            <a:graphicFrameLocks noChangeAspect="1"/>
          </p:cNvGraphicFramePr>
          <p:nvPr>
            <p:extLst>
              <p:ext uri="{D42A27DB-BD31-4B8C-83A1-F6EECF244321}">
                <p14:modId xmlns:p14="http://schemas.microsoft.com/office/powerpoint/2010/main" val="2972668084"/>
              </p:ext>
            </p:extLst>
          </p:nvPr>
        </p:nvGraphicFramePr>
        <p:xfrm>
          <a:off x="2215663" y="3424238"/>
          <a:ext cx="4712673" cy="2824162"/>
        </p:xfrm>
        <a:graphic>
          <a:graphicData uri="http://schemas.openxmlformats.org/presentationml/2006/ole">
            <mc:AlternateContent xmlns:mc="http://schemas.openxmlformats.org/markup-compatibility/2006">
              <mc:Choice xmlns:v="urn:schemas-microsoft-com:vml" Requires="v">
                <p:oleObj spid="_x0000_s101871" name="Document" r:id="rId5" imgW="6099983" imgH="3649502" progId="Word.Document.8">
                  <p:embed/>
                </p:oleObj>
              </mc:Choice>
              <mc:Fallback>
                <p:oleObj name="Document" r:id="rId5" imgW="6099983" imgH="3649502" progId="Word.Document.8">
                  <p:embed/>
                  <p:pic>
                    <p:nvPicPr>
                      <p:cNvPr id="5" name="Object 4">
                        <a:extLst>
                          <a:ext uri="{FF2B5EF4-FFF2-40B4-BE49-F238E27FC236}">
                            <a16:creationId xmlns:a16="http://schemas.microsoft.com/office/drawing/2014/main" xmlns="" id="{682CCAFD-7B6E-49E4-BACF-543BA0524783}"/>
                          </a:ext>
                        </a:extLst>
                      </p:cNvPr>
                      <p:cNvPicPr/>
                      <p:nvPr/>
                    </p:nvPicPr>
                    <p:blipFill>
                      <a:blip r:embed="rId6"/>
                      <a:stretch>
                        <a:fillRect/>
                      </a:stretch>
                    </p:blipFill>
                    <p:spPr>
                      <a:xfrm>
                        <a:off x="2215663" y="3424238"/>
                        <a:ext cx="4712673" cy="2824162"/>
                      </a:xfrm>
                      <a:prstGeom prst="rect">
                        <a:avLst/>
                      </a:prstGeom>
                    </p:spPr>
                  </p:pic>
                </p:oleObj>
              </mc:Fallback>
            </mc:AlternateContent>
          </a:graphicData>
        </a:graphic>
      </p:graphicFrame>
    </p:spTree>
    <p:extLst>
      <p:ext uri="{BB962C8B-B14F-4D97-AF65-F5344CB8AC3E}">
        <p14:creationId xmlns:p14="http://schemas.microsoft.com/office/powerpoint/2010/main" val="2040956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t>Financial Statements Year 2</a:t>
            </a:r>
            <a:endParaRPr lang="en-US" sz="4000" b="1" dirty="0">
              <a:ea typeface="Tahoma" panose="020B0604030504040204" pitchFamily="34" charset="0"/>
              <a:cs typeface="Tahoma" panose="020B0604030504040204" pitchFamily="34" charset="0"/>
            </a:endParaRPr>
          </a:p>
        </p:txBody>
      </p:sp>
      <p:sp>
        <p:nvSpPr>
          <p:cNvPr id="7" name="Text Placeholder 6"/>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153400" y="6477000"/>
            <a:ext cx="838200" cy="381000"/>
          </a:xfrm>
          <a:prstGeom prst="rect">
            <a:avLst/>
          </a:prstGeom>
        </p:spPr>
        <p:txBody>
          <a:bodyPr/>
          <a:lstStyle/>
          <a:p>
            <a:pPr>
              <a:defRPr/>
            </a:pPr>
            <a:r>
              <a:rPr lang="en-US" dirty="0"/>
              <a:t>  </a:t>
            </a:r>
            <a:r>
              <a:rPr lang="en-US" dirty="0">
                <a:solidFill>
                  <a:schemeClr val="bg1"/>
                </a:solidFill>
              </a:rPr>
              <a:t>7-17</a:t>
            </a:r>
          </a:p>
        </p:txBody>
      </p:sp>
      <p:graphicFrame>
        <p:nvGraphicFramePr>
          <p:cNvPr id="4" name="Table 3"/>
          <p:cNvGraphicFramePr>
            <a:graphicFrameLocks noGrp="1"/>
          </p:cNvGraphicFramePr>
          <p:nvPr>
            <p:extLst>
              <p:ext uri="{D42A27DB-BD31-4B8C-83A1-F6EECF244321}">
                <p14:modId xmlns:p14="http://schemas.microsoft.com/office/powerpoint/2010/main" val="3172109712"/>
              </p:ext>
            </p:extLst>
          </p:nvPr>
        </p:nvGraphicFramePr>
        <p:xfrm>
          <a:off x="152400" y="1066800"/>
          <a:ext cx="8825960" cy="2864134"/>
        </p:xfrm>
        <a:graphic>
          <a:graphicData uri="http://schemas.openxmlformats.org/drawingml/2006/table">
            <a:tbl>
              <a:tblPr firstRow="1" firstCol="1" bandRow="1"/>
              <a:tblGrid>
                <a:gridCol w="1555205"/>
                <a:gridCol w="1181956"/>
                <a:gridCol w="186625"/>
                <a:gridCol w="1498526"/>
                <a:gridCol w="649730"/>
                <a:gridCol w="649730"/>
                <a:gridCol w="185242"/>
                <a:gridCol w="2254010"/>
                <a:gridCol w="664936"/>
              </a:tblGrid>
              <a:tr h="200752">
                <a:tc gridSpan="9">
                  <a:txBody>
                    <a:bodyPr/>
                    <a:lstStyle/>
                    <a:p>
                      <a:pPr marL="0" marR="0" algn="ctr">
                        <a:lnSpc>
                          <a:spcPct val="107000"/>
                        </a:lnSpc>
                        <a:spcBef>
                          <a:spcPts val="0"/>
                        </a:spcBef>
                        <a:spcAft>
                          <a:spcPts val="80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Panel C Financial  Statements for Year 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752">
                <a:tc gridSpan="2">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Year 2, Income Statement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gridSpan="3">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12/31/Yr. 2 Balance Sheet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7A7"/>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gridSpan="2">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Yr. 2 Statement of Cash Flows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r>
              <a:tr h="200752">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Service Revenue</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$10,000</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Assets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Operating Activities</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401503">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Uncollectible Accounts Exp.</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(200)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Cash</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$11,190</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Inflow from customers</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$8,440</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00752">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Net Income</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200" u="dbl" dirty="0">
                          <a:effectLst/>
                          <a:latin typeface="Calibri" panose="020F0502020204030204" pitchFamily="34" charset="0"/>
                          <a:ea typeface="Calibri" panose="020F0502020204030204" pitchFamily="34" charset="0"/>
                          <a:cs typeface="Times New Roman" panose="02020603050405020304" pitchFamily="18" charset="0"/>
                        </a:rPr>
                        <a:t>$9,800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Accounts Receivable</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$2,500</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Investing activities</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00752">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Less: Allowance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215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Financing activities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         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54362">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Net realizable value</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2,285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Net change in cash</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8,440</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401503">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Total Assets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u="dbl" dirty="0">
                          <a:effectLst/>
                          <a:latin typeface="Calibri" panose="020F0502020204030204" pitchFamily="34" charset="0"/>
                          <a:ea typeface="Calibri" panose="020F0502020204030204" pitchFamily="34" charset="0"/>
                          <a:cs typeface="Times New Roman" panose="02020603050405020304" pitchFamily="18" charset="0"/>
                        </a:rPr>
                        <a:t>$13,475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Plus: Beginning cash balance</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2,750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401503">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Stockholders’ Equity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Ending cash balance</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200" u="dbl" dirty="0">
                          <a:effectLst/>
                          <a:latin typeface="Calibri" panose="020F0502020204030204" pitchFamily="34" charset="0"/>
                          <a:ea typeface="Calibri" panose="020F0502020204030204" pitchFamily="34" charset="0"/>
                          <a:cs typeface="Times New Roman" panose="02020603050405020304" pitchFamily="18" charset="0"/>
                        </a:rPr>
                        <a:t>$11,190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401503">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Retained earnings</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200" u="dbl" dirty="0">
                          <a:effectLst/>
                          <a:latin typeface="Calibri" panose="020F0502020204030204" pitchFamily="34" charset="0"/>
                          <a:ea typeface="Calibri" panose="020F0502020204030204" pitchFamily="34" charset="0"/>
                          <a:cs typeface="Times New Roman" panose="02020603050405020304" pitchFamily="18" charset="0"/>
                        </a:rPr>
                        <a:t>$13,475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74650" marR="7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3077447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solidFill>
                  <a:srgbClr val="C30C20"/>
                </a:solidFill>
              </a:rPr>
              <a:t>LO 7-2: Use the percent of receivables method to estimate the uncollectible accounts expense.</a:t>
            </a:r>
            <a:br>
              <a:rPr lang="en-US" dirty="0">
                <a:solidFill>
                  <a:srgbClr val="C30C20"/>
                </a:solidFill>
              </a:rPr>
            </a:br>
            <a:endParaRPr lang="en-US" dirty="0">
              <a:solidFill>
                <a:srgbClr val="C30C20"/>
              </a:solidFill>
            </a:endParaRPr>
          </a:p>
        </p:txBody>
      </p:sp>
      <p:sp>
        <p:nvSpPr>
          <p:cNvPr id="17410" name="Slide Number Placeholder 2"/>
          <p:cNvSpPr>
            <a:spLocks noGrp="1"/>
          </p:cNvSpPr>
          <p:nvPr>
            <p:ph type="sldNum" sz="quarter" idx="11"/>
          </p:nvPr>
        </p:nvSpPr>
        <p:spPr>
          <a:xfrm>
            <a:off x="8302752" y="6477000"/>
            <a:ext cx="838200" cy="381000"/>
          </a:xfrm>
          <a:noFill/>
        </p:spPr>
        <p:txBody>
          <a:bodyPr/>
          <a:lstStyle/>
          <a:p>
            <a:r>
              <a:rPr lang="en-US" dirty="0">
                <a:solidFill>
                  <a:schemeClr val="bg1"/>
                </a:solidFill>
                <a:cs typeface="Arial" charset="0"/>
              </a:rPr>
              <a:t>7-</a:t>
            </a:r>
            <a:fld id="{8E04DE85-5BF3-4C03-A70B-7F1A18BE4AC7}" type="slidenum">
              <a:rPr lang="en-US" smtClean="0">
                <a:solidFill>
                  <a:schemeClr val="bg1"/>
                </a:solidFill>
                <a:cs typeface="Arial" charset="0"/>
              </a:rPr>
              <a:pPr/>
              <a:t>18</a:t>
            </a:fld>
            <a:endParaRPr lang="en-US" dirty="0">
              <a:solidFill>
                <a:schemeClr val="bg1"/>
              </a:solidFill>
              <a:cs typeface="Arial" charset="0"/>
            </a:endParaRPr>
          </a:p>
        </p:txBody>
      </p:sp>
    </p:spTree>
    <p:extLst>
      <p:ext uri="{BB962C8B-B14F-4D97-AF65-F5344CB8AC3E}">
        <p14:creationId xmlns:p14="http://schemas.microsoft.com/office/powerpoint/2010/main" val="3892499229"/>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ea typeface="Tahoma" panose="020B0604030504040204" pitchFamily="34" charset="0"/>
                <a:cs typeface="Tahoma" panose="020B0604030504040204" pitchFamily="34" charset="0"/>
              </a:rPr>
              <a:t>LO 7-1: </a:t>
            </a:r>
            <a:r>
              <a:rPr lang="en-US" dirty="0"/>
              <a:t>Use the percent of revenue method to account for uncollectible accounts expense.</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7-</a:t>
            </a:r>
            <a:fld id="{8E04DE85-5BF3-4C03-A70B-7F1A18BE4AC7}" type="slidenum">
              <a:rPr lang="en-US" smtClean="0">
                <a:solidFill>
                  <a:schemeClr val="bg1"/>
                </a:solidFill>
                <a:cs typeface="Arial" charset="0"/>
              </a:rPr>
              <a:pPr/>
              <a:t>1</a:t>
            </a:fld>
            <a:endParaRPr lang="en-US" dirty="0">
              <a:solidFill>
                <a:schemeClr val="bg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3500" b="1" dirty="0">
                <a:solidFill>
                  <a:srgbClr val="C30C20"/>
                </a:solidFill>
              </a:rPr>
              <a:t>Estimating Uncollectible Accounts Expense Using the Percent of Receivables Method </a:t>
            </a:r>
            <a:endParaRPr lang="en-US" sz="3500" b="1" dirty="0">
              <a:solidFill>
                <a:srgbClr val="C30C20"/>
              </a:solidFill>
              <a:ea typeface="Tahoma" panose="020B0604030504040204" pitchFamily="34" charset="0"/>
              <a:cs typeface="Tahoma" panose="020B0604030504040204" pitchFamily="34" charset="0"/>
            </a:endParaRPr>
          </a:p>
        </p:txBody>
      </p:sp>
      <p:sp>
        <p:nvSpPr>
          <p:cNvPr id="4" name="Content Placeholder 3"/>
          <p:cNvSpPr>
            <a:spLocks noGrp="1"/>
          </p:cNvSpPr>
          <p:nvPr>
            <p:ph idx="1"/>
          </p:nvPr>
        </p:nvSpPr>
        <p:spPr/>
        <p:txBody>
          <a:bodyPr/>
          <a:lstStyle/>
          <a:p>
            <a:pPr fontAlgn="t"/>
            <a:endParaRPr lang="en-US" sz="2600" dirty="0" smtClean="0"/>
          </a:p>
          <a:p>
            <a:pPr fontAlgn="t"/>
            <a:r>
              <a:rPr lang="en-US" sz="2600" dirty="0" smtClean="0"/>
              <a:t>Before </a:t>
            </a:r>
            <a:r>
              <a:rPr lang="en-US" sz="2600" dirty="0"/>
              <a:t>adjusting its accounts on December 31, Year 1, Pyramid Corporation had a $56,000 balance in its Accounts Receivable account and a $500 credit balance in its Allowance for Doubtful Accounts account.</a:t>
            </a:r>
          </a:p>
          <a:p>
            <a:pPr fontAlgn="t"/>
            <a:r>
              <a:rPr lang="en-US" sz="2600" dirty="0"/>
              <a:t>Pyramid estimates that 6% of its accounts receivable ending balance will be uncollectible.</a:t>
            </a:r>
          </a:p>
          <a:p>
            <a:pPr marL="0" indent="0">
              <a:buNone/>
            </a:pPr>
            <a:endParaRPr lang="en-US" dirty="0"/>
          </a:p>
        </p:txBody>
      </p:sp>
      <p:sp>
        <p:nvSpPr>
          <p:cNvPr id="7" name="Text Placeholder 6"/>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153400" y="6477000"/>
            <a:ext cx="838200" cy="381000"/>
          </a:xfrm>
          <a:prstGeom prst="rect">
            <a:avLst/>
          </a:prstGeom>
        </p:spPr>
        <p:txBody>
          <a:bodyPr/>
          <a:lstStyle/>
          <a:p>
            <a:pPr>
              <a:defRPr/>
            </a:pPr>
            <a:r>
              <a:rPr lang="en-US" dirty="0"/>
              <a:t>  </a:t>
            </a:r>
            <a:r>
              <a:rPr lang="en-US" dirty="0">
                <a:solidFill>
                  <a:schemeClr val="bg1"/>
                </a:solidFill>
              </a:rPr>
              <a:t>7-</a:t>
            </a:r>
            <a:fld id="{46321AFE-697E-4E2F-A913-F41F40876EEB}" type="slidenum">
              <a:rPr lang="en-US" smtClean="0">
                <a:solidFill>
                  <a:schemeClr val="bg1"/>
                </a:solidFill>
              </a:rPr>
              <a:t>19</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6708771"/>
              </p:ext>
            </p:extLst>
          </p:nvPr>
        </p:nvGraphicFramePr>
        <p:xfrm>
          <a:off x="762000" y="4572000"/>
          <a:ext cx="8001000" cy="938270"/>
        </p:xfrm>
        <a:graphic>
          <a:graphicData uri="http://schemas.openxmlformats.org/drawingml/2006/table">
            <a:tbl>
              <a:tblPr firstRow="1" bandRow="1">
                <a:tableStyleId>{5C22544A-7EE6-4342-B048-85BDC9FD1C3A}</a:tableStyleId>
              </a:tblPr>
              <a:tblGrid>
                <a:gridCol w="5494663"/>
                <a:gridCol w="2506337"/>
              </a:tblGrid>
              <a:tr h="469135">
                <a:tc>
                  <a:txBody>
                    <a:bodyPr/>
                    <a:lstStyle/>
                    <a:p>
                      <a:r>
                        <a:rPr lang="en-US" sz="2300" b="0" dirty="0" smtClean="0">
                          <a:solidFill>
                            <a:schemeClr val="tx1"/>
                          </a:solidFill>
                          <a:latin typeface="+mn-lt"/>
                        </a:rPr>
                        <a:t>Ending balance in Accounts Receivable </a:t>
                      </a:r>
                      <a:endParaRPr lang="en-US" sz="2300" b="0" dirty="0">
                        <a:solidFill>
                          <a:schemeClr val="tx1"/>
                        </a:solidFill>
                        <a:latin typeface="+mn-lt"/>
                      </a:endParaRPr>
                    </a:p>
                  </a:txBody>
                  <a:tcPr marL="115677" marR="115677" marT="57838" marB="5783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r>
                        <a:rPr lang="en-US" sz="2300" b="0" dirty="0" smtClean="0">
                          <a:solidFill>
                            <a:schemeClr val="tx1"/>
                          </a:solidFill>
                          <a:latin typeface="+mn-lt"/>
                        </a:rPr>
                        <a:t>$56,000</a:t>
                      </a:r>
                      <a:endParaRPr lang="en-US" sz="2300" b="0" dirty="0">
                        <a:solidFill>
                          <a:schemeClr val="tx1"/>
                        </a:solidFill>
                        <a:latin typeface="+mn-lt"/>
                      </a:endParaRPr>
                    </a:p>
                  </a:txBody>
                  <a:tcPr marL="115677" marR="115677" marT="57838" marB="5783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469135">
                <a:tc>
                  <a:txBody>
                    <a:bodyPr/>
                    <a:lstStyle/>
                    <a:p>
                      <a:r>
                        <a:rPr lang="en-US" sz="2300" b="0" dirty="0" smtClean="0">
                          <a:solidFill>
                            <a:schemeClr val="tx1"/>
                          </a:solidFill>
                          <a:effectLst>
                            <a:outerShdw blurRad="38100" dist="38100" dir="2700000" algn="tl">
                              <a:srgbClr val="FFFFFF"/>
                            </a:outerShdw>
                          </a:effectLst>
                          <a:latin typeface="+mn-lt"/>
                        </a:rPr>
                        <a:t>$56,000 × 6% = Ending Allowance Bal. </a:t>
                      </a:r>
                      <a:endParaRPr lang="en-US" sz="2300" b="0" dirty="0">
                        <a:solidFill>
                          <a:schemeClr val="tx1"/>
                        </a:solidFill>
                        <a:latin typeface="+mn-lt"/>
                      </a:endParaRPr>
                    </a:p>
                  </a:txBody>
                  <a:tcPr marL="115677" marR="115677" marT="57838" marB="5783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r>
                        <a:rPr lang="en-US" sz="2300" b="0" dirty="0" smtClean="0">
                          <a:solidFill>
                            <a:schemeClr val="tx1"/>
                          </a:solidFill>
                          <a:latin typeface="+mn-lt"/>
                        </a:rPr>
                        <a:t>   3,360</a:t>
                      </a:r>
                      <a:endParaRPr lang="en-US" sz="2300" b="0" dirty="0">
                        <a:solidFill>
                          <a:schemeClr val="tx1"/>
                        </a:solidFill>
                        <a:latin typeface="+mn-lt"/>
                      </a:endParaRPr>
                    </a:p>
                  </a:txBody>
                  <a:tcPr marL="115677" marR="115677" marT="57838" marB="5783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48222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3000" b="1" dirty="0"/>
              <a:t>Estimating Uncollectible Accounts Expense Using the Percent of Receivables Method </a:t>
            </a:r>
            <a:r>
              <a:rPr lang="en-US" sz="3000" b="1" dirty="0" smtClean="0"/>
              <a:t>(Continued</a:t>
            </a:r>
            <a:r>
              <a:rPr lang="en-US" sz="3000" b="1" dirty="0"/>
              <a:t>)</a:t>
            </a:r>
            <a:endParaRPr lang="en-US" sz="3000" b="1" i="1"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p:cNvSpPr>
            <a:spLocks noGrp="1"/>
          </p:cNvSpPr>
          <p:nvPr>
            <p:ph type="body" sz="quarter" idx="12"/>
          </p:nvPr>
        </p:nvSpPr>
        <p:spPr/>
        <p:txBody>
          <a:bodyPr/>
          <a:lstStyle/>
          <a:p>
            <a:endParaRPr lang="en-US" dirty="0"/>
          </a:p>
        </p:txBody>
      </p:sp>
      <p:sp>
        <p:nvSpPr>
          <p:cNvPr id="57346"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0CA18433-FF08-403A-B9D2-9EBC772413E5}" type="slidenum">
              <a:rPr lang="en-US" smtClean="0">
                <a:solidFill>
                  <a:schemeClr val="bg1"/>
                </a:solidFill>
                <a:cs typeface="Arial" charset="0"/>
              </a:rPr>
              <a:pPr/>
              <a:t>20</a:t>
            </a:fld>
            <a:endParaRPr lang="en-US" dirty="0">
              <a:solidFill>
                <a:schemeClr val="bg1"/>
              </a:solidFill>
              <a:cs typeface="Arial" charset="0"/>
            </a:endParaRPr>
          </a:p>
        </p:txBody>
      </p:sp>
      <p:graphicFrame>
        <p:nvGraphicFramePr>
          <p:cNvPr id="7" name="Table 6">
            <a:extLst>
              <a:ext uri="{FF2B5EF4-FFF2-40B4-BE49-F238E27FC236}">
                <a16:creationId xmlns:a16="http://schemas.microsoft.com/office/drawing/2014/main" xmlns="" id="{4239A20E-1BCA-4EA8-AADD-1CCCC76CD8E6}"/>
              </a:ext>
            </a:extLst>
          </p:cNvPr>
          <p:cNvGraphicFramePr>
            <a:graphicFrameLocks noGrp="1"/>
          </p:cNvGraphicFramePr>
          <p:nvPr>
            <p:extLst>
              <p:ext uri="{D42A27DB-BD31-4B8C-83A1-F6EECF244321}">
                <p14:modId xmlns:p14="http://schemas.microsoft.com/office/powerpoint/2010/main" val="3479662920"/>
              </p:ext>
            </p:extLst>
          </p:nvPr>
        </p:nvGraphicFramePr>
        <p:xfrm>
          <a:off x="1722120" y="2665953"/>
          <a:ext cx="5699759" cy="1217228"/>
        </p:xfrm>
        <a:graphic>
          <a:graphicData uri="http://schemas.openxmlformats.org/drawingml/2006/table">
            <a:tbl>
              <a:tblPr>
                <a:tableStyleId>{5C22544A-7EE6-4342-B048-85BDC9FD1C3A}</a:tableStyleId>
              </a:tblPr>
              <a:tblGrid>
                <a:gridCol w="152400">
                  <a:extLst>
                    <a:ext uri="{9D8B030D-6E8A-4147-A177-3AD203B41FA5}">
                      <a16:colId xmlns:a16="http://schemas.microsoft.com/office/drawing/2014/main" xmlns="" val="119357301"/>
                    </a:ext>
                  </a:extLst>
                </a:gridCol>
                <a:gridCol w="3035068">
                  <a:extLst>
                    <a:ext uri="{9D8B030D-6E8A-4147-A177-3AD203B41FA5}">
                      <a16:colId xmlns:a16="http://schemas.microsoft.com/office/drawing/2014/main" xmlns="" val="2170809857"/>
                    </a:ext>
                  </a:extLst>
                </a:gridCol>
                <a:gridCol w="176646">
                  <a:extLst>
                    <a:ext uri="{9D8B030D-6E8A-4147-A177-3AD203B41FA5}">
                      <a16:colId xmlns:a16="http://schemas.microsoft.com/office/drawing/2014/main" xmlns="" val="746245963"/>
                    </a:ext>
                  </a:extLst>
                </a:gridCol>
                <a:gridCol w="1161244">
                  <a:extLst>
                    <a:ext uri="{9D8B030D-6E8A-4147-A177-3AD203B41FA5}">
                      <a16:colId xmlns:a16="http://schemas.microsoft.com/office/drawing/2014/main" xmlns="" val="1923230473"/>
                    </a:ext>
                  </a:extLst>
                </a:gridCol>
                <a:gridCol w="94901">
                  <a:extLst>
                    <a:ext uri="{9D8B030D-6E8A-4147-A177-3AD203B41FA5}">
                      <a16:colId xmlns:a16="http://schemas.microsoft.com/office/drawing/2014/main" xmlns="" val="9718133"/>
                    </a:ext>
                  </a:extLst>
                </a:gridCol>
                <a:gridCol w="1079500">
                  <a:extLst>
                    <a:ext uri="{9D8B030D-6E8A-4147-A177-3AD203B41FA5}">
                      <a16:colId xmlns:a16="http://schemas.microsoft.com/office/drawing/2014/main" xmlns="" val="1405398356"/>
                    </a:ext>
                  </a:extLst>
                </a:gridCol>
              </a:tblGrid>
              <a:tr h="457200">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Uncollectible Accounts Expense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2,860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Allowance for Doubtful Accounts</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2,860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graphicFrame>
        <p:nvGraphicFramePr>
          <p:cNvPr id="2" name="Table 1">
            <a:extLst>
              <a:ext uri="{FF2B5EF4-FFF2-40B4-BE49-F238E27FC236}">
                <a16:creationId xmlns:a16="http://schemas.microsoft.com/office/drawing/2014/main" xmlns="" id="{1FEA49F7-CBF1-4609-9A9D-775C5E2A75BF}"/>
              </a:ext>
            </a:extLst>
          </p:cNvPr>
          <p:cNvGraphicFramePr>
            <a:graphicFrameLocks noGrp="1"/>
          </p:cNvGraphicFramePr>
          <p:nvPr>
            <p:extLst>
              <p:ext uri="{D42A27DB-BD31-4B8C-83A1-F6EECF244321}">
                <p14:modId xmlns:p14="http://schemas.microsoft.com/office/powerpoint/2010/main" val="2949579783"/>
              </p:ext>
            </p:extLst>
          </p:nvPr>
        </p:nvGraphicFramePr>
        <p:xfrm>
          <a:off x="1524000" y="1293007"/>
          <a:ext cx="6096000" cy="111252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1631421899"/>
                    </a:ext>
                  </a:extLst>
                </a:gridCol>
                <a:gridCol w="1143000">
                  <a:extLst>
                    <a:ext uri="{9D8B030D-6E8A-4147-A177-3AD203B41FA5}">
                      <a16:colId xmlns:a16="http://schemas.microsoft.com/office/drawing/2014/main" xmlns="" val="81217857"/>
                    </a:ext>
                  </a:extLst>
                </a:gridCol>
              </a:tblGrid>
              <a:tr h="370840">
                <a:tc>
                  <a:txBody>
                    <a:bodyPr/>
                    <a:lstStyle/>
                    <a:p>
                      <a:r>
                        <a:rPr lang="en-US" b="0" dirty="0">
                          <a:solidFill>
                            <a:schemeClr val="tx1"/>
                          </a:solidFill>
                        </a:rPr>
                        <a:t>Required Allowance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b="0" dirty="0">
                          <a:solidFill>
                            <a:schemeClr val="tx1"/>
                          </a:solidFill>
                        </a:rPr>
                        <a:t>$3,360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020550098"/>
                  </a:ext>
                </a:extLst>
              </a:tr>
              <a:tr h="370840">
                <a:tc>
                  <a:txBody>
                    <a:bodyPr/>
                    <a:lstStyle/>
                    <a:p>
                      <a:r>
                        <a:rPr lang="en-US" dirty="0"/>
                        <a:t>Less: Unadjusted Allowance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u="sng" dirty="0"/>
                        <a:t>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570742504"/>
                  </a:ext>
                </a:extLst>
              </a:tr>
              <a:tr h="370840">
                <a:tc>
                  <a:txBody>
                    <a:bodyPr/>
                    <a:lstStyle/>
                    <a:p>
                      <a:r>
                        <a:rPr lang="en-US" dirty="0"/>
                        <a:t>Uncollectible Accounts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u="dbl" baseline="0" dirty="0"/>
                        <a:t>$2,860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87293312"/>
                  </a:ext>
                </a:extLst>
              </a:tr>
            </a:tbl>
          </a:graphicData>
        </a:graphic>
      </p:graphicFrame>
      <p:graphicFrame>
        <p:nvGraphicFramePr>
          <p:cNvPr id="8" name="Table 7">
            <a:extLst>
              <a:ext uri="{FF2B5EF4-FFF2-40B4-BE49-F238E27FC236}">
                <a16:creationId xmlns:a16="http://schemas.microsoft.com/office/drawing/2014/main" xmlns="" id="{62240B62-A175-4658-962E-FA19C854EA55}"/>
              </a:ext>
            </a:extLst>
          </p:cNvPr>
          <p:cNvGraphicFramePr>
            <a:graphicFrameLocks noGrp="1"/>
          </p:cNvGraphicFramePr>
          <p:nvPr>
            <p:extLst>
              <p:ext uri="{D42A27DB-BD31-4B8C-83A1-F6EECF244321}">
                <p14:modId xmlns:p14="http://schemas.microsoft.com/office/powerpoint/2010/main" val="2933573410"/>
              </p:ext>
            </p:extLst>
          </p:nvPr>
        </p:nvGraphicFramePr>
        <p:xfrm>
          <a:off x="304798" y="4143608"/>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98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Acct.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Allow for Doubt. Accts.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97282">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2,860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(2,860)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 </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2,860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(2,860)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spTree>
    <p:extLst>
      <p:ext uri="{BB962C8B-B14F-4D97-AF65-F5344CB8AC3E}">
        <p14:creationId xmlns:p14="http://schemas.microsoft.com/office/powerpoint/2010/main" val="1577504448"/>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7-3: Use aging of accounts receivable to estimate uncollectible accounts expense.</a:t>
            </a:r>
            <a:br>
              <a:rPr lang="en-US" dirty="0"/>
            </a:br>
            <a:endParaRPr lang="en-US" dirty="0"/>
          </a:p>
        </p:txBody>
      </p:sp>
      <p:sp>
        <p:nvSpPr>
          <p:cNvPr id="17410" name="Slide Number Placeholder 2"/>
          <p:cNvSpPr>
            <a:spLocks noGrp="1"/>
          </p:cNvSpPr>
          <p:nvPr>
            <p:ph type="sldNum" sz="quarter" idx="11"/>
          </p:nvPr>
        </p:nvSpPr>
        <p:spPr>
          <a:xfrm>
            <a:off x="8302752" y="6473952"/>
            <a:ext cx="838200" cy="381000"/>
          </a:xfrm>
          <a:noFill/>
        </p:spPr>
        <p:txBody>
          <a:bodyPr/>
          <a:lstStyle/>
          <a:p>
            <a:r>
              <a:rPr lang="en-US" dirty="0">
                <a:solidFill>
                  <a:schemeClr val="bg1"/>
                </a:solidFill>
                <a:cs typeface="Arial" charset="0"/>
              </a:rPr>
              <a:t>7-</a:t>
            </a:r>
            <a:fld id="{8E04DE85-5BF3-4C03-A70B-7F1A18BE4AC7}" type="slidenum">
              <a:rPr lang="en-US" smtClean="0">
                <a:solidFill>
                  <a:schemeClr val="bg1"/>
                </a:solidFill>
                <a:cs typeface="Arial" charset="0"/>
              </a:rPr>
              <a:pPr/>
              <a:t>21</a:t>
            </a:fld>
            <a:endParaRPr lang="en-US" dirty="0">
              <a:solidFill>
                <a:schemeClr val="bg1"/>
              </a:solidFill>
              <a:cs typeface="Arial" charset="0"/>
            </a:endParaRPr>
          </a:p>
        </p:txBody>
      </p:sp>
    </p:spTree>
    <p:extLst>
      <p:ext uri="{BB962C8B-B14F-4D97-AF65-F5344CB8AC3E}">
        <p14:creationId xmlns:p14="http://schemas.microsoft.com/office/powerpoint/2010/main" val="1475430459"/>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Exhibit 7.3: Aging Schedule</a:t>
            </a:r>
          </a:p>
        </p:txBody>
      </p:sp>
      <p:sp>
        <p:nvSpPr>
          <p:cNvPr id="7" name="Text Placeholder 6"/>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7-</a:t>
            </a:r>
            <a:fld id="{46321AFE-697E-4E2F-A913-F41F40876EEB}" type="slidenum">
              <a:rPr lang="en-US" smtClean="0">
                <a:solidFill>
                  <a:schemeClr val="bg1"/>
                </a:solidFill>
              </a:rPr>
              <a:t>22</a:t>
            </a:fld>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7838061"/>
              </p:ext>
            </p:extLst>
          </p:nvPr>
        </p:nvGraphicFramePr>
        <p:xfrm>
          <a:off x="457200" y="1143000"/>
          <a:ext cx="8397947" cy="4235867"/>
        </p:xfrm>
        <a:graphic>
          <a:graphicData uri="http://schemas.openxmlformats.org/drawingml/2006/table">
            <a:tbl>
              <a:tblPr firstRow="1" firstCol="1" bandRow="1"/>
              <a:tblGrid>
                <a:gridCol w="1485671"/>
                <a:gridCol w="969596"/>
                <a:gridCol w="1188536"/>
                <a:gridCol w="1188536"/>
                <a:gridCol w="1188536"/>
                <a:gridCol w="1188536"/>
                <a:gridCol w="1188536"/>
              </a:tblGrid>
              <a:tr h="990600">
                <a:tc gridSpan="7">
                  <a:txBody>
                    <a:bodyPr/>
                    <a:lstStyle/>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PYRAMID CORPORATION</a:t>
                      </a:r>
                      <a:endParaRPr lang="en-US" sz="15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Accounts Receivable Aging Schedule</a:t>
                      </a:r>
                      <a:endParaRPr lang="en-US" sz="15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December 31, Year 1</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9636">
                <a:tc gridSpan="3">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Number of Days Past Due</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99271">
                <a:tc>
                  <a:txBody>
                    <a:bodyPr/>
                    <a:lstStyle/>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Customer Name</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Total Balance</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Current</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0-30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b="1" dirty="0" smtClean="0">
                          <a:effectLst/>
                          <a:latin typeface="+mn-lt"/>
                          <a:ea typeface="Calibri" panose="020F0502020204030204" pitchFamily="34" charset="0"/>
                          <a:cs typeface="Times New Roman" panose="02020603050405020304" pitchFamily="18" charset="0"/>
                        </a:rPr>
                        <a:t>31-60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61-90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Over 90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49636">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J. Davis</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$6,700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$6,700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49636">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B. Diamond</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4,800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2,100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$2,700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49636">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K. Eppy</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9,400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9,400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49636">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B. Gilman</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2,200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49636">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A. Kelly</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7,300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7,300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$1,000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$1,200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49636">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L. Niel</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8,600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1,000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6,000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$1,600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49636">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L. Platt</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4,600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4,600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49636">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J. Turner</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5,500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3,000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2,000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500</a:t>
                      </a: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49636">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H. Zachry</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sng" dirty="0">
                          <a:effectLst/>
                          <a:latin typeface="+mn-lt"/>
                          <a:ea typeface="Calibri" panose="020F0502020204030204" pitchFamily="34" charset="0"/>
                          <a:cs typeface="Times New Roman" panose="02020603050405020304" pitchFamily="18" charset="0"/>
                        </a:rPr>
                        <a:t>6,900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sng" dirty="0">
                          <a:effectLst/>
                          <a:latin typeface="+mn-lt"/>
                          <a:ea typeface="Calibri" panose="020F0502020204030204" pitchFamily="34" charset="0"/>
                          <a:cs typeface="Times New Roman" panose="02020603050405020304" pitchFamily="18" charset="0"/>
                        </a:rPr>
                        <a:t>_______</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sng" dirty="0">
                          <a:effectLst/>
                          <a:latin typeface="+mn-lt"/>
                          <a:ea typeface="Calibri" panose="020F0502020204030204" pitchFamily="34" charset="0"/>
                          <a:cs typeface="Times New Roman" panose="02020603050405020304" pitchFamily="18" charset="0"/>
                        </a:rPr>
                        <a:t>3,000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sng" dirty="0">
                          <a:effectLst/>
                          <a:latin typeface="+mn-lt"/>
                          <a:ea typeface="Calibri" panose="020F0502020204030204" pitchFamily="34" charset="0"/>
                          <a:cs typeface="Times New Roman" panose="02020603050405020304" pitchFamily="18" charset="0"/>
                        </a:rPr>
                        <a:t>3,900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sng" dirty="0">
                          <a:effectLst/>
                          <a:latin typeface="+mn-lt"/>
                          <a:ea typeface="Calibri" panose="020F0502020204030204" pitchFamily="34" charset="0"/>
                          <a:cs typeface="Times New Roman" panose="02020603050405020304" pitchFamily="18" charset="0"/>
                        </a:rPr>
                        <a:t>______</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sng" dirty="0">
                          <a:effectLst/>
                          <a:latin typeface="+mn-lt"/>
                          <a:ea typeface="Calibri" panose="020F0502020204030204" pitchFamily="34" charset="0"/>
                          <a:cs typeface="Times New Roman" panose="02020603050405020304" pitchFamily="18" charset="0"/>
                        </a:rPr>
                        <a:t>______</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49636">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Total</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dbl" dirty="0">
                          <a:effectLst/>
                          <a:latin typeface="+mn-lt"/>
                          <a:ea typeface="Calibri" panose="020F0502020204030204" pitchFamily="34" charset="0"/>
                          <a:cs typeface="Times New Roman" panose="02020603050405020304" pitchFamily="18" charset="0"/>
                        </a:rPr>
                        <a:t>$56,000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dbl" dirty="0">
                          <a:effectLst/>
                          <a:latin typeface="+mn-lt"/>
                          <a:ea typeface="Calibri" panose="020F0502020204030204" pitchFamily="34" charset="0"/>
                          <a:cs typeface="Times New Roman" panose="02020603050405020304" pitchFamily="18" charset="0"/>
                        </a:rPr>
                        <a:t>$26,500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dbl" dirty="0">
                          <a:effectLst/>
                          <a:latin typeface="+mn-lt"/>
                          <a:ea typeface="Calibri" panose="020F0502020204030204" pitchFamily="34" charset="0"/>
                          <a:cs typeface="Times New Roman" panose="02020603050405020304" pitchFamily="18" charset="0"/>
                        </a:rPr>
                        <a:t>$11,700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dbl" dirty="0">
                          <a:effectLst/>
                          <a:latin typeface="+mn-lt"/>
                          <a:ea typeface="Calibri" panose="020F0502020204030204" pitchFamily="34" charset="0"/>
                          <a:cs typeface="Times New Roman" panose="02020603050405020304" pitchFamily="18" charset="0"/>
                        </a:rPr>
                        <a:t>$13,100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dbl" dirty="0">
                          <a:effectLst/>
                          <a:latin typeface="+mn-lt"/>
                          <a:ea typeface="Calibri" panose="020F0502020204030204" pitchFamily="34" charset="0"/>
                          <a:cs typeface="Times New Roman" panose="02020603050405020304" pitchFamily="18" charset="0"/>
                        </a:rPr>
                        <a:t>$3,000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u="dbl" dirty="0">
                          <a:effectLst/>
                          <a:latin typeface="+mn-lt"/>
                          <a:ea typeface="Calibri" panose="020F0502020204030204" pitchFamily="34" charset="0"/>
                          <a:cs typeface="Times New Roman" panose="02020603050405020304" pitchFamily="18" charset="0"/>
                        </a:rPr>
                        <a:t>$1,700</a:t>
                      </a:r>
                      <a:endParaRPr lang="en-US" sz="1500" dirty="0">
                        <a:effectLst/>
                        <a:latin typeface="+mn-lt"/>
                        <a:ea typeface="Calibri" panose="020F0502020204030204" pitchFamily="34" charset="0"/>
                        <a:cs typeface="Times New Roman" panose="02020603050405020304" pitchFamily="18" charset="0"/>
                      </a:endParaRPr>
                    </a:p>
                  </a:txBody>
                  <a:tcPr marL="94828" marR="9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12322763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60C1A-A9DF-4EF2-843D-9387A036FDC1}"/>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Exhibit 7.4: Balance Required Using an Aging Schedule</a:t>
            </a:r>
          </a:p>
        </p:txBody>
      </p:sp>
      <p:sp>
        <p:nvSpPr>
          <p:cNvPr id="7" name="Text Placeholder 6"/>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5AF14796-2EC4-492C-BE1B-B16438665577}"/>
              </a:ext>
            </a:extLst>
          </p:cNvPr>
          <p:cNvSpPr>
            <a:spLocks noGrp="1"/>
          </p:cNvSpPr>
          <p:nvPr>
            <p:ph type="sldNum" sz="quarter" idx="4294967295"/>
          </p:nvPr>
        </p:nvSpPr>
        <p:spPr>
          <a:xfrm>
            <a:off x="8302752" y="6473952"/>
            <a:ext cx="914400" cy="457200"/>
          </a:xfrm>
          <a:prstGeom prst="rect">
            <a:avLst/>
          </a:prstGeom>
        </p:spPr>
        <p:txBody>
          <a:bodyPr/>
          <a:lstStyle/>
          <a:p>
            <a:pPr>
              <a:defRPr/>
            </a:pPr>
            <a:r>
              <a:rPr lang="en-US" dirty="0"/>
              <a:t>  </a:t>
            </a:r>
            <a:r>
              <a:rPr lang="en-US" dirty="0">
                <a:solidFill>
                  <a:schemeClr val="bg1"/>
                </a:solidFill>
              </a:rPr>
              <a:t>7-23</a:t>
            </a:r>
          </a:p>
        </p:txBody>
      </p:sp>
      <p:graphicFrame>
        <p:nvGraphicFramePr>
          <p:cNvPr id="4" name="Table 3"/>
          <p:cNvGraphicFramePr>
            <a:graphicFrameLocks noGrp="1"/>
          </p:cNvGraphicFramePr>
          <p:nvPr>
            <p:extLst>
              <p:ext uri="{D42A27DB-BD31-4B8C-83A1-F6EECF244321}">
                <p14:modId xmlns:p14="http://schemas.microsoft.com/office/powerpoint/2010/main" val="2233522652"/>
              </p:ext>
            </p:extLst>
          </p:nvPr>
        </p:nvGraphicFramePr>
        <p:xfrm>
          <a:off x="152400" y="1828800"/>
          <a:ext cx="8865601" cy="2793871"/>
        </p:xfrm>
        <a:graphic>
          <a:graphicData uri="http://schemas.openxmlformats.org/drawingml/2006/table">
            <a:tbl>
              <a:tblPr firstRow="1" firstCol="1" bandRow="1"/>
              <a:tblGrid>
                <a:gridCol w="1924085"/>
                <a:gridCol w="1758517"/>
                <a:gridCol w="2313839"/>
                <a:gridCol w="2869160"/>
              </a:tblGrid>
              <a:tr h="310430">
                <a:tc gridSpan="4">
                  <a:txBody>
                    <a:bodyPr/>
                    <a:lstStyle/>
                    <a:p>
                      <a:pPr marL="0" marR="0" algn="ctr">
                        <a:lnSpc>
                          <a:spcPct val="107000"/>
                        </a:lnSpc>
                        <a:spcBef>
                          <a:spcPts val="0"/>
                        </a:spcBef>
                        <a:spcAft>
                          <a:spcPts val="800"/>
                        </a:spcAft>
                      </a:pPr>
                      <a:r>
                        <a:rPr lang="en-US" sz="1900" b="1" dirty="0">
                          <a:solidFill>
                            <a:srgbClr val="FFFFFF"/>
                          </a:solidFill>
                          <a:effectLst/>
                          <a:latin typeface="+mn-lt"/>
                          <a:ea typeface="Calibri" panose="020F0502020204030204" pitchFamily="34" charset="0"/>
                          <a:cs typeface="Times New Roman" panose="02020603050405020304" pitchFamily="18" charset="0"/>
                        </a:rPr>
                        <a:t>Balance Required in the Allowance for Doubtful Accounts at Dec. 31, Year 1</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20861">
                <a:tc>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Number of Days Past Due</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Receivables Amount</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Percentage Likely to Be Uncollectible</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Required Allowance Account Balance</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310430">
                <a:tc>
                  <a:txBody>
                    <a:bodyPr/>
                    <a:lstStyle/>
                    <a:p>
                      <a:pPr marL="0" marR="0">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Current</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$26,500</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.01</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$ 265</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10430">
                <a:tc>
                  <a:txBody>
                    <a:bodyPr/>
                    <a:lstStyle/>
                    <a:p>
                      <a:pPr marL="0" marR="0">
                        <a:lnSpc>
                          <a:spcPct val="107000"/>
                        </a:lnSpc>
                        <a:spcBef>
                          <a:spcPts val="0"/>
                        </a:spcBef>
                        <a:spcAft>
                          <a:spcPts val="800"/>
                        </a:spcAft>
                      </a:pPr>
                      <a:r>
                        <a:rPr lang="en-US" sz="1900" dirty="0" smtClean="0">
                          <a:effectLst/>
                          <a:latin typeface="+mn-lt"/>
                          <a:ea typeface="Calibri" panose="020F0502020204030204" pitchFamily="34" charset="0"/>
                          <a:cs typeface="Times New Roman" panose="02020603050405020304" pitchFamily="18" charset="0"/>
                        </a:rPr>
                        <a:t>0-30  </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11,700</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.05</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585</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10430">
                <a:tc>
                  <a:txBody>
                    <a:bodyPr/>
                    <a:lstStyle/>
                    <a:p>
                      <a:pPr marL="0" marR="0">
                        <a:lnSpc>
                          <a:spcPct val="107000"/>
                        </a:lnSpc>
                        <a:spcBef>
                          <a:spcPts val="0"/>
                        </a:spcBef>
                        <a:spcAft>
                          <a:spcPts val="800"/>
                        </a:spcAft>
                      </a:pPr>
                      <a:r>
                        <a:rPr lang="en-US" sz="1900" dirty="0" smtClean="0">
                          <a:effectLst/>
                          <a:latin typeface="+mn-lt"/>
                          <a:ea typeface="Calibri" panose="020F0502020204030204" pitchFamily="34" charset="0"/>
                          <a:cs typeface="Times New Roman" panose="02020603050405020304" pitchFamily="18" charset="0"/>
                        </a:rPr>
                        <a:t>31-60</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13,100</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.10</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1,310</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10430">
                <a:tc>
                  <a:txBody>
                    <a:bodyPr/>
                    <a:lstStyle/>
                    <a:p>
                      <a:pPr marL="0" marR="0">
                        <a:lnSpc>
                          <a:spcPct val="107000"/>
                        </a:lnSpc>
                        <a:spcBef>
                          <a:spcPts val="0"/>
                        </a:spcBef>
                        <a:spcAft>
                          <a:spcPts val="800"/>
                        </a:spcAft>
                      </a:pPr>
                      <a:r>
                        <a:rPr lang="en-US" sz="1900" dirty="0" smtClean="0">
                          <a:effectLst/>
                          <a:latin typeface="+mn-lt"/>
                          <a:ea typeface="Calibri" panose="020F0502020204030204" pitchFamily="34" charset="0"/>
                          <a:cs typeface="Times New Roman" panose="02020603050405020304" pitchFamily="18" charset="0"/>
                        </a:rPr>
                        <a:t>61-90</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3,000</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.25</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750</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10430">
                <a:tc>
                  <a:txBody>
                    <a:bodyPr/>
                    <a:lstStyle/>
                    <a:p>
                      <a:pPr marL="0" marR="0">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Over 90</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u="sng" dirty="0">
                          <a:effectLst/>
                          <a:latin typeface="+mn-lt"/>
                          <a:ea typeface="Calibri" panose="020F0502020204030204" pitchFamily="34" charset="0"/>
                          <a:cs typeface="Times New Roman" panose="02020603050405020304" pitchFamily="18" charset="0"/>
                        </a:rPr>
                        <a:t>1,700</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.50</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u="sng" dirty="0">
                          <a:effectLst/>
                          <a:latin typeface="+mn-lt"/>
                          <a:ea typeface="Calibri" panose="020F0502020204030204" pitchFamily="34" charset="0"/>
                          <a:cs typeface="Times New Roman" panose="02020603050405020304" pitchFamily="18" charset="0"/>
                        </a:rPr>
                        <a:t>850</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10430">
                <a:tc>
                  <a:txBody>
                    <a:bodyPr/>
                    <a:lstStyle/>
                    <a:p>
                      <a:pPr marL="0" marR="0">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Total</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u="dbl" dirty="0">
                          <a:effectLst/>
                          <a:latin typeface="+mn-lt"/>
                          <a:ea typeface="Calibri" panose="020F0502020204030204" pitchFamily="34" charset="0"/>
                          <a:cs typeface="Times New Roman" panose="02020603050405020304" pitchFamily="18" charset="0"/>
                        </a:rPr>
                        <a:t>$56,000</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 </a:t>
                      </a: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900" u="dbl" dirty="0">
                          <a:effectLst/>
                          <a:latin typeface="+mn-lt"/>
                          <a:ea typeface="Calibri" panose="020F0502020204030204" pitchFamily="34" charset="0"/>
                          <a:cs typeface="Times New Roman" panose="02020603050405020304" pitchFamily="18" charset="0"/>
                        </a:rPr>
                        <a:t>$ 3,760</a:t>
                      </a:r>
                      <a:endParaRPr lang="en-US" sz="1900" dirty="0">
                        <a:effectLst/>
                        <a:latin typeface="+mn-lt"/>
                        <a:ea typeface="Calibri" panose="020F0502020204030204" pitchFamily="34" charset="0"/>
                        <a:cs typeface="Times New Roman" panose="02020603050405020304" pitchFamily="18" charset="0"/>
                      </a:endParaRPr>
                    </a:p>
                  </a:txBody>
                  <a:tcPr marL="111064" marR="1110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2495290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3500" b="1" dirty="0"/>
              <a:t>Computing Uncollectible Accounts Expense</a:t>
            </a:r>
            <a:endParaRPr lang="en-US" sz="3500" b="1" i="1" dirty="0">
              <a:ea typeface="Tahoma" panose="020B0604030504040204" pitchFamily="34" charset="0"/>
              <a:cs typeface="Tahoma" panose="020B0604030504040204" pitchFamily="34" charset="0"/>
            </a:endParaRPr>
          </a:p>
        </p:txBody>
      </p:sp>
      <p:sp>
        <p:nvSpPr>
          <p:cNvPr id="5" name="Text Placeholder 4"/>
          <p:cNvSpPr>
            <a:spLocks noGrp="1"/>
          </p:cNvSpPr>
          <p:nvPr>
            <p:ph type="body" sz="quarter" idx="12"/>
          </p:nvPr>
        </p:nvSpPr>
        <p:spPr/>
        <p:txBody>
          <a:bodyPr/>
          <a:lstStyle/>
          <a:p>
            <a:endParaRPr lang="en-US" dirty="0"/>
          </a:p>
        </p:txBody>
      </p:sp>
      <p:sp>
        <p:nvSpPr>
          <p:cNvPr id="57346"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0CA18433-FF08-403A-B9D2-9EBC772413E5}" type="slidenum">
              <a:rPr lang="en-US" smtClean="0">
                <a:solidFill>
                  <a:schemeClr val="bg1"/>
                </a:solidFill>
                <a:cs typeface="Arial" charset="0"/>
              </a:rPr>
              <a:pPr/>
              <a:t>24</a:t>
            </a:fld>
            <a:endParaRPr lang="en-US" dirty="0">
              <a:solidFill>
                <a:schemeClr val="bg1"/>
              </a:solidFill>
              <a:cs typeface="Arial" charset="0"/>
            </a:endParaRPr>
          </a:p>
        </p:txBody>
      </p:sp>
      <p:sp>
        <p:nvSpPr>
          <p:cNvPr id="57349" name="Text Box 8"/>
          <p:cNvSpPr txBox="1">
            <a:spLocks noChangeArrowheads="1"/>
          </p:cNvSpPr>
          <p:nvPr/>
        </p:nvSpPr>
        <p:spPr bwMode="auto">
          <a:xfrm>
            <a:off x="7586663" y="2038350"/>
            <a:ext cx="914400" cy="457200"/>
          </a:xfrm>
          <a:prstGeom prst="rect">
            <a:avLst/>
          </a:prstGeom>
          <a:noFill/>
          <a:ln w="9525">
            <a:noFill/>
            <a:miter lim="800000"/>
            <a:headEnd/>
            <a:tailEnd/>
          </a:ln>
        </p:spPr>
        <p:txBody>
          <a:bodyPr>
            <a:spAutoFit/>
          </a:bodyPr>
          <a:lstStyle/>
          <a:p>
            <a:pPr>
              <a:spcBef>
                <a:spcPct val="50000"/>
              </a:spcBef>
            </a:pPr>
            <a:r>
              <a:rPr lang="en-US" sz="2400" dirty="0">
                <a:latin typeface="Tahoma" pitchFamily="34" charset="0"/>
              </a:rPr>
              <a:t>   </a:t>
            </a:r>
          </a:p>
        </p:txBody>
      </p:sp>
      <p:graphicFrame>
        <p:nvGraphicFramePr>
          <p:cNvPr id="7" name="Table 6">
            <a:extLst>
              <a:ext uri="{FF2B5EF4-FFF2-40B4-BE49-F238E27FC236}">
                <a16:creationId xmlns:a16="http://schemas.microsoft.com/office/drawing/2014/main" xmlns="" id="{4239A20E-1BCA-4EA8-AADD-1CCCC76CD8E6}"/>
              </a:ext>
            </a:extLst>
          </p:cNvPr>
          <p:cNvGraphicFramePr>
            <a:graphicFrameLocks noGrp="1"/>
          </p:cNvGraphicFramePr>
          <p:nvPr>
            <p:extLst>
              <p:ext uri="{D42A27DB-BD31-4B8C-83A1-F6EECF244321}">
                <p14:modId xmlns:p14="http://schemas.microsoft.com/office/powerpoint/2010/main" val="2802448012"/>
              </p:ext>
            </p:extLst>
          </p:nvPr>
        </p:nvGraphicFramePr>
        <p:xfrm>
          <a:off x="1722120" y="2577531"/>
          <a:ext cx="5699759" cy="1217228"/>
        </p:xfrm>
        <a:graphic>
          <a:graphicData uri="http://schemas.openxmlformats.org/drawingml/2006/table">
            <a:tbl>
              <a:tblPr>
                <a:tableStyleId>{5C22544A-7EE6-4342-B048-85BDC9FD1C3A}</a:tableStyleId>
              </a:tblPr>
              <a:tblGrid>
                <a:gridCol w="152400">
                  <a:extLst>
                    <a:ext uri="{9D8B030D-6E8A-4147-A177-3AD203B41FA5}">
                      <a16:colId xmlns:a16="http://schemas.microsoft.com/office/drawing/2014/main" xmlns="" val="119357301"/>
                    </a:ext>
                  </a:extLst>
                </a:gridCol>
                <a:gridCol w="3035068">
                  <a:extLst>
                    <a:ext uri="{9D8B030D-6E8A-4147-A177-3AD203B41FA5}">
                      <a16:colId xmlns:a16="http://schemas.microsoft.com/office/drawing/2014/main" xmlns="" val="2170809857"/>
                    </a:ext>
                  </a:extLst>
                </a:gridCol>
                <a:gridCol w="176646">
                  <a:extLst>
                    <a:ext uri="{9D8B030D-6E8A-4147-A177-3AD203B41FA5}">
                      <a16:colId xmlns:a16="http://schemas.microsoft.com/office/drawing/2014/main" xmlns="" val="746245963"/>
                    </a:ext>
                  </a:extLst>
                </a:gridCol>
                <a:gridCol w="1161244">
                  <a:extLst>
                    <a:ext uri="{9D8B030D-6E8A-4147-A177-3AD203B41FA5}">
                      <a16:colId xmlns:a16="http://schemas.microsoft.com/office/drawing/2014/main" xmlns="" val="1923230473"/>
                    </a:ext>
                  </a:extLst>
                </a:gridCol>
                <a:gridCol w="94901">
                  <a:extLst>
                    <a:ext uri="{9D8B030D-6E8A-4147-A177-3AD203B41FA5}">
                      <a16:colId xmlns:a16="http://schemas.microsoft.com/office/drawing/2014/main" xmlns="" val="9718133"/>
                    </a:ext>
                  </a:extLst>
                </a:gridCol>
                <a:gridCol w="1079500">
                  <a:extLst>
                    <a:ext uri="{9D8B030D-6E8A-4147-A177-3AD203B41FA5}">
                      <a16:colId xmlns:a16="http://schemas.microsoft.com/office/drawing/2014/main" xmlns="" val="1405398356"/>
                    </a:ext>
                  </a:extLst>
                </a:gridCol>
              </a:tblGrid>
              <a:tr h="457200">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Uncollectible Accounts Expense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3,260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Allowance for Doubtful Accounts</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3,260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graphicFrame>
        <p:nvGraphicFramePr>
          <p:cNvPr id="2" name="Table 1">
            <a:extLst>
              <a:ext uri="{FF2B5EF4-FFF2-40B4-BE49-F238E27FC236}">
                <a16:creationId xmlns:a16="http://schemas.microsoft.com/office/drawing/2014/main" xmlns="" id="{1FEA49F7-CBF1-4609-9A9D-775C5E2A75BF}"/>
              </a:ext>
            </a:extLst>
          </p:cNvPr>
          <p:cNvGraphicFramePr>
            <a:graphicFrameLocks noGrp="1"/>
          </p:cNvGraphicFramePr>
          <p:nvPr>
            <p:extLst>
              <p:ext uri="{D42A27DB-BD31-4B8C-83A1-F6EECF244321}">
                <p14:modId xmlns:p14="http://schemas.microsoft.com/office/powerpoint/2010/main" val="4109193607"/>
              </p:ext>
            </p:extLst>
          </p:nvPr>
        </p:nvGraphicFramePr>
        <p:xfrm>
          <a:off x="1524000" y="1144971"/>
          <a:ext cx="6096000" cy="111252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1631421899"/>
                    </a:ext>
                  </a:extLst>
                </a:gridCol>
                <a:gridCol w="1143000">
                  <a:extLst>
                    <a:ext uri="{9D8B030D-6E8A-4147-A177-3AD203B41FA5}">
                      <a16:colId xmlns:a16="http://schemas.microsoft.com/office/drawing/2014/main" xmlns="" val="81217857"/>
                    </a:ext>
                  </a:extLst>
                </a:gridCol>
              </a:tblGrid>
              <a:tr h="370840">
                <a:tc>
                  <a:txBody>
                    <a:bodyPr/>
                    <a:lstStyle/>
                    <a:p>
                      <a:r>
                        <a:rPr lang="en-US" b="0" dirty="0">
                          <a:solidFill>
                            <a:schemeClr val="tx1"/>
                          </a:solidFill>
                        </a:rPr>
                        <a:t>Required Allowance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b="0" dirty="0">
                          <a:solidFill>
                            <a:schemeClr val="tx1"/>
                          </a:solidFill>
                        </a:rPr>
                        <a:t>$3,760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020550098"/>
                  </a:ext>
                </a:extLst>
              </a:tr>
              <a:tr h="370840">
                <a:tc>
                  <a:txBody>
                    <a:bodyPr/>
                    <a:lstStyle/>
                    <a:p>
                      <a:r>
                        <a:rPr lang="en-US" dirty="0"/>
                        <a:t>Less: Unadjusted Allowance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u="sng" dirty="0"/>
                        <a:t>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570742504"/>
                  </a:ext>
                </a:extLst>
              </a:tr>
              <a:tr h="370840">
                <a:tc>
                  <a:txBody>
                    <a:bodyPr/>
                    <a:lstStyle/>
                    <a:p>
                      <a:r>
                        <a:rPr lang="en-US" dirty="0"/>
                        <a:t>Uncollectible Accounts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u="dbl" baseline="0" dirty="0"/>
                        <a:t>$3,260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87293312"/>
                  </a:ext>
                </a:extLst>
              </a:tr>
            </a:tbl>
          </a:graphicData>
        </a:graphic>
      </p:graphicFrame>
      <p:graphicFrame>
        <p:nvGraphicFramePr>
          <p:cNvPr id="8" name="Table 7">
            <a:extLst>
              <a:ext uri="{FF2B5EF4-FFF2-40B4-BE49-F238E27FC236}">
                <a16:creationId xmlns:a16="http://schemas.microsoft.com/office/drawing/2014/main" xmlns="" id="{62240B62-A175-4658-962E-FA19C854EA55}"/>
              </a:ext>
            </a:extLst>
          </p:cNvPr>
          <p:cNvGraphicFramePr>
            <a:graphicFrameLocks noGrp="1"/>
          </p:cNvGraphicFramePr>
          <p:nvPr>
            <p:extLst>
              <p:ext uri="{D42A27DB-BD31-4B8C-83A1-F6EECF244321}">
                <p14:modId xmlns:p14="http://schemas.microsoft.com/office/powerpoint/2010/main" val="247885009"/>
              </p:ext>
            </p:extLst>
          </p:nvPr>
        </p:nvGraphicFramePr>
        <p:xfrm>
          <a:off x="304798" y="4134866"/>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98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Acct.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Allow for Doubt. Accts.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97282">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3,260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(3,260)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 </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3,260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(3,260)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spTree>
    <p:extLst>
      <p:ext uri="{BB962C8B-B14F-4D97-AF65-F5344CB8AC3E}">
        <p14:creationId xmlns:p14="http://schemas.microsoft.com/office/powerpoint/2010/main" val="4200536466"/>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solidFill>
                  <a:srgbClr val="C30C20"/>
                </a:solidFill>
              </a:rPr>
              <a:t>LO 7-4: Show how the direct write-off method of accounting for uncollectible accounts affects financial statements.</a:t>
            </a:r>
          </a:p>
        </p:txBody>
      </p:sp>
      <p:sp>
        <p:nvSpPr>
          <p:cNvPr id="17410" name="Slide Number Placeholder 2"/>
          <p:cNvSpPr>
            <a:spLocks noGrp="1"/>
          </p:cNvSpPr>
          <p:nvPr>
            <p:ph type="sldNum" sz="quarter" idx="11"/>
          </p:nvPr>
        </p:nvSpPr>
        <p:spPr>
          <a:xfrm>
            <a:off x="8305800" y="6473952"/>
            <a:ext cx="838200" cy="381000"/>
          </a:xfrm>
          <a:noFill/>
        </p:spPr>
        <p:txBody>
          <a:bodyPr/>
          <a:lstStyle/>
          <a:p>
            <a:r>
              <a:rPr lang="en-US" dirty="0">
                <a:solidFill>
                  <a:schemeClr val="bg1"/>
                </a:solidFill>
                <a:cs typeface="Arial" charset="0"/>
              </a:rPr>
              <a:t>7-</a:t>
            </a:r>
            <a:fld id="{8E04DE85-5BF3-4C03-A70B-7F1A18BE4AC7}" type="slidenum">
              <a:rPr lang="en-US" smtClean="0">
                <a:solidFill>
                  <a:schemeClr val="bg1"/>
                </a:solidFill>
                <a:cs typeface="Arial" charset="0"/>
              </a:rPr>
              <a:pPr/>
              <a:t>25</a:t>
            </a:fld>
            <a:endParaRPr lang="en-US" dirty="0">
              <a:solidFill>
                <a:schemeClr val="bg1"/>
              </a:solidFill>
              <a:cs typeface="Arial" charset="0"/>
            </a:endParaRPr>
          </a:p>
        </p:txBody>
      </p:sp>
    </p:spTree>
    <p:extLst>
      <p:ext uri="{BB962C8B-B14F-4D97-AF65-F5344CB8AC3E}">
        <p14:creationId xmlns:p14="http://schemas.microsoft.com/office/powerpoint/2010/main" val="408518735"/>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Direct Write-off Method</a:t>
            </a:r>
          </a:p>
        </p:txBody>
      </p:sp>
      <p:sp>
        <p:nvSpPr>
          <p:cNvPr id="2" name="Content Placeholder 1"/>
          <p:cNvSpPr>
            <a:spLocks noGrp="1"/>
          </p:cNvSpPr>
          <p:nvPr>
            <p:ph idx="1"/>
          </p:nvPr>
        </p:nvSpPr>
        <p:spPr/>
        <p:txBody>
          <a:bodyPr/>
          <a:lstStyle/>
          <a:p>
            <a:pPr marL="0" indent="0">
              <a:buNone/>
            </a:pPr>
            <a:r>
              <a:rPr lang="en-US" sz="2300" dirty="0">
                <a:effectLst>
                  <a:outerShdw blurRad="38100" dist="38100" dir="2700000" algn="tl">
                    <a:srgbClr val="FFFFFF"/>
                  </a:outerShdw>
                </a:effectLst>
              </a:rPr>
              <a:t>Recall that in Year 1, ATC recognized $3,750 of revenue on account</a:t>
            </a:r>
            <a:r>
              <a:rPr lang="en-US" sz="2300" dirty="0" smtClean="0">
                <a:effectLst>
                  <a:outerShdw blurRad="38100" dist="38100" dir="2700000" algn="tl">
                    <a:srgbClr val="FFFFFF"/>
                  </a:outerShdw>
                </a:effectLst>
              </a:rPr>
              <a:t>.</a:t>
            </a:r>
          </a:p>
          <a:p>
            <a:pPr marL="0" indent="0">
              <a:buNone/>
            </a:pPr>
            <a:endParaRPr lang="en-US" sz="2300" dirty="0" smtClean="0">
              <a:effectLst>
                <a:outerShdw blurRad="38100" dist="38100" dir="2700000" algn="tl">
                  <a:srgbClr val="FFFFFF"/>
                </a:outerShdw>
              </a:effectLst>
            </a:endParaRPr>
          </a:p>
          <a:p>
            <a:pPr algn="ctr" eaLnBrk="0" hangingPunct="0">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eaLnBrk="0" hangingPunct="0">
              <a:defRPr/>
            </a:pPr>
            <a:endParaRPr lang="en-US" dirty="0">
              <a:latin typeface="Tahoma" panose="020B0604030504040204" pitchFamily="34" charset="0"/>
              <a:ea typeface="Tahoma" panose="020B0604030504040204" pitchFamily="34" charset="0"/>
              <a:cs typeface="Tahoma" panose="020B0604030504040204" pitchFamily="34" charset="0"/>
            </a:endParaRPr>
          </a:p>
          <a:p>
            <a:pPr algn="ctr" eaLnBrk="0" hangingPunct="0">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eaLnBrk="0" hangingPunct="0">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eaLnBrk="0" hangingPunct="0">
              <a:buNone/>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eaLnBrk="0" hangingPunct="0">
              <a:buNone/>
              <a:defRPr/>
            </a:pPr>
            <a:r>
              <a:rPr lang="en-US" sz="2300" dirty="0" smtClean="0">
                <a:ea typeface="Tahoma" panose="020B0604030504040204" pitchFamily="34" charset="0"/>
                <a:cs typeface="Tahoma" panose="020B0604030504040204" pitchFamily="34" charset="0"/>
              </a:rPr>
              <a:t>No </a:t>
            </a:r>
            <a:r>
              <a:rPr lang="en-US" sz="2300" dirty="0">
                <a:ea typeface="Tahoma" panose="020B0604030504040204" pitchFamily="34" charset="0"/>
                <a:cs typeface="Tahoma" panose="020B0604030504040204" pitchFamily="34" charset="0"/>
              </a:rPr>
              <a:t>entry will be made at year-end to </a:t>
            </a:r>
            <a:r>
              <a:rPr lang="en-US" sz="2300" dirty="0" smtClean="0">
                <a:ea typeface="Tahoma" panose="020B0604030504040204" pitchFamily="34" charset="0"/>
                <a:cs typeface="Tahoma" panose="020B0604030504040204" pitchFamily="34" charset="0"/>
              </a:rPr>
              <a:t>estimate uncollectible </a:t>
            </a:r>
            <a:r>
              <a:rPr lang="en-US" sz="2300" dirty="0">
                <a:ea typeface="Tahoma" panose="020B0604030504040204" pitchFamily="34" charset="0"/>
                <a:cs typeface="Tahoma" panose="020B0604030504040204" pitchFamily="34" charset="0"/>
              </a:rPr>
              <a:t>accounts expense if ATC believes </a:t>
            </a:r>
            <a:r>
              <a:rPr lang="en-US" sz="2300" dirty="0" smtClean="0">
                <a:ea typeface="Tahoma" panose="020B0604030504040204" pitchFamily="34" charset="0"/>
                <a:cs typeface="Tahoma" panose="020B0604030504040204" pitchFamily="34" charset="0"/>
              </a:rPr>
              <a:t>that </a:t>
            </a:r>
            <a:r>
              <a:rPr lang="en-US" sz="2300" dirty="0">
                <a:ea typeface="Tahoma" panose="020B0604030504040204" pitchFamily="34" charset="0"/>
                <a:cs typeface="Tahoma" panose="020B0604030504040204" pitchFamily="34" charset="0"/>
              </a:rPr>
              <a:t>amount will be immaterial.</a:t>
            </a:r>
          </a:p>
          <a:p>
            <a:endParaRPr lang="en-US" dirty="0" smtClean="0"/>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26</a:t>
            </a:fld>
            <a:endParaRPr lang="en-US" dirty="0">
              <a:solidFill>
                <a:schemeClr val="bg1"/>
              </a:solidFill>
              <a:cs typeface="Arial" charset="0"/>
            </a:endParaRPr>
          </a:p>
        </p:txBody>
      </p:sp>
      <p:graphicFrame>
        <p:nvGraphicFramePr>
          <p:cNvPr id="6" name="Table 5">
            <a:extLst>
              <a:ext uri="{FF2B5EF4-FFF2-40B4-BE49-F238E27FC236}">
                <a16:creationId xmlns:a16="http://schemas.microsoft.com/office/drawing/2014/main" xmlns="" id="{067CAF39-DC43-464D-AFA6-17FADF65F6F9}"/>
              </a:ext>
            </a:extLst>
          </p:cNvPr>
          <p:cNvGraphicFramePr>
            <a:graphicFrameLocks noGrp="1"/>
          </p:cNvGraphicFramePr>
          <p:nvPr>
            <p:extLst>
              <p:ext uri="{D42A27DB-BD31-4B8C-83A1-F6EECF244321}">
                <p14:modId xmlns:p14="http://schemas.microsoft.com/office/powerpoint/2010/main" val="2806488236"/>
              </p:ext>
            </p:extLst>
          </p:nvPr>
        </p:nvGraphicFramePr>
        <p:xfrm>
          <a:off x="304800" y="3352800"/>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98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Acct.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Allow for Doubt. Accts.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97282">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3,750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3,750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3,750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 </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3,750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9" name="Table 8">
            <a:extLst>
              <a:ext uri="{FF2B5EF4-FFF2-40B4-BE49-F238E27FC236}">
                <a16:creationId xmlns:a16="http://schemas.microsoft.com/office/drawing/2014/main" xmlns="" id="{328717CA-004C-4E42-82CB-125BBE1B70DA}"/>
              </a:ext>
            </a:extLst>
          </p:cNvPr>
          <p:cNvGraphicFramePr>
            <a:graphicFrameLocks noGrp="1"/>
          </p:cNvGraphicFramePr>
          <p:nvPr>
            <p:extLst>
              <p:ext uri="{D42A27DB-BD31-4B8C-83A1-F6EECF244321}">
                <p14:modId xmlns:p14="http://schemas.microsoft.com/office/powerpoint/2010/main" val="2338210946"/>
              </p:ext>
            </p:extLst>
          </p:nvPr>
        </p:nvGraphicFramePr>
        <p:xfrm>
          <a:off x="1722120" y="1831756"/>
          <a:ext cx="5699759" cy="1217228"/>
        </p:xfrm>
        <a:graphic>
          <a:graphicData uri="http://schemas.openxmlformats.org/drawingml/2006/table">
            <a:tbl>
              <a:tblPr>
                <a:tableStyleId>{5C22544A-7EE6-4342-B048-85BDC9FD1C3A}</a:tableStyleId>
              </a:tblPr>
              <a:tblGrid>
                <a:gridCol w="152400">
                  <a:extLst>
                    <a:ext uri="{9D8B030D-6E8A-4147-A177-3AD203B41FA5}">
                      <a16:colId xmlns:a16="http://schemas.microsoft.com/office/drawing/2014/main" xmlns="" val="119357301"/>
                    </a:ext>
                  </a:extLst>
                </a:gridCol>
                <a:gridCol w="3035068">
                  <a:extLst>
                    <a:ext uri="{9D8B030D-6E8A-4147-A177-3AD203B41FA5}">
                      <a16:colId xmlns:a16="http://schemas.microsoft.com/office/drawing/2014/main" xmlns="" val="2170809857"/>
                    </a:ext>
                  </a:extLst>
                </a:gridCol>
                <a:gridCol w="176646">
                  <a:extLst>
                    <a:ext uri="{9D8B030D-6E8A-4147-A177-3AD203B41FA5}">
                      <a16:colId xmlns:a16="http://schemas.microsoft.com/office/drawing/2014/main" xmlns="" val="746245963"/>
                    </a:ext>
                  </a:extLst>
                </a:gridCol>
                <a:gridCol w="1161244">
                  <a:extLst>
                    <a:ext uri="{9D8B030D-6E8A-4147-A177-3AD203B41FA5}">
                      <a16:colId xmlns:a16="http://schemas.microsoft.com/office/drawing/2014/main" xmlns="" val="1923230473"/>
                    </a:ext>
                  </a:extLst>
                </a:gridCol>
                <a:gridCol w="94901">
                  <a:extLst>
                    <a:ext uri="{9D8B030D-6E8A-4147-A177-3AD203B41FA5}">
                      <a16:colId xmlns:a16="http://schemas.microsoft.com/office/drawing/2014/main" xmlns="" val="9718133"/>
                    </a:ext>
                  </a:extLst>
                </a:gridCol>
                <a:gridCol w="1079500">
                  <a:extLst>
                    <a:ext uri="{9D8B030D-6E8A-4147-A177-3AD203B41FA5}">
                      <a16:colId xmlns:a16="http://schemas.microsoft.com/office/drawing/2014/main" xmlns="" val="1405398356"/>
                    </a:ext>
                  </a:extLst>
                </a:gridCol>
              </a:tblGrid>
              <a:tr h="457200">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Accounts Receivable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3,750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Service Revenue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3,750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1944427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C9310A-74F4-45E4-A516-BF3DC26BA04D}"/>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Direct Write-off Method: Writing Off an Account </a:t>
            </a:r>
          </a:p>
        </p:txBody>
      </p:sp>
      <p:sp>
        <p:nvSpPr>
          <p:cNvPr id="4" name="Content Placeholder 3"/>
          <p:cNvSpPr>
            <a:spLocks noGrp="1"/>
          </p:cNvSpPr>
          <p:nvPr>
            <p:ph idx="1"/>
          </p:nvPr>
        </p:nvSpPr>
        <p:spPr/>
        <p:txBody>
          <a:bodyPr/>
          <a:lstStyle/>
          <a:p>
            <a:pPr marL="0" indent="0">
              <a:buNone/>
            </a:pPr>
            <a:endParaRPr lang="en-US" sz="2600" dirty="0" smtClean="0">
              <a:effectLst>
                <a:outerShdw blurRad="38100" dist="38100" dir="2700000" algn="tl">
                  <a:srgbClr val="FFFFFF"/>
                </a:outerShdw>
              </a:effectLst>
            </a:endParaRPr>
          </a:p>
          <a:p>
            <a:pPr marL="0" indent="0">
              <a:buNone/>
            </a:pPr>
            <a:r>
              <a:rPr lang="en-US" sz="2600" dirty="0" smtClean="0">
                <a:effectLst>
                  <a:outerShdw blurRad="38100" dist="38100" dir="2700000" algn="tl">
                    <a:srgbClr val="FFFFFF"/>
                  </a:outerShdw>
                </a:effectLst>
              </a:rPr>
              <a:t>During </a:t>
            </a:r>
            <a:r>
              <a:rPr lang="en-US" sz="2600" dirty="0">
                <a:effectLst>
                  <a:outerShdw blurRad="38100" dist="38100" dir="2700000" algn="tl">
                    <a:srgbClr val="FFFFFF"/>
                  </a:outerShdw>
                </a:effectLst>
              </a:rPr>
              <a:t>Year 2, the company determines that a customer who owes $70 is unable to pay.</a:t>
            </a:r>
          </a:p>
          <a:p>
            <a:endParaRPr lang="en-US" dirty="0"/>
          </a:p>
        </p:txBody>
      </p:sp>
      <p:sp>
        <p:nvSpPr>
          <p:cNvPr id="9" name="Text Placeholder 8"/>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AD042ADD-710F-4C1D-A35A-BBECEDF67C93}"/>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7-</a:t>
            </a:r>
            <a:fld id="{86103F27-AA34-4069-B652-A178AD0674B3}" type="slidenum">
              <a:rPr lang="en-US" smtClean="0">
                <a:solidFill>
                  <a:schemeClr val="bg1"/>
                </a:solidFill>
              </a:rPr>
              <a:pPr>
                <a:defRPr/>
              </a:pPr>
              <a:t>27</a:t>
            </a:fld>
            <a:endParaRPr lang="en-US" dirty="0">
              <a:solidFill>
                <a:schemeClr val="bg1"/>
              </a:solidFill>
            </a:endParaRPr>
          </a:p>
        </p:txBody>
      </p:sp>
      <p:graphicFrame>
        <p:nvGraphicFramePr>
          <p:cNvPr id="6" name="Table 5">
            <a:extLst>
              <a:ext uri="{FF2B5EF4-FFF2-40B4-BE49-F238E27FC236}">
                <a16:creationId xmlns:a16="http://schemas.microsoft.com/office/drawing/2014/main" xmlns="" id="{56303821-5016-4402-8B02-D97CD9417F4F}"/>
              </a:ext>
            </a:extLst>
          </p:cNvPr>
          <p:cNvGraphicFramePr>
            <a:graphicFrameLocks noGrp="1"/>
          </p:cNvGraphicFramePr>
          <p:nvPr>
            <p:extLst>
              <p:ext uri="{D42A27DB-BD31-4B8C-83A1-F6EECF244321}">
                <p14:modId xmlns:p14="http://schemas.microsoft.com/office/powerpoint/2010/main" val="2850141587"/>
              </p:ext>
            </p:extLst>
          </p:nvPr>
        </p:nvGraphicFramePr>
        <p:xfrm>
          <a:off x="300857" y="4439412"/>
          <a:ext cx="8542283" cy="1047064"/>
        </p:xfrm>
        <a:graphic>
          <a:graphicData uri="http://schemas.openxmlformats.org/drawingml/2006/table">
            <a:tbl>
              <a:tblPr firstRow="1" firstCol="1" bandRow="1">
                <a:tableStyleId>{5C22544A-7EE6-4342-B048-85BDC9FD1C3A}</a:tableStyleId>
              </a:tblPr>
              <a:tblGrid>
                <a:gridCol w="1725321">
                  <a:extLst>
                    <a:ext uri="{9D8B030D-6E8A-4147-A177-3AD203B41FA5}">
                      <a16:colId xmlns:a16="http://schemas.microsoft.com/office/drawing/2014/main" xmlns="" val="4038268786"/>
                    </a:ext>
                  </a:extLst>
                </a:gridCol>
                <a:gridCol w="181438">
                  <a:extLst>
                    <a:ext uri="{9D8B030D-6E8A-4147-A177-3AD203B41FA5}">
                      <a16:colId xmlns:a16="http://schemas.microsoft.com/office/drawing/2014/main" xmlns="" val="695920123"/>
                    </a:ext>
                  </a:extLst>
                </a:gridCol>
                <a:gridCol w="619605">
                  <a:extLst>
                    <a:ext uri="{9D8B030D-6E8A-4147-A177-3AD203B41FA5}">
                      <a16:colId xmlns:a16="http://schemas.microsoft.com/office/drawing/2014/main" xmlns="" val="118549055"/>
                    </a:ext>
                  </a:extLst>
                </a:gridCol>
                <a:gridCol w="162710">
                  <a:extLst>
                    <a:ext uri="{9D8B030D-6E8A-4147-A177-3AD203B41FA5}">
                      <a16:colId xmlns:a16="http://schemas.microsoft.com/office/drawing/2014/main" xmlns="" val="2501135130"/>
                    </a:ext>
                  </a:extLst>
                </a:gridCol>
                <a:gridCol w="1658337">
                  <a:extLst>
                    <a:ext uri="{9D8B030D-6E8A-4147-A177-3AD203B41FA5}">
                      <a16:colId xmlns:a16="http://schemas.microsoft.com/office/drawing/2014/main" xmlns="" val="322333968"/>
                    </a:ext>
                  </a:extLst>
                </a:gridCol>
                <a:gridCol w="162710">
                  <a:extLst>
                    <a:ext uri="{9D8B030D-6E8A-4147-A177-3AD203B41FA5}">
                      <a16:colId xmlns:a16="http://schemas.microsoft.com/office/drawing/2014/main" xmlns="" val="1493837017"/>
                    </a:ext>
                  </a:extLst>
                </a:gridCol>
                <a:gridCol w="752534">
                  <a:extLst>
                    <a:ext uri="{9D8B030D-6E8A-4147-A177-3AD203B41FA5}">
                      <a16:colId xmlns:a16="http://schemas.microsoft.com/office/drawing/2014/main" xmlns="" val="850383387"/>
                    </a:ext>
                  </a:extLst>
                </a:gridCol>
                <a:gridCol w="162710">
                  <a:extLst>
                    <a:ext uri="{9D8B030D-6E8A-4147-A177-3AD203B41FA5}">
                      <a16:colId xmlns:a16="http://schemas.microsoft.com/office/drawing/2014/main" xmlns="" val="3141023649"/>
                    </a:ext>
                  </a:extLst>
                </a:gridCol>
                <a:gridCol w="894906">
                  <a:extLst>
                    <a:ext uri="{9D8B030D-6E8A-4147-A177-3AD203B41FA5}">
                      <a16:colId xmlns:a16="http://schemas.microsoft.com/office/drawing/2014/main" xmlns="" val="2880056140"/>
                    </a:ext>
                  </a:extLst>
                </a:gridCol>
                <a:gridCol w="162710">
                  <a:extLst>
                    <a:ext uri="{9D8B030D-6E8A-4147-A177-3AD203B41FA5}">
                      <a16:colId xmlns:a16="http://schemas.microsoft.com/office/drawing/2014/main" xmlns="" val="101508216"/>
                    </a:ext>
                  </a:extLst>
                </a:gridCol>
                <a:gridCol w="838974">
                  <a:extLst>
                    <a:ext uri="{9D8B030D-6E8A-4147-A177-3AD203B41FA5}">
                      <a16:colId xmlns:a16="http://schemas.microsoft.com/office/drawing/2014/main" xmlns="" val="2089963319"/>
                    </a:ext>
                  </a:extLst>
                </a:gridCol>
                <a:gridCol w="162710">
                  <a:extLst>
                    <a:ext uri="{9D8B030D-6E8A-4147-A177-3AD203B41FA5}">
                      <a16:colId xmlns:a16="http://schemas.microsoft.com/office/drawing/2014/main" xmlns="" val="563581978"/>
                    </a:ext>
                  </a:extLst>
                </a:gridCol>
                <a:gridCol w="676264">
                  <a:extLst>
                    <a:ext uri="{9D8B030D-6E8A-4147-A177-3AD203B41FA5}">
                      <a16:colId xmlns:a16="http://schemas.microsoft.com/office/drawing/2014/main" xmlns="" val="4138122333"/>
                    </a:ext>
                  </a:extLst>
                </a:gridCol>
                <a:gridCol w="381354">
                  <a:extLst>
                    <a:ext uri="{9D8B030D-6E8A-4147-A177-3AD203B41FA5}">
                      <a16:colId xmlns:a16="http://schemas.microsoft.com/office/drawing/2014/main" xmlns="" val="2181816611"/>
                    </a:ext>
                  </a:extLst>
                </a:gridCol>
              </a:tblGrid>
              <a:tr h="533400">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Expenses</a:t>
                      </a: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b="1" dirty="0">
                          <a:solidFill>
                            <a:schemeClr val="tx1"/>
                          </a:solidFill>
                          <a:effectLst/>
                          <a:latin typeface="+mn-lt"/>
                          <a:ea typeface="Tahoma" panose="020B0604030504040204" pitchFamily="34" charset="0"/>
                          <a:cs typeface="Tahoma" panose="020B0604030504040204" pitchFamily="34" charset="0"/>
                        </a:rPr>
                        <a:t> Net Income </a:t>
                      </a:r>
                    </a:p>
                    <a:p>
                      <a:pPr marL="0" marR="0">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 Cash Flow </a:t>
                      </a:r>
                    </a:p>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29429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(70) Acct.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(70) Retained Earnings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endParaRPr lang="en-US" sz="1050" b="0" dirty="0">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r>
                        <a:rPr lang="en-US" sz="1050" b="0" dirty="0" smtClean="0">
                          <a:solidFill>
                            <a:schemeClr val="tx1"/>
                          </a:solidFill>
                          <a:effectLst/>
                          <a:latin typeface="+mn-lt"/>
                          <a:ea typeface="Tahoma" panose="020B0604030504040204" pitchFamily="34" charset="0"/>
                          <a:cs typeface="Tahoma" panose="020B0604030504040204" pitchFamily="34" charset="0"/>
                        </a:rPr>
                        <a:t>− </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70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smtClean="0">
                          <a:solidFill>
                            <a:schemeClr val="tx1"/>
                          </a:solidFill>
                          <a:effectLst/>
                          <a:latin typeface="+mn-lt"/>
                          <a:ea typeface="Tahoma" panose="020B0604030504040204" pitchFamily="34" charset="0"/>
                          <a:cs typeface="Tahoma" panose="020B0604030504040204" pitchFamily="34" charset="0"/>
                        </a:rPr>
                        <a:t>=</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(70)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endParaRPr lang="en-US" sz="1050" b="1" dirty="0">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bl>
          </a:graphicData>
        </a:graphic>
      </p:graphicFrame>
      <p:graphicFrame>
        <p:nvGraphicFramePr>
          <p:cNvPr id="8" name="Table 7">
            <a:extLst>
              <a:ext uri="{FF2B5EF4-FFF2-40B4-BE49-F238E27FC236}">
                <a16:creationId xmlns:a16="http://schemas.microsoft.com/office/drawing/2014/main" xmlns="" id="{1F73CD02-7933-400E-91CF-8C3E2732A865}"/>
              </a:ext>
            </a:extLst>
          </p:cNvPr>
          <p:cNvGraphicFramePr>
            <a:graphicFrameLocks noGrp="1"/>
          </p:cNvGraphicFramePr>
          <p:nvPr>
            <p:extLst>
              <p:ext uri="{D42A27DB-BD31-4B8C-83A1-F6EECF244321}">
                <p14:modId xmlns:p14="http://schemas.microsoft.com/office/powerpoint/2010/main" val="850048408"/>
              </p:ext>
            </p:extLst>
          </p:nvPr>
        </p:nvGraphicFramePr>
        <p:xfrm>
          <a:off x="1722120" y="2845434"/>
          <a:ext cx="5699759" cy="1217228"/>
        </p:xfrm>
        <a:graphic>
          <a:graphicData uri="http://schemas.openxmlformats.org/drawingml/2006/table">
            <a:tbl>
              <a:tblPr>
                <a:tableStyleId>{5C22544A-7EE6-4342-B048-85BDC9FD1C3A}</a:tableStyleId>
              </a:tblPr>
              <a:tblGrid>
                <a:gridCol w="152400">
                  <a:extLst>
                    <a:ext uri="{9D8B030D-6E8A-4147-A177-3AD203B41FA5}">
                      <a16:colId xmlns:a16="http://schemas.microsoft.com/office/drawing/2014/main" xmlns="" val="119357301"/>
                    </a:ext>
                  </a:extLst>
                </a:gridCol>
                <a:gridCol w="3035068">
                  <a:extLst>
                    <a:ext uri="{9D8B030D-6E8A-4147-A177-3AD203B41FA5}">
                      <a16:colId xmlns:a16="http://schemas.microsoft.com/office/drawing/2014/main" xmlns="" val="2170809857"/>
                    </a:ext>
                  </a:extLst>
                </a:gridCol>
                <a:gridCol w="176646">
                  <a:extLst>
                    <a:ext uri="{9D8B030D-6E8A-4147-A177-3AD203B41FA5}">
                      <a16:colId xmlns:a16="http://schemas.microsoft.com/office/drawing/2014/main" xmlns="" val="746245963"/>
                    </a:ext>
                  </a:extLst>
                </a:gridCol>
                <a:gridCol w="1161244">
                  <a:extLst>
                    <a:ext uri="{9D8B030D-6E8A-4147-A177-3AD203B41FA5}">
                      <a16:colId xmlns:a16="http://schemas.microsoft.com/office/drawing/2014/main" xmlns="" val="1923230473"/>
                    </a:ext>
                  </a:extLst>
                </a:gridCol>
                <a:gridCol w="94901">
                  <a:extLst>
                    <a:ext uri="{9D8B030D-6E8A-4147-A177-3AD203B41FA5}">
                      <a16:colId xmlns:a16="http://schemas.microsoft.com/office/drawing/2014/main" xmlns="" val="9718133"/>
                    </a:ext>
                  </a:extLst>
                </a:gridCol>
                <a:gridCol w="1079500">
                  <a:extLst>
                    <a:ext uri="{9D8B030D-6E8A-4147-A177-3AD203B41FA5}">
                      <a16:colId xmlns:a16="http://schemas.microsoft.com/office/drawing/2014/main" xmlns="" val="1405398356"/>
                    </a:ext>
                  </a:extLst>
                </a:gridCol>
              </a:tblGrid>
              <a:tr h="457200">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Uncollectible Accounts Expense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70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Accounts Receivable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70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28831254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200" b="1" dirty="0"/>
              <a:t>Direct Write-off </a:t>
            </a:r>
            <a:r>
              <a:rPr lang="en-US" sz="3200" b="1" dirty="0" smtClean="0"/>
              <a:t>Method—Recovery </a:t>
            </a:r>
            <a:r>
              <a:rPr lang="en-US" sz="3200" b="1" dirty="0"/>
              <a:t>of a Written-off Account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sz="2600" dirty="0" smtClean="0">
                <a:effectLst>
                  <a:outerShdw blurRad="38100" dist="38100" dir="2700000" algn="tl">
                    <a:srgbClr val="FFFFFF"/>
                  </a:outerShdw>
                </a:effectLst>
              </a:rPr>
              <a:t>Also </a:t>
            </a:r>
            <a:r>
              <a:rPr lang="en-US" sz="2600" dirty="0">
                <a:effectLst>
                  <a:outerShdw blurRad="38100" dist="38100" dir="2700000" algn="tl">
                    <a:srgbClr val="FFFFFF"/>
                  </a:outerShdw>
                </a:effectLst>
              </a:rPr>
              <a:t>in Year 2, ATC collects $10 from an account that had been previously written off</a:t>
            </a:r>
            <a:r>
              <a:rPr lang="en-US" sz="2600" dirty="0" smtClean="0">
                <a:effectLst>
                  <a:outerShdw blurRad="38100" dist="38100" dir="2700000" algn="tl">
                    <a:srgbClr val="FFFFFF"/>
                  </a:outerShdw>
                </a:effectLst>
              </a:rPr>
              <a:t>. </a:t>
            </a:r>
            <a:r>
              <a:rPr lang="en-US" sz="2600" dirty="0">
                <a:effectLst>
                  <a:outerShdw blurRad="38100" dist="38100" dir="2700000" algn="tl">
                    <a:srgbClr val="FFFFFF"/>
                  </a:outerShdw>
                </a:effectLst>
              </a:rPr>
              <a:t>ATC first reinstates the account by reversing the write-off.</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28</a:t>
            </a:fld>
            <a:endParaRPr lang="en-US" dirty="0">
              <a:solidFill>
                <a:schemeClr val="bg1"/>
              </a:solidFill>
              <a:cs typeface="Arial" charset="0"/>
            </a:endParaRPr>
          </a:p>
        </p:txBody>
      </p:sp>
      <p:graphicFrame>
        <p:nvGraphicFramePr>
          <p:cNvPr id="6" name="Table 5">
            <a:extLst>
              <a:ext uri="{FF2B5EF4-FFF2-40B4-BE49-F238E27FC236}">
                <a16:creationId xmlns:a16="http://schemas.microsoft.com/office/drawing/2014/main" xmlns="" id="{067CAF39-DC43-464D-AFA6-17FADF65F6F9}"/>
              </a:ext>
            </a:extLst>
          </p:cNvPr>
          <p:cNvGraphicFramePr>
            <a:graphicFrameLocks noGrp="1"/>
          </p:cNvGraphicFramePr>
          <p:nvPr>
            <p:extLst>
              <p:ext uri="{D42A27DB-BD31-4B8C-83A1-F6EECF244321}">
                <p14:modId xmlns:p14="http://schemas.microsoft.com/office/powerpoint/2010/main" val="1585569952"/>
              </p:ext>
            </p:extLst>
          </p:nvPr>
        </p:nvGraphicFramePr>
        <p:xfrm>
          <a:off x="304798" y="4181852"/>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490971">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98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90971">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Acct. Rec.</a:t>
                      </a:r>
                    </a:p>
                    <a:p>
                      <a:pPr marL="0" marR="0" algn="ctr">
                        <a:lnSpc>
                          <a:spcPct val="107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327314">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10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r>
                        <a:rPr lang="en-US" sz="1050" b="0" dirty="0" smtClean="0">
                          <a:solidFill>
                            <a:schemeClr val="tx1"/>
                          </a:solidFill>
                          <a:effectLst/>
                          <a:latin typeface="+mn-lt"/>
                          <a:ea typeface="Tahoma" panose="020B0604030504040204" pitchFamily="34" charset="0"/>
                          <a:cs typeface="Tahoma" panose="020B0604030504040204" pitchFamily="34" charset="0"/>
                        </a:rPr>
                        <a:t>− </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9" name="Table 8">
            <a:extLst>
              <a:ext uri="{FF2B5EF4-FFF2-40B4-BE49-F238E27FC236}">
                <a16:creationId xmlns:a16="http://schemas.microsoft.com/office/drawing/2014/main" xmlns="" id="{328717CA-004C-4E42-82CB-125BBE1B70DA}"/>
              </a:ext>
            </a:extLst>
          </p:cNvPr>
          <p:cNvGraphicFramePr>
            <a:graphicFrameLocks noGrp="1"/>
          </p:cNvGraphicFramePr>
          <p:nvPr>
            <p:extLst>
              <p:ext uri="{D42A27DB-BD31-4B8C-83A1-F6EECF244321}">
                <p14:modId xmlns:p14="http://schemas.microsoft.com/office/powerpoint/2010/main" val="1751979306"/>
              </p:ext>
            </p:extLst>
          </p:nvPr>
        </p:nvGraphicFramePr>
        <p:xfrm>
          <a:off x="1722120" y="2707071"/>
          <a:ext cx="5699759" cy="1217228"/>
        </p:xfrm>
        <a:graphic>
          <a:graphicData uri="http://schemas.openxmlformats.org/drawingml/2006/table">
            <a:tbl>
              <a:tblPr>
                <a:tableStyleId>{5C22544A-7EE6-4342-B048-85BDC9FD1C3A}</a:tableStyleId>
              </a:tblPr>
              <a:tblGrid>
                <a:gridCol w="152400">
                  <a:extLst>
                    <a:ext uri="{9D8B030D-6E8A-4147-A177-3AD203B41FA5}">
                      <a16:colId xmlns:a16="http://schemas.microsoft.com/office/drawing/2014/main" xmlns="" val="119357301"/>
                    </a:ext>
                  </a:extLst>
                </a:gridCol>
                <a:gridCol w="3035068">
                  <a:extLst>
                    <a:ext uri="{9D8B030D-6E8A-4147-A177-3AD203B41FA5}">
                      <a16:colId xmlns:a16="http://schemas.microsoft.com/office/drawing/2014/main" xmlns="" val="2170809857"/>
                    </a:ext>
                  </a:extLst>
                </a:gridCol>
                <a:gridCol w="176646">
                  <a:extLst>
                    <a:ext uri="{9D8B030D-6E8A-4147-A177-3AD203B41FA5}">
                      <a16:colId xmlns:a16="http://schemas.microsoft.com/office/drawing/2014/main" xmlns="" val="746245963"/>
                    </a:ext>
                  </a:extLst>
                </a:gridCol>
                <a:gridCol w="1161244">
                  <a:extLst>
                    <a:ext uri="{9D8B030D-6E8A-4147-A177-3AD203B41FA5}">
                      <a16:colId xmlns:a16="http://schemas.microsoft.com/office/drawing/2014/main" xmlns="" val="1923230473"/>
                    </a:ext>
                  </a:extLst>
                </a:gridCol>
                <a:gridCol w="94901">
                  <a:extLst>
                    <a:ext uri="{9D8B030D-6E8A-4147-A177-3AD203B41FA5}">
                      <a16:colId xmlns:a16="http://schemas.microsoft.com/office/drawing/2014/main" xmlns="" val="9718133"/>
                    </a:ext>
                  </a:extLst>
                </a:gridCol>
                <a:gridCol w="1079500">
                  <a:extLst>
                    <a:ext uri="{9D8B030D-6E8A-4147-A177-3AD203B41FA5}">
                      <a16:colId xmlns:a16="http://schemas.microsoft.com/office/drawing/2014/main" xmlns="" val="1405398356"/>
                    </a:ext>
                  </a:extLst>
                </a:gridCol>
              </a:tblGrid>
              <a:tr h="457200">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Accounts Receivable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r>
                        <a:rPr lang="en-US" sz="1400" b="0" i="0" u="none" strike="noStrike" dirty="0">
                          <a:solidFill>
                            <a:schemeClr val="tx1"/>
                          </a:solidFill>
                          <a:effectLst/>
                          <a:latin typeface="+mn-lt"/>
                          <a:ea typeface="Tahoma" panose="020B0604030504040204" pitchFamily="34" charset="0"/>
                          <a:cs typeface="Tahoma" panose="020B0604030504040204" pitchFamily="34" charset="0"/>
                        </a:rPr>
                        <a:t>Uncollectible Accounts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4071781565"/>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Accounts Receivable and Notes Receivable</a:t>
            </a:r>
          </a:p>
        </p:txBody>
      </p:sp>
      <p:sp>
        <p:nvSpPr>
          <p:cNvPr id="2" name="Content Placeholder 1"/>
          <p:cNvSpPr>
            <a:spLocks noGrp="1"/>
          </p:cNvSpPr>
          <p:nvPr>
            <p:ph idx="1"/>
          </p:nvPr>
        </p:nvSpPr>
        <p:spPr/>
        <p:txBody>
          <a:bodyPr/>
          <a:lstStyle/>
          <a:p>
            <a:endParaRPr lang="en-US" dirty="0" smtClean="0">
              <a:solidFill>
                <a:srgbClr val="000000"/>
              </a:solidFill>
              <a:latin typeface="Tahoma" pitchFamily="34" charset="0"/>
            </a:endParaRPr>
          </a:p>
          <a:p>
            <a:r>
              <a:rPr lang="en-US" sz="2600" dirty="0" smtClean="0">
                <a:solidFill>
                  <a:srgbClr val="000000"/>
                </a:solidFill>
              </a:rPr>
              <a:t>When </a:t>
            </a:r>
            <a:r>
              <a:rPr lang="en-US" sz="2600" dirty="0">
                <a:solidFill>
                  <a:srgbClr val="000000"/>
                </a:solidFill>
              </a:rPr>
              <a:t>a company allows customers to </a:t>
            </a:r>
            <a:r>
              <a:rPr lang="en-US" sz="2600" dirty="0" smtClean="0">
                <a:solidFill>
                  <a:srgbClr val="000000"/>
                </a:solidFill>
              </a:rPr>
              <a:t>“buy </a:t>
            </a:r>
            <a:r>
              <a:rPr lang="en-US" sz="2600" dirty="0">
                <a:solidFill>
                  <a:srgbClr val="000000"/>
                </a:solidFill>
              </a:rPr>
              <a:t>now and pay later,” the company’s right to collect cash in the future is called </a:t>
            </a:r>
            <a:r>
              <a:rPr lang="en-US" sz="2600" dirty="0" smtClean="0">
                <a:solidFill>
                  <a:srgbClr val="000000"/>
                </a:solidFill>
              </a:rPr>
              <a:t>an </a:t>
            </a:r>
            <a:r>
              <a:rPr lang="en-US" sz="2600" b="1" dirty="0" smtClean="0">
                <a:solidFill>
                  <a:srgbClr val="C00000"/>
                </a:solidFill>
              </a:rPr>
              <a:t>account </a:t>
            </a:r>
            <a:r>
              <a:rPr lang="en-US" sz="2600" b="1" dirty="0">
                <a:solidFill>
                  <a:srgbClr val="C00000"/>
                </a:solidFill>
              </a:rPr>
              <a:t>receivable</a:t>
            </a:r>
            <a:r>
              <a:rPr lang="en-US" sz="2600" b="1" dirty="0"/>
              <a:t>. </a:t>
            </a:r>
            <a:r>
              <a:rPr lang="en-US" sz="2600" dirty="0" smtClean="0"/>
              <a:t>Individually</a:t>
            </a:r>
            <a:r>
              <a:rPr lang="en-US" sz="2600" dirty="0"/>
              <a:t>, these receivables are typically small and are payable within 30 days.</a:t>
            </a:r>
          </a:p>
          <a:p>
            <a:r>
              <a:rPr lang="en-US" sz="2600" dirty="0"/>
              <a:t>When a longer credit term is needed, or when the receivable is large, the company usually requires the customer to issue a note that specifies interest and other credit terms. </a:t>
            </a:r>
            <a:r>
              <a:rPr lang="en-US" sz="2600" dirty="0" smtClean="0"/>
              <a:t>The </a:t>
            </a:r>
            <a:r>
              <a:rPr lang="en-US" sz="2600" dirty="0"/>
              <a:t>company then records a </a:t>
            </a:r>
            <a:r>
              <a:rPr lang="en-US" sz="2600" b="1" dirty="0">
                <a:solidFill>
                  <a:srgbClr val="C30C20"/>
                </a:solidFill>
              </a:rPr>
              <a:t>note receivable</a:t>
            </a:r>
            <a:r>
              <a:rPr lang="en-US" sz="2600" dirty="0">
                <a:solidFill>
                  <a:srgbClr val="000000"/>
                </a:solidFill>
              </a:rPr>
              <a:t>.</a:t>
            </a:r>
          </a:p>
          <a:p>
            <a:endParaRPr lang="en-US" dirty="0"/>
          </a:p>
        </p:txBody>
      </p:sp>
      <p:sp>
        <p:nvSpPr>
          <p:cNvPr id="6" name="Text Placeholder 5"/>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305800" y="6400800"/>
            <a:ext cx="838200" cy="381000"/>
          </a:xfrm>
          <a:prstGeom prst="rect">
            <a:avLst/>
          </a:prstGeom>
        </p:spPr>
        <p:txBody>
          <a:bodyPr/>
          <a:lstStyle/>
          <a:p>
            <a:pPr>
              <a:defRPr/>
            </a:pPr>
            <a:r>
              <a:rPr lang="en-US" dirty="0">
                <a:solidFill>
                  <a:schemeClr val="bg1"/>
                </a:solidFill>
              </a:rPr>
              <a:t>  7-</a:t>
            </a:r>
            <a:fld id="{86103F27-AA34-4069-B652-A178AD0674B3}" type="slidenum">
              <a:rPr lang="en-US" smtClean="0">
                <a:solidFill>
                  <a:schemeClr val="bg1"/>
                </a:solidFill>
              </a:rPr>
              <a:pPr>
                <a:defRPr/>
              </a:pPr>
              <a:t>2</a:t>
            </a:fld>
            <a:endParaRPr lang="en-US" dirty="0">
              <a:solidFill>
                <a:schemeClr val="bg1"/>
              </a:solidFill>
            </a:endParaRPr>
          </a:p>
        </p:txBody>
      </p:sp>
    </p:spTree>
    <p:extLst>
      <p:ext uri="{BB962C8B-B14F-4D97-AF65-F5344CB8AC3E}">
        <p14:creationId xmlns:p14="http://schemas.microsoft.com/office/powerpoint/2010/main" val="2000141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200" b="1" dirty="0">
                <a:ea typeface="Tahoma" panose="020B0604030504040204" pitchFamily="34" charset="0"/>
                <a:cs typeface="Tahoma" panose="020B0604030504040204" pitchFamily="34" charset="0"/>
              </a:rPr>
              <a:t>Direct Write-off Method – Recovery of a Written-off Account </a:t>
            </a:r>
            <a:r>
              <a:rPr lang="en-US" sz="3200" b="1" dirty="0" smtClean="0">
                <a:ea typeface="Tahoma" panose="020B0604030504040204" pitchFamily="34" charset="0"/>
                <a:cs typeface="Tahoma" panose="020B0604030504040204" pitchFamily="34" charset="0"/>
              </a:rPr>
              <a:t>(Continued</a:t>
            </a:r>
            <a:r>
              <a:rPr lang="en-US" sz="3200" b="1" dirty="0">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marL="0" indent="0">
              <a:buNone/>
            </a:pPr>
            <a:r>
              <a:rPr lang="en-US" sz="2600" dirty="0">
                <a:effectLst>
                  <a:outerShdw blurRad="38100" dist="38100" dir="2700000" algn="tl">
                    <a:srgbClr val="FFFFFF"/>
                  </a:outerShdw>
                </a:effectLst>
              </a:rPr>
              <a:t>Once the account is reinstated, the event is recorded the same as the collection of any other receivable.</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29</a:t>
            </a:fld>
            <a:endParaRPr lang="en-US" dirty="0">
              <a:solidFill>
                <a:schemeClr val="bg1"/>
              </a:solidFill>
              <a:cs typeface="Arial" charset="0"/>
            </a:endParaRPr>
          </a:p>
        </p:txBody>
      </p:sp>
      <p:graphicFrame>
        <p:nvGraphicFramePr>
          <p:cNvPr id="6" name="Table 5">
            <a:extLst>
              <a:ext uri="{FF2B5EF4-FFF2-40B4-BE49-F238E27FC236}">
                <a16:creationId xmlns:a16="http://schemas.microsoft.com/office/drawing/2014/main" xmlns="" id="{067CAF39-DC43-464D-AFA6-17FADF65F6F9}"/>
              </a:ext>
            </a:extLst>
          </p:cNvPr>
          <p:cNvGraphicFramePr>
            <a:graphicFrameLocks noGrp="1"/>
          </p:cNvGraphicFramePr>
          <p:nvPr>
            <p:extLst>
              <p:ext uri="{D42A27DB-BD31-4B8C-83A1-F6EECF244321}">
                <p14:modId xmlns:p14="http://schemas.microsoft.com/office/powerpoint/2010/main" val="1986541858"/>
              </p:ext>
            </p:extLst>
          </p:nvPr>
        </p:nvGraphicFramePr>
        <p:xfrm>
          <a:off x="380999" y="3975812"/>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98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Acct. Rec.</a:t>
                      </a:r>
                    </a:p>
                    <a:p>
                      <a:pPr marL="0" marR="0" algn="ctr">
                        <a:lnSpc>
                          <a:spcPct val="107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97282">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(10)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 </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9" name="Table 8">
            <a:extLst>
              <a:ext uri="{FF2B5EF4-FFF2-40B4-BE49-F238E27FC236}">
                <a16:creationId xmlns:a16="http://schemas.microsoft.com/office/drawing/2014/main" xmlns="" id="{328717CA-004C-4E42-82CB-125BBE1B70DA}"/>
              </a:ext>
            </a:extLst>
          </p:cNvPr>
          <p:cNvGraphicFramePr>
            <a:graphicFrameLocks noGrp="1"/>
          </p:cNvGraphicFramePr>
          <p:nvPr>
            <p:extLst>
              <p:ext uri="{D42A27DB-BD31-4B8C-83A1-F6EECF244321}">
                <p14:modId xmlns:p14="http://schemas.microsoft.com/office/powerpoint/2010/main" val="3840860895"/>
              </p:ext>
            </p:extLst>
          </p:nvPr>
        </p:nvGraphicFramePr>
        <p:xfrm>
          <a:off x="1798321" y="2361188"/>
          <a:ext cx="5699759" cy="1071821"/>
        </p:xfrm>
        <a:graphic>
          <a:graphicData uri="http://schemas.openxmlformats.org/drawingml/2006/table">
            <a:tbl>
              <a:tblPr>
                <a:tableStyleId>{5C22544A-7EE6-4342-B048-85BDC9FD1C3A}</a:tableStyleId>
              </a:tblPr>
              <a:tblGrid>
                <a:gridCol w="152400">
                  <a:extLst>
                    <a:ext uri="{9D8B030D-6E8A-4147-A177-3AD203B41FA5}">
                      <a16:colId xmlns:a16="http://schemas.microsoft.com/office/drawing/2014/main" xmlns="" val="119357301"/>
                    </a:ext>
                  </a:extLst>
                </a:gridCol>
                <a:gridCol w="3035068">
                  <a:extLst>
                    <a:ext uri="{9D8B030D-6E8A-4147-A177-3AD203B41FA5}">
                      <a16:colId xmlns:a16="http://schemas.microsoft.com/office/drawing/2014/main" xmlns="" val="2170809857"/>
                    </a:ext>
                  </a:extLst>
                </a:gridCol>
                <a:gridCol w="176646">
                  <a:extLst>
                    <a:ext uri="{9D8B030D-6E8A-4147-A177-3AD203B41FA5}">
                      <a16:colId xmlns:a16="http://schemas.microsoft.com/office/drawing/2014/main" xmlns="" val="746245963"/>
                    </a:ext>
                  </a:extLst>
                </a:gridCol>
                <a:gridCol w="1161244">
                  <a:extLst>
                    <a:ext uri="{9D8B030D-6E8A-4147-A177-3AD203B41FA5}">
                      <a16:colId xmlns:a16="http://schemas.microsoft.com/office/drawing/2014/main" xmlns="" val="1923230473"/>
                    </a:ext>
                  </a:extLst>
                </a:gridCol>
                <a:gridCol w="94901">
                  <a:extLst>
                    <a:ext uri="{9D8B030D-6E8A-4147-A177-3AD203B41FA5}">
                      <a16:colId xmlns:a16="http://schemas.microsoft.com/office/drawing/2014/main" xmlns="" val="9718133"/>
                    </a:ext>
                  </a:extLst>
                </a:gridCol>
                <a:gridCol w="1079500">
                  <a:extLst>
                    <a:ext uri="{9D8B030D-6E8A-4147-A177-3AD203B41FA5}">
                      <a16:colId xmlns:a16="http://schemas.microsoft.com/office/drawing/2014/main" xmlns="" val="1405398356"/>
                    </a:ext>
                  </a:extLst>
                </a:gridCol>
              </a:tblGrid>
              <a:tr h="372077">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63500">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Cash</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55023">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r>
                        <a:rPr lang="en-US" sz="1400" b="0" i="0" u="none" strike="noStrike" dirty="0">
                          <a:solidFill>
                            <a:schemeClr val="tx1"/>
                          </a:solidFill>
                          <a:effectLst/>
                          <a:latin typeface="+mn-lt"/>
                          <a:ea typeface="Tahoma" panose="020B0604030504040204" pitchFamily="34" charset="0"/>
                          <a:cs typeface="Tahoma" panose="020B0604030504040204" pitchFamily="34" charset="0"/>
                        </a:rPr>
                        <a:t>Accounts Receivable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3500705426"/>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7-5: Show how accounting for notes receivable and accrued interest affects financial statements.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7-</a:t>
            </a:r>
            <a:fld id="{8E04DE85-5BF3-4C03-A70B-7F1A18BE4AC7}" type="slidenum">
              <a:rPr lang="en-US" smtClean="0">
                <a:solidFill>
                  <a:schemeClr val="bg1"/>
                </a:solidFill>
                <a:cs typeface="Arial" charset="0"/>
              </a:rPr>
              <a:pPr/>
              <a:t>30</a:t>
            </a:fld>
            <a:endParaRPr lang="en-US" dirty="0">
              <a:solidFill>
                <a:schemeClr val="bg1"/>
              </a:solidFill>
              <a:cs typeface="Arial" charset="0"/>
            </a:endParaRPr>
          </a:p>
        </p:txBody>
      </p:sp>
    </p:spTree>
    <p:extLst>
      <p:ext uri="{BB962C8B-B14F-4D97-AF65-F5344CB8AC3E}">
        <p14:creationId xmlns:p14="http://schemas.microsoft.com/office/powerpoint/2010/main" val="709271480"/>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ea typeface="Tahoma" panose="020B0604030504040204" pitchFamily="34" charset="0"/>
                <a:cs typeface="Tahoma" panose="020B0604030504040204" pitchFamily="34" charset="0"/>
              </a:rPr>
              <a:t>Exhibit 7.5: Accounting for a Promissory Note</a:t>
            </a:r>
            <a:endParaRPr lang="en-US" sz="3200" dirty="0"/>
          </a:p>
        </p:txBody>
      </p:sp>
      <p:sp>
        <p:nvSpPr>
          <p:cNvPr id="3" name="Content Placeholder 2"/>
          <p:cNvSpPr>
            <a:spLocks noGrp="1"/>
          </p:cNvSpPr>
          <p:nvPr>
            <p:ph idx="1"/>
          </p:nvPr>
        </p:nvSpPr>
        <p:spPr/>
        <p:txBody>
          <a:bodyPr/>
          <a:lstStyle/>
          <a:p>
            <a:pPr marL="0" indent="0">
              <a:lnSpc>
                <a:spcPct val="107000"/>
              </a:lnSpc>
              <a:spcBef>
                <a:spcPts val="0"/>
              </a:spcBef>
              <a:buNone/>
            </a:pPr>
            <a:endParaRPr lang="en-US" sz="1600" dirty="0" smtClean="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600" dirty="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600" dirty="0" smtClean="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600" dirty="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600" dirty="0" smtClean="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600" dirty="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400" dirty="0" smtClean="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400" dirty="0" smtClean="0">
                <a:ea typeface="Calibri" panose="020F0502020204030204" pitchFamily="34" charset="0"/>
                <a:cs typeface="Times New Roman" panose="02020603050405020304" pitchFamily="18" charset="0"/>
              </a:rPr>
              <a:t>               Legend</a:t>
            </a:r>
            <a:r>
              <a:rPr lang="en-US" sz="1400" dirty="0">
                <a:ea typeface="Calibri" panose="020F0502020204030204" pitchFamily="34" charset="0"/>
                <a:cs typeface="Times New Roman" panose="02020603050405020304" pitchFamily="18" charset="0"/>
              </a:rPr>
              <a:t>:</a:t>
            </a:r>
          </a:p>
          <a:p>
            <a:pPr marL="0" indent="0">
              <a:lnSpc>
                <a:spcPct val="107000"/>
              </a:lnSpc>
              <a:spcBef>
                <a:spcPts val="0"/>
              </a:spcBef>
              <a:spcAft>
                <a:spcPts val="600"/>
              </a:spcAft>
              <a:buNone/>
            </a:pPr>
            <a:r>
              <a:rPr lang="en-US" sz="1400" dirty="0" smtClean="0">
                <a:ea typeface="Calibri" panose="020F0502020204030204" pitchFamily="34" charset="0"/>
                <a:cs typeface="Times New Roman" panose="02020603050405020304" pitchFamily="18" charset="0"/>
              </a:rPr>
              <a:t>                 1. Maker</a:t>
            </a:r>
            <a:endParaRPr lang="en-US" sz="1400" dirty="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400" dirty="0" smtClean="0">
                <a:ea typeface="Calibri" panose="020F0502020204030204" pitchFamily="34" charset="0"/>
                <a:cs typeface="Times New Roman" panose="02020603050405020304" pitchFamily="18" charset="0"/>
              </a:rPr>
              <a:t>                 2. Payee</a:t>
            </a:r>
            <a:endParaRPr lang="en-US" sz="1400" dirty="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400" dirty="0" smtClean="0">
                <a:ea typeface="Calibri" panose="020F0502020204030204" pitchFamily="34" charset="0"/>
                <a:cs typeface="Times New Roman" panose="02020603050405020304" pitchFamily="18" charset="0"/>
              </a:rPr>
              <a:t>                 3. Principal</a:t>
            </a:r>
            <a:endParaRPr lang="en-US" sz="1400" dirty="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400" dirty="0" smtClean="0">
                <a:ea typeface="Calibri" panose="020F0502020204030204" pitchFamily="34" charset="0"/>
                <a:cs typeface="Times New Roman" panose="02020603050405020304" pitchFamily="18" charset="0"/>
              </a:rPr>
              <a:t>                 4. Interest</a:t>
            </a:r>
            <a:endParaRPr lang="en-US" sz="1400" dirty="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400" dirty="0" smtClean="0">
                <a:ea typeface="Calibri" panose="020F0502020204030204" pitchFamily="34" charset="0"/>
                <a:cs typeface="Times New Roman" panose="02020603050405020304" pitchFamily="18" charset="0"/>
              </a:rPr>
              <a:t>                 5. Maturity </a:t>
            </a:r>
            <a:r>
              <a:rPr lang="en-US" sz="1400" dirty="0">
                <a:ea typeface="Calibri" panose="020F0502020204030204" pitchFamily="34" charset="0"/>
                <a:cs typeface="Times New Roman" panose="02020603050405020304" pitchFamily="18" charset="0"/>
              </a:rPr>
              <a:t>Date</a:t>
            </a:r>
          </a:p>
          <a:p>
            <a:pPr marL="0" indent="0">
              <a:lnSpc>
                <a:spcPct val="107000"/>
              </a:lnSpc>
              <a:spcBef>
                <a:spcPts val="0"/>
              </a:spcBef>
              <a:spcAft>
                <a:spcPts val="600"/>
              </a:spcAft>
              <a:buNone/>
            </a:pPr>
            <a:r>
              <a:rPr lang="en-US" sz="1400" dirty="0" smtClean="0">
                <a:ea typeface="Calibri" panose="020F0502020204030204" pitchFamily="34" charset="0"/>
                <a:cs typeface="Times New Roman" panose="02020603050405020304" pitchFamily="18" charset="0"/>
              </a:rPr>
              <a:t>                 6. Collateral</a:t>
            </a:r>
            <a:endParaRPr lang="en-US" sz="1400" dirty="0">
              <a:ea typeface="Calibri" panose="020F0502020204030204" pitchFamily="34" charset="0"/>
              <a:cs typeface="Times New Roman" panose="02020603050405020304" pitchFamily="18" charset="0"/>
            </a:endParaRPr>
          </a:p>
          <a:p>
            <a:endParaRPr lang="en-US" dirty="0"/>
          </a:p>
        </p:txBody>
      </p:sp>
      <p:sp>
        <p:nvSpPr>
          <p:cNvPr id="5" name="Text Placeholder 4"/>
          <p:cNvSpPr>
            <a:spLocks noGrp="1"/>
          </p:cNvSpPr>
          <p:nvPr>
            <p:ph type="body" sz="quarter" idx="12"/>
          </p:nvPr>
        </p:nvSpPr>
        <p:spPr/>
        <p:txBody>
          <a:bodyPr/>
          <a:lstStyle/>
          <a:p>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2751915037"/>
              </p:ext>
            </p:extLst>
          </p:nvPr>
        </p:nvGraphicFramePr>
        <p:xfrm>
          <a:off x="1143000" y="990600"/>
          <a:ext cx="7318409" cy="2564463"/>
        </p:xfrm>
        <a:graphic>
          <a:graphicData uri="http://schemas.openxmlformats.org/drawingml/2006/table">
            <a:tbl>
              <a:tblPr firstRow="1" firstCol="1" bandRow="1"/>
              <a:tblGrid>
                <a:gridCol w="3291651"/>
                <a:gridCol w="1142934"/>
                <a:gridCol w="181420"/>
                <a:gridCol w="2702404"/>
              </a:tblGrid>
              <a:tr h="232707">
                <a:tc gridSpan="4">
                  <a:txBody>
                    <a:bodyPr/>
                    <a:lstStyle/>
                    <a:p>
                      <a:pPr marL="0" marR="0" algn="ct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Promissory Note</a:t>
                      </a:r>
                    </a:p>
                  </a:txBody>
                  <a:tcPr marL="91435" marR="9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7757">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Amount</a:t>
                      </a:r>
                      <a:r>
                        <a:rPr lang="en-US" sz="1400" u="sng" dirty="0">
                          <a:effectLst/>
                          <a:latin typeface="+mn-lt"/>
                          <a:ea typeface="Calibri" panose="020F0502020204030204" pitchFamily="34" charset="0"/>
                          <a:cs typeface="Times New Roman" panose="02020603050405020304" pitchFamily="18" charset="0"/>
                        </a:rPr>
                        <a:t>_$15,000</a:t>
                      </a:r>
                      <a:r>
                        <a:rPr lang="en-US" sz="1400" dirty="0">
                          <a:effectLst/>
                          <a:latin typeface="+mn-lt"/>
                          <a:ea typeface="Calibri" panose="020F0502020204030204" pitchFamily="34" charset="0"/>
                          <a:cs typeface="Times New Roman" panose="02020603050405020304" pitchFamily="18" charset="0"/>
                        </a:rPr>
                        <a:t>_________ (3)</a:t>
                      </a:r>
                    </a:p>
                  </a:txBody>
                  <a:tcPr marL="91435" marR="914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p>
                  </a:txBody>
                  <a:tcPr marL="91435" marR="9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nSpc>
                          <a:spcPct val="107000"/>
                        </a:lnSpc>
                        <a:spcBef>
                          <a:spcPts val="0"/>
                        </a:spcBef>
                        <a:spcAft>
                          <a:spcPts val="800"/>
                        </a:spcAft>
                      </a:pPr>
                      <a:r>
                        <a:rPr lang="en-US" sz="1400" b="1" u="sng" dirty="0">
                          <a:effectLst/>
                          <a:latin typeface="+mn-lt"/>
                          <a:ea typeface="Calibri" panose="020F0502020204030204" pitchFamily="34" charset="0"/>
                          <a:cs typeface="Times New Roman" panose="02020603050405020304" pitchFamily="18" charset="0"/>
                        </a:rPr>
                        <a:t>Date:__</a:t>
                      </a:r>
                      <a:r>
                        <a:rPr lang="en-US" sz="1400" u="sng" dirty="0">
                          <a:effectLst/>
                          <a:latin typeface="+mn-lt"/>
                          <a:ea typeface="Calibri" panose="020F0502020204030204" pitchFamily="34" charset="0"/>
                          <a:cs typeface="Times New Roman" panose="02020603050405020304" pitchFamily="18" charset="0"/>
                        </a:rPr>
                        <a:t>November 1, Year 3_________</a:t>
                      </a:r>
                      <a:endParaRPr lang="en-US" sz="1400" dirty="0">
                        <a:effectLst/>
                        <a:latin typeface="+mn-lt"/>
                        <a:ea typeface="Calibri" panose="020F0502020204030204" pitchFamily="34" charset="0"/>
                        <a:cs typeface="Times New Roman" panose="02020603050405020304" pitchFamily="18" charset="0"/>
                      </a:endParaRPr>
                    </a:p>
                  </a:txBody>
                  <a:tcPr marL="91435" marR="914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r>
              <a:tr h="467757">
                <a:tc gridSpan="4">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For consideration received, _________</a:t>
                      </a:r>
                      <a:r>
                        <a:rPr lang="en-US" sz="1400" u="sng" dirty="0">
                          <a:effectLst/>
                          <a:latin typeface="+mn-lt"/>
                          <a:ea typeface="Calibri" panose="020F0502020204030204" pitchFamily="34" charset="0"/>
                          <a:cs typeface="Times New Roman" panose="02020603050405020304" pitchFamily="18" charset="0"/>
                        </a:rPr>
                        <a:t>Stanford Cummings </a:t>
                      </a:r>
                      <a:r>
                        <a:rPr lang="en-US" sz="1400" dirty="0">
                          <a:effectLst/>
                          <a:latin typeface="+mn-lt"/>
                          <a:ea typeface="Calibri" panose="020F0502020204030204" pitchFamily="34" charset="0"/>
                          <a:cs typeface="Times New Roman" panose="02020603050405020304" pitchFamily="18" charset="0"/>
                        </a:rPr>
                        <a:t>_(1) hereby promises to pay to the order of: </a:t>
                      </a:r>
                    </a:p>
                  </a:txBody>
                  <a:tcPr marL="91435" marR="9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32707">
                <a:tc gridSpan="4">
                  <a:txBody>
                    <a:bodyPr/>
                    <a:lstStyle/>
                    <a:p>
                      <a:pPr marL="0" marR="0">
                        <a:lnSpc>
                          <a:spcPct val="107000"/>
                        </a:lnSpc>
                        <a:spcBef>
                          <a:spcPts val="0"/>
                        </a:spcBef>
                        <a:spcAft>
                          <a:spcPts val="800"/>
                        </a:spcAft>
                      </a:pPr>
                      <a:r>
                        <a:rPr lang="en-US" sz="1400" u="sng" dirty="0">
                          <a:effectLst/>
                          <a:latin typeface="+mn-lt"/>
                          <a:ea typeface="Calibri" panose="020F0502020204030204" pitchFamily="34" charset="0"/>
                          <a:cs typeface="Times New Roman" panose="02020603050405020304" pitchFamily="18" charset="0"/>
                        </a:rPr>
                        <a:t>________________________Allen’s Tutoring Services_(2)</a:t>
                      </a:r>
                      <a:r>
                        <a:rPr lang="en-US" sz="1400" dirty="0">
                          <a:effectLst/>
                          <a:latin typeface="+mn-lt"/>
                          <a:ea typeface="Calibri" panose="020F0502020204030204" pitchFamily="34" charset="0"/>
                          <a:cs typeface="Times New Roman" panose="02020603050405020304" pitchFamily="18" charset="0"/>
                        </a:rPr>
                        <a:t>___________</a:t>
                      </a:r>
                    </a:p>
                  </a:txBody>
                  <a:tcPr marL="91435" marR="9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32707">
                <a:tc gridSpan="4">
                  <a:txBody>
                    <a:bodyPr/>
                    <a:lstStyle/>
                    <a:p>
                      <a:pPr marL="0" marR="0">
                        <a:lnSpc>
                          <a:spcPct val="107000"/>
                        </a:lnSpc>
                        <a:spcBef>
                          <a:spcPts val="0"/>
                        </a:spcBef>
                        <a:spcAft>
                          <a:spcPts val="800"/>
                        </a:spcAft>
                      </a:pPr>
                      <a:r>
                        <a:rPr lang="en-US" sz="1400" u="sng" dirty="0">
                          <a:effectLst/>
                          <a:latin typeface="+mn-lt"/>
                          <a:ea typeface="Calibri" panose="020F0502020204030204" pitchFamily="34" charset="0"/>
                          <a:cs typeface="Times New Roman" panose="02020603050405020304" pitchFamily="18" charset="0"/>
                        </a:rPr>
                        <a:t>Fifteen thousand and no/100  </a:t>
                      </a:r>
                      <a:r>
                        <a:rPr lang="en-US" sz="1400" dirty="0">
                          <a:effectLst/>
                          <a:latin typeface="+mn-lt"/>
                          <a:ea typeface="Calibri" panose="020F0502020204030204" pitchFamily="34" charset="0"/>
                          <a:cs typeface="Times New Roman" panose="02020603050405020304" pitchFamily="18" charset="0"/>
                        </a:rPr>
                        <a:t>(</a:t>
                      </a:r>
                      <a:r>
                        <a:rPr lang="en-US" sz="1400" u="sng" dirty="0">
                          <a:effectLst/>
                          <a:latin typeface="+mn-lt"/>
                          <a:ea typeface="Calibri" panose="020F0502020204030204" pitchFamily="34" charset="0"/>
                          <a:cs typeface="Times New Roman" panose="02020603050405020304" pitchFamily="18" charset="0"/>
                        </a:rPr>
                        <a:t>3</a:t>
                      </a:r>
                      <a:r>
                        <a:rPr lang="en-US" sz="1400" dirty="0">
                          <a:effectLst/>
                          <a:latin typeface="+mn-lt"/>
                          <a:ea typeface="Calibri" panose="020F0502020204030204" pitchFamily="34" charset="0"/>
                          <a:cs typeface="Times New Roman" panose="02020603050405020304" pitchFamily="18" charset="0"/>
                        </a:rPr>
                        <a:t>)__________________________________________</a:t>
                      </a:r>
                      <a:r>
                        <a:rPr lang="en-US" sz="1400" b="1" dirty="0">
                          <a:effectLst/>
                          <a:latin typeface="+mn-lt"/>
                          <a:ea typeface="Calibri" panose="020F0502020204030204" pitchFamily="34" charset="0"/>
                          <a:cs typeface="Times New Roman" panose="02020603050405020304" pitchFamily="18" charset="0"/>
                        </a:rPr>
                        <a:t>Dollars</a:t>
                      </a:r>
                      <a:endParaRPr lang="en-US" sz="1400" dirty="0">
                        <a:effectLst/>
                        <a:latin typeface="+mn-lt"/>
                        <a:ea typeface="Calibri" panose="020F0502020204030204" pitchFamily="34" charset="0"/>
                        <a:cs typeface="Times New Roman" panose="02020603050405020304" pitchFamily="18" charset="0"/>
                      </a:endParaRPr>
                    </a:p>
                  </a:txBody>
                  <a:tcPr marL="91435" marR="9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32707">
                <a:tc gridSpan="3">
                  <a:txBody>
                    <a:bodyPr/>
                    <a:lstStyle/>
                    <a:p>
                      <a:pPr marL="0" marR="0">
                        <a:lnSpc>
                          <a:spcPct val="107000"/>
                        </a:lnSpc>
                        <a:spcBef>
                          <a:spcPts val="0"/>
                        </a:spcBef>
                        <a:spcAft>
                          <a:spcPts val="800"/>
                        </a:spcAft>
                      </a:pPr>
                      <a:r>
                        <a:rPr lang="en-US" sz="1400" u="sng" dirty="0">
                          <a:effectLst/>
                          <a:latin typeface="+mn-lt"/>
                          <a:ea typeface="Calibri" panose="020F0502020204030204" pitchFamily="34" charset="0"/>
                          <a:cs typeface="Times New Roman" panose="02020603050405020304" pitchFamily="18" charset="0"/>
                        </a:rPr>
                        <a:t>payable on October 31, Year 4 (5)</a:t>
                      </a:r>
                      <a:endParaRPr lang="en-US" sz="1400" dirty="0">
                        <a:effectLst/>
                        <a:latin typeface="+mn-lt"/>
                        <a:ea typeface="Calibri" panose="020F0502020204030204" pitchFamily="34" charset="0"/>
                        <a:cs typeface="Times New Roman" panose="02020603050405020304" pitchFamily="18" charset="0"/>
                      </a:endParaRPr>
                    </a:p>
                  </a:txBody>
                  <a:tcPr marL="91435" marR="914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p>
                  </a:txBody>
                  <a:tcPr marL="91435" marR="914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32707">
                <a:tc gridSpan="3">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plus interest thereon at the rate of 6 percent per year, (4)</a:t>
                      </a:r>
                    </a:p>
                  </a:txBody>
                  <a:tcPr marL="91435" marR="914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p>
                  </a:txBody>
                  <a:tcPr marL="91435" marR="914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32707">
                <a:tc gridSpan="3">
                  <a:txBody>
                    <a:bodyPr/>
                    <a:lstStyle/>
                    <a:p>
                      <a:pPr marL="0" marR="0">
                        <a:lnSpc>
                          <a:spcPct val="107000"/>
                        </a:lnSpc>
                        <a:spcBef>
                          <a:spcPts val="0"/>
                        </a:spcBef>
                        <a:spcAft>
                          <a:spcPts val="800"/>
                        </a:spcAft>
                      </a:pPr>
                      <a:r>
                        <a:rPr lang="en-US" sz="1400" b="1" u="sng" dirty="0">
                          <a:effectLst/>
                          <a:latin typeface="+mn-lt"/>
                          <a:ea typeface="Calibri" panose="020F0502020204030204" pitchFamily="34" charset="0"/>
                          <a:cs typeface="Times New Roman" panose="02020603050405020304" pitchFamily="18" charset="0"/>
                        </a:rPr>
                        <a:t>Collateral description</a:t>
                      </a:r>
                      <a:r>
                        <a:rPr lang="en-US" sz="1400" u="sng" dirty="0">
                          <a:effectLst/>
                          <a:latin typeface="+mn-lt"/>
                          <a:ea typeface="Calibri" panose="020F0502020204030204" pitchFamily="34" charset="0"/>
                          <a:cs typeface="Times New Roman" panose="02020603050405020304" pitchFamily="18" charset="0"/>
                        </a:rPr>
                        <a:t>     Automobile Title (6)</a:t>
                      </a:r>
                      <a:endParaRPr lang="en-US" sz="1400" dirty="0">
                        <a:effectLst/>
                        <a:latin typeface="+mn-lt"/>
                        <a:ea typeface="Calibri" panose="020F0502020204030204" pitchFamily="34" charset="0"/>
                        <a:cs typeface="Times New Roman" panose="02020603050405020304" pitchFamily="18" charset="0"/>
                      </a:endParaRPr>
                    </a:p>
                  </a:txBody>
                  <a:tcPr marL="91435" marR="914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p>
                  </a:txBody>
                  <a:tcPr marL="91435" marR="914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32707">
                <a:tc gridSpan="3">
                  <a:txBody>
                    <a:bodyPr/>
                    <a:lstStyle/>
                    <a:p>
                      <a:pPr marL="0" marR="0">
                        <a:lnSpc>
                          <a:spcPct val="107000"/>
                        </a:lnSpc>
                        <a:spcBef>
                          <a:spcPts val="0"/>
                        </a:spcBef>
                        <a:spcAft>
                          <a:spcPts val="800"/>
                        </a:spcAft>
                      </a:pPr>
                      <a:r>
                        <a:rPr lang="en-US" sz="1400" b="1" u="sng" dirty="0">
                          <a:effectLst/>
                          <a:latin typeface="+mn-lt"/>
                          <a:ea typeface="Calibri" panose="020F0502020204030204" pitchFamily="34" charset="0"/>
                          <a:cs typeface="Times New Roman" panose="02020603050405020304" pitchFamily="18" charset="0"/>
                        </a:rPr>
                        <a:t>Signature</a:t>
                      </a:r>
                      <a:r>
                        <a:rPr lang="en-US" sz="1400" u="sng" dirty="0">
                          <a:effectLst/>
                          <a:latin typeface="+mn-lt"/>
                          <a:ea typeface="Calibri" panose="020F0502020204030204" pitchFamily="34" charset="0"/>
                          <a:cs typeface="Times New Roman" panose="02020603050405020304" pitchFamily="18" charset="0"/>
                        </a:rPr>
                        <a:t>       </a:t>
                      </a:r>
                      <a:r>
                        <a:rPr lang="en-US" sz="1400" u="sng" dirty="0">
                          <a:effectLst/>
                          <a:latin typeface="+mn-lt"/>
                          <a:ea typeface="Calibri" panose="020F0502020204030204" pitchFamily="34" charset="0"/>
                          <a:cs typeface="Tahoma" panose="020B0604030504040204" pitchFamily="34" charset="0"/>
                        </a:rPr>
                        <a:t>Stanford Cummings</a:t>
                      </a:r>
                      <a:r>
                        <a:rPr lang="en-US" sz="1400" u="sng" dirty="0">
                          <a:effectLst/>
                          <a:latin typeface="+mn-lt"/>
                          <a:ea typeface="Calibri" panose="020F0502020204030204" pitchFamily="34" charset="0"/>
                          <a:cs typeface="Times New Roman" panose="02020603050405020304" pitchFamily="18" charset="0"/>
                        </a:rPr>
                        <a:t> (1)</a:t>
                      </a:r>
                      <a:endParaRPr lang="en-US" sz="1400" dirty="0">
                        <a:effectLst/>
                        <a:latin typeface="+mn-lt"/>
                        <a:ea typeface="Calibri" panose="020F0502020204030204" pitchFamily="34" charset="0"/>
                        <a:cs typeface="Times New Roman" panose="02020603050405020304" pitchFamily="18" charset="0"/>
                      </a:endParaRPr>
                    </a:p>
                  </a:txBody>
                  <a:tcPr marL="91435" marR="914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p>
                  </a:txBody>
                  <a:tcPr marL="91435" marR="914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bl>
          </a:graphicData>
        </a:graphic>
      </p:graphicFrame>
      <p:sp>
        <p:nvSpPr>
          <p:cNvPr id="7" name="Slide Number Placeholder 2"/>
          <p:cNvSpPr txBox="1">
            <a:spLocks/>
          </p:cNvSpPr>
          <p:nvPr/>
        </p:nvSpPr>
        <p:spPr>
          <a:xfrm>
            <a:off x="8275320" y="6437376"/>
            <a:ext cx="838200" cy="3810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solidFill>
                  <a:schemeClr val="bg1"/>
                </a:solidFill>
              </a:rPr>
              <a:t>7-</a:t>
            </a:r>
            <a:fld id="{8E04DE85-5BF3-4C03-A70B-7F1A18BE4AC7}"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753049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Notes Receivable: Event 1</a:t>
            </a:r>
          </a:p>
        </p:txBody>
      </p:sp>
      <p:sp>
        <p:nvSpPr>
          <p:cNvPr id="2" name="Content Placeholder 1"/>
          <p:cNvSpPr>
            <a:spLocks noGrp="1"/>
          </p:cNvSpPr>
          <p:nvPr>
            <p:ph idx="1"/>
          </p:nvPr>
        </p:nvSpPr>
        <p:spPr/>
        <p:txBody>
          <a:bodyPr/>
          <a:lstStyle/>
          <a:p>
            <a:pPr marL="0" indent="0">
              <a:spcBef>
                <a:spcPct val="50000"/>
              </a:spcBef>
              <a:buNone/>
              <a:defRPr/>
            </a:pPr>
            <a:r>
              <a:rPr lang="en-US" sz="2600" b="1" dirty="0">
                <a:solidFill>
                  <a:schemeClr val="bg2"/>
                </a:solidFill>
              </a:rPr>
              <a:t>Event </a:t>
            </a:r>
            <a:r>
              <a:rPr lang="en-US" sz="2600" b="1" dirty="0" smtClean="0">
                <a:solidFill>
                  <a:schemeClr val="bg2"/>
                </a:solidFill>
              </a:rPr>
              <a:t>1: Loan </a:t>
            </a:r>
            <a:r>
              <a:rPr lang="en-US" sz="2600" b="1" dirty="0">
                <a:solidFill>
                  <a:schemeClr val="bg2"/>
                </a:solidFill>
              </a:rPr>
              <a:t>of Money</a:t>
            </a:r>
          </a:p>
          <a:p>
            <a:pPr>
              <a:spcBef>
                <a:spcPct val="50000"/>
              </a:spcBef>
              <a:defRPr/>
            </a:pPr>
            <a:r>
              <a:rPr lang="en-US" sz="2600" dirty="0">
                <a:effectLst>
                  <a:outerShdw blurRad="38100" dist="38100" dir="2700000" algn="tl">
                    <a:srgbClr val="FFFFFF"/>
                  </a:outerShdw>
                </a:effectLst>
              </a:rPr>
              <a:t>On November 1, Year 3, ATS loans $15,000 cash to Stanford Cummings. Cummings issues ATS a note promising to repay the loan, with interest, in one year. </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p:spPr>
        <p:txBody>
          <a:bodyPr/>
          <a:lstStyle/>
          <a:p>
            <a:r>
              <a:rPr lang="en-US" dirty="0">
                <a:solidFill>
                  <a:schemeClr val="bg1"/>
                </a:solidFill>
              </a:rPr>
              <a:t>7-</a:t>
            </a:r>
            <a:fld id="{D00EDEF9-D035-4425-A917-BE9E5DA74FA0}" type="slidenum">
              <a:rPr lang="en-US" smtClean="0">
                <a:solidFill>
                  <a:schemeClr val="bg1"/>
                </a:solidFill>
              </a:rPr>
              <a:pPr/>
              <a:t>32</a:t>
            </a:fld>
            <a:endParaRPr lang="en-US" dirty="0">
              <a:solidFill>
                <a:schemeClr val="bg1"/>
              </a:solidFill>
            </a:endParaRPr>
          </a:p>
        </p:txBody>
      </p:sp>
      <p:graphicFrame>
        <p:nvGraphicFramePr>
          <p:cNvPr id="7" name="Table 6">
            <a:extLst>
              <a:ext uri="{FF2B5EF4-FFF2-40B4-BE49-F238E27FC236}">
                <a16:creationId xmlns:a16="http://schemas.microsoft.com/office/drawing/2014/main" xmlns="" id="{BBD045B5-342E-4117-94EB-D943A7A1A766}"/>
              </a:ext>
            </a:extLst>
          </p:cNvPr>
          <p:cNvGraphicFramePr>
            <a:graphicFrameLocks noGrp="1"/>
          </p:cNvGraphicFramePr>
          <p:nvPr>
            <p:extLst>
              <p:ext uri="{D42A27DB-BD31-4B8C-83A1-F6EECF244321}">
                <p14:modId xmlns:p14="http://schemas.microsoft.com/office/powerpoint/2010/main" val="100036434"/>
              </p:ext>
            </p:extLst>
          </p:nvPr>
        </p:nvGraphicFramePr>
        <p:xfrm>
          <a:off x="1722120" y="3364622"/>
          <a:ext cx="5699759" cy="858461"/>
        </p:xfrm>
        <a:graphic>
          <a:graphicData uri="http://schemas.openxmlformats.org/drawingml/2006/table">
            <a:tbl>
              <a:tblPr>
                <a:tableStyleId>{5C22544A-7EE6-4342-B048-85BDC9FD1C3A}</a:tableStyleId>
              </a:tblPr>
              <a:tblGrid>
                <a:gridCol w="152400">
                  <a:extLst>
                    <a:ext uri="{9D8B030D-6E8A-4147-A177-3AD203B41FA5}">
                      <a16:colId xmlns:a16="http://schemas.microsoft.com/office/drawing/2014/main" xmlns="" val="1948613063"/>
                    </a:ext>
                  </a:extLst>
                </a:gridCol>
                <a:gridCol w="3035068">
                  <a:extLst>
                    <a:ext uri="{9D8B030D-6E8A-4147-A177-3AD203B41FA5}">
                      <a16:colId xmlns:a16="http://schemas.microsoft.com/office/drawing/2014/main" xmlns="" val="3763966482"/>
                    </a:ext>
                  </a:extLst>
                </a:gridCol>
                <a:gridCol w="176646">
                  <a:extLst>
                    <a:ext uri="{9D8B030D-6E8A-4147-A177-3AD203B41FA5}">
                      <a16:colId xmlns:a16="http://schemas.microsoft.com/office/drawing/2014/main" xmlns="" val="905090271"/>
                    </a:ext>
                  </a:extLst>
                </a:gridCol>
                <a:gridCol w="1161244">
                  <a:extLst>
                    <a:ext uri="{9D8B030D-6E8A-4147-A177-3AD203B41FA5}">
                      <a16:colId xmlns:a16="http://schemas.microsoft.com/office/drawing/2014/main" xmlns="" val="3145864120"/>
                    </a:ext>
                  </a:extLst>
                </a:gridCol>
                <a:gridCol w="94901">
                  <a:extLst>
                    <a:ext uri="{9D8B030D-6E8A-4147-A177-3AD203B41FA5}">
                      <a16:colId xmlns:a16="http://schemas.microsoft.com/office/drawing/2014/main" xmlns="" val="169587110"/>
                    </a:ext>
                  </a:extLst>
                </a:gridCol>
                <a:gridCol w="1079500">
                  <a:extLst>
                    <a:ext uri="{9D8B030D-6E8A-4147-A177-3AD203B41FA5}">
                      <a16:colId xmlns:a16="http://schemas.microsoft.com/office/drawing/2014/main" xmlns="" val="3897971190"/>
                    </a:ext>
                  </a:extLst>
                </a:gridCol>
              </a:tblGrid>
              <a:tr h="372077">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605935615"/>
                  </a:ext>
                </a:extLst>
              </a:tr>
              <a:tr h="263500">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Notes Receivable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15,000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42764587"/>
                  </a:ext>
                </a:extLst>
              </a:tr>
              <a:tr h="4017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mn-lt"/>
                          <a:ea typeface="Tahoma" panose="020B0604030504040204" pitchFamily="34" charset="0"/>
                          <a:cs typeface="Tahoma" panose="020B0604030504040204" pitchFamily="34" charset="0"/>
                        </a:rPr>
                        <a:t>     </a:t>
                      </a:r>
                      <a:r>
                        <a:rPr lang="en-US" sz="1400" b="0" i="0" u="none" strike="noStrike" dirty="0">
                          <a:solidFill>
                            <a:schemeClr val="tx1"/>
                          </a:solidFill>
                          <a:effectLst/>
                          <a:latin typeface="+mn-lt"/>
                          <a:ea typeface="Tahoma" panose="020B0604030504040204" pitchFamily="34" charset="0"/>
                          <a:cs typeface="Tahoma" panose="020B0604030504040204" pitchFamily="34" charset="0"/>
                        </a:rPr>
                        <a:t>Cash</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15,000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10764574"/>
                  </a:ext>
                </a:extLst>
              </a:tr>
            </a:tbl>
          </a:graphicData>
        </a:graphic>
      </p:graphicFrame>
      <p:graphicFrame>
        <p:nvGraphicFramePr>
          <p:cNvPr id="8" name="Table 7">
            <a:extLst>
              <a:ext uri="{FF2B5EF4-FFF2-40B4-BE49-F238E27FC236}">
                <a16:creationId xmlns:a16="http://schemas.microsoft.com/office/drawing/2014/main" xmlns="" id="{43CE2A54-DB9B-473F-ACDF-02F960310BD3}"/>
              </a:ext>
            </a:extLst>
          </p:cNvPr>
          <p:cNvGraphicFramePr>
            <a:graphicFrameLocks noGrp="1"/>
          </p:cNvGraphicFramePr>
          <p:nvPr>
            <p:extLst>
              <p:ext uri="{D42A27DB-BD31-4B8C-83A1-F6EECF244321}">
                <p14:modId xmlns:p14="http://schemas.microsoft.com/office/powerpoint/2010/main" val="91974949"/>
              </p:ext>
            </p:extLst>
          </p:nvPr>
        </p:nvGraphicFramePr>
        <p:xfrm>
          <a:off x="304798" y="4554728"/>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98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Notes Rec.</a:t>
                      </a:r>
                    </a:p>
                    <a:p>
                      <a:pPr marL="0" marR="0" algn="ctr">
                        <a:lnSpc>
                          <a:spcPct val="107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97282">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(15,000)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15,000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dirty="0">
                          <a:solidFill>
                            <a:schemeClr val="tx1"/>
                          </a:solidFill>
                          <a:effectLst/>
                          <a:latin typeface="+mn-lt"/>
                          <a:ea typeface="Tahoma" panose="020B0604030504040204" pitchFamily="34" charset="0"/>
                          <a:cs typeface="Tahoma" panose="020B0604030504040204" pitchFamily="34" charset="0"/>
                        </a:rPr>
                        <a:t>n/a</a:t>
                      </a:r>
                      <a:endParaRPr lang="en-US" sz="1050" b="0"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 </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(15,000)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IA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spTree>
    <p:extLst>
      <p:ext uri="{BB962C8B-B14F-4D97-AF65-F5344CB8AC3E}">
        <p14:creationId xmlns:p14="http://schemas.microsoft.com/office/powerpoint/2010/main" val="846469574"/>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Interest Revenue: Event 2</a:t>
            </a:r>
          </a:p>
        </p:txBody>
      </p:sp>
      <p:sp>
        <p:nvSpPr>
          <p:cNvPr id="3" name="Content Placeholder 2"/>
          <p:cNvSpPr>
            <a:spLocks noGrp="1"/>
          </p:cNvSpPr>
          <p:nvPr>
            <p:ph idx="1"/>
          </p:nvPr>
        </p:nvSpPr>
        <p:spPr/>
        <p:txBody>
          <a:bodyPr/>
          <a:lstStyle/>
          <a:p>
            <a:pPr marL="0" indent="0">
              <a:spcBef>
                <a:spcPct val="50000"/>
              </a:spcBef>
              <a:buNone/>
              <a:defRPr/>
            </a:pPr>
            <a:r>
              <a:rPr lang="en-US" sz="2600" b="1" dirty="0">
                <a:solidFill>
                  <a:schemeClr val="bg2"/>
                </a:solidFill>
              </a:rPr>
              <a:t>Event </a:t>
            </a:r>
            <a:r>
              <a:rPr lang="en-US" sz="2600" b="1" dirty="0" smtClean="0">
                <a:solidFill>
                  <a:schemeClr val="bg2"/>
                </a:solidFill>
              </a:rPr>
              <a:t>2: Recognition </a:t>
            </a:r>
            <a:r>
              <a:rPr lang="en-US" sz="2600" b="1" dirty="0">
                <a:solidFill>
                  <a:schemeClr val="bg2"/>
                </a:solidFill>
              </a:rPr>
              <a:t>of Interest Revenue</a:t>
            </a:r>
          </a:p>
          <a:p>
            <a:pPr>
              <a:spcBef>
                <a:spcPct val="50000"/>
              </a:spcBef>
              <a:defRPr/>
            </a:pPr>
            <a:r>
              <a:rPr lang="en-US" sz="2600" dirty="0">
                <a:effectLst>
                  <a:outerShdw blurRad="38100" dist="38100" dir="2700000" algn="tl">
                    <a:srgbClr val="FFFFFF"/>
                  </a:outerShdw>
                </a:effectLst>
              </a:rPr>
              <a:t>At the end of Year 3, ATS must accrue interest on its note receivable.  </a:t>
            </a:r>
          </a:p>
          <a:p>
            <a:pPr marL="0" indent="0" algn="ctr">
              <a:buNone/>
            </a:pPr>
            <a:r>
              <a:rPr lang="en-US" b="1" dirty="0" smtClean="0">
                <a:solidFill>
                  <a:srgbClr val="C30C20"/>
                </a:solidFill>
              </a:rPr>
              <a:t>$</a:t>
            </a:r>
            <a:r>
              <a:rPr lang="en-US" b="1" dirty="0">
                <a:solidFill>
                  <a:srgbClr val="C30C20"/>
                </a:solidFill>
              </a:rPr>
              <a:t>15,000 × 6% × </a:t>
            </a:r>
            <a:r>
              <a:rPr lang="en-US" b="1" dirty="0" smtClean="0">
                <a:solidFill>
                  <a:srgbClr val="C30C20"/>
                </a:solidFill>
              </a:rPr>
              <a:t>(2/12) </a:t>
            </a:r>
            <a:r>
              <a:rPr lang="en-US" b="1" dirty="0">
                <a:solidFill>
                  <a:srgbClr val="C30C20"/>
                </a:solidFill>
              </a:rPr>
              <a:t>= $150 interest revenue</a:t>
            </a:r>
          </a:p>
          <a:p>
            <a:endParaRPr lang="en-US" dirty="0"/>
          </a:p>
        </p:txBody>
      </p:sp>
      <p:sp>
        <p:nvSpPr>
          <p:cNvPr id="8" name="Text Placeholder 7"/>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p:spPr>
        <p:txBody>
          <a:bodyPr/>
          <a:lstStyle/>
          <a:p>
            <a:r>
              <a:rPr lang="en-US" dirty="0">
                <a:solidFill>
                  <a:schemeClr val="bg1"/>
                </a:solidFill>
              </a:rPr>
              <a:t>7-</a:t>
            </a:r>
            <a:fld id="{D00EDEF9-D035-4425-A917-BE9E5DA74FA0}" type="slidenum">
              <a:rPr lang="en-US" smtClean="0">
                <a:solidFill>
                  <a:schemeClr val="bg1"/>
                </a:solidFill>
              </a:rPr>
              <a:pPr/>
              <a:t>33</a:t>
            </a:fld>
            <a:endParaRPr lang="en-US" dirty="0">
              <a:solidFill>
                <a:schemeClr val="bg1"/>
              </a:solidFill>
            </a:endParaRPr>
          </a:p>
        </p:txBody>
      </p:sp>
      <p:graphicFrame>
        <p:nvGraphicFramePr>
          <p:cNvPr id="2" name="Table 1">
            <a:extLst>
              <a:ext uri="{FF2B5EF4-FFF2-40B4-BE49-F238E27FC236}">
                <a16:creationId xmlns:a16="http://schemas.microsoft.com/office/drawing/2014/main" xmlns="" id="{D9A1B2BE-7A36-45D0-87BD-70C37257F146}"/>
              </a:ext>
            </a:extLst>
          </p:cNvPr>
          <p:cNvGraphicFramePr>
            <a:graphicFrameLocks noGrp="1"/>
          </p:cNvGraphicFramePr>
          <p:nvPr>
            <p:extLst>
              <p:ext uri="{D42A27DB-BD31-4B8C-83A1-F6EECF244321}">
                <p14:modId xmlns:p14="http://schemas.microsoft.com/office/powerpoint/2010/main" val="4017640983"/>
              </p:ext>
            </p:extLst>
          </p:nvPr>
        </p:nvGraphicFramePr>
        <p:xfrm>
          <a:off x="1371600" y="3532661"/>
          <a:ext cx="6205690" cy="934662"/>
        </p:xfrm>
        <a:graphic>
          <a:graphicData uri="http://schemas.openxmlformats.org/drawingml/2006/table">
            <a:tbl>
              <a:tblPr>
                <a:tableStyleId>{5C22544A-7EE6-4342-B048-85BDC9FD1C3A}</a:tableStyleId>
              </a:tblPr>
              <a:tblGrid>
                <a:gridCol w="165928">
                  <a:extLst>
                    <a:ext uri="{9D8B030D-6E8A-4147-A177-3AD203B41FA5}">
                      <a16:colId xmlns:a16="http://schemas.microsoft.com/office/drawing/2014/main" xmlns="" val="1948613063"/>
                    </a:ext>
                  </a:extLst>
                </a:gridCol>
                <a:gridCol w="3304471">
                  <a:extLst>
                    <a:ext uri="{9D8B030D-6E8A-4147-A177-3AD203B41FA5}">
                      <a16:colId xmlns:a16="http://schemas.microsoft.com/office/drawing/2014/main" xmlns="" val="3763966482"/>
                    </a:ext>
                  </a:extLst>
                </a:gridCol>
                <a:gridCol w="192326">
                  <a:extLst>
                    <a:ext uri="{9D8B030D-6E8A-4147-A177-3AD203B41FA5}">
                      <a16:colId xmlns:a16="http://schemas.microsoft.com/office/drawing/2014/main" xmlns="" val="905090271"/>
                    </a:ext>
                  </a:extLst>
                </a:gridCol>
                <a:gridCol w="1264320">
                  <a:extLst>
                    <a:ext uri="{9D8B030D-6E8A-4147-A177-3AD203B41FA5}">
                      <a16:colId xmlns:a16="http://schemas.microsoft.com/office/drawing/2014/main" xmlns="" val="3145864120"/>
                    </a:ext>
                  </a:extLst>
                </a:gridCol>
                <a:gridCol w="103325">
                  <a:extLst>
                    <a:ext uri="{9D8B030D-6E8A-4147-A177-3AD203B41FA5}">
                      <a16:colId xmlns:a16="http://schemas.microsoft.com/office/drawing/2014/main" xmlns="" val="169587110"/>
                    </a:ext>
                  </a:extLst>
                </a:gridCol>
                <a:gridCol w="1175320">
                  <a:extLst>
                    <a:ext uri="{9D8B030D-6E8A-4147-A177-3AD203B41FA5}">
                      <a16:colId xmlns:a16="http://schemas.microsoft.com/office/drawing/2014/main" xmlns="" val="3897971190"/>
                    </a:ext>
                  </a:extLst>
                </a:gridCol>
              </a:tblGrid>
              <a:tr h="405104">
                <a:tc>
                  <a:txBody>
                    <a:bodyPr/>
                    <a:lstStyle/>
                    <a:p>
                      <a:pPr algn="l" fontAlgn="b"/>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605935615"/>
                  </a:ext>
                </a:extLst>
              </a:tr>
              <a:tr h="286889">
                <a:tc>
                  <a:txBody>
                    <a:bodyPr/>
                    <a:lstStyle/>
                    <a:p>
                      <a:pPr algn="l" fontAlgn="b"/>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solidFill>
                            <a:schemeClr val="tx1"/>
                          </a:solidFill>
                          <a:effectLst/>
                          <a:latin typeface="+mn-lt"/>
                          <a:ea typeface="Tahoma" panose="020B0604030504040204" pitchFamily="34" charset="0"/>
                          <a:cs typeface="Tahoma" panose="020B0604030504040204" pitchFamily="34" charset="0"/>
                        </a:rPr>
                        <a:t>Interest Receivable</a:t>
                      </a: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500" u="none" strike="noStrike" dirty="0">
                          <a:solidFill>
                            <a:schemeClr val="tx1"/>
                          </a:solidFill>
                          <a:effectLst/>
                          <a:latin typeface="+mn-lt"/>
                          <a:ea typeface="Tahoma" panose="020B0604030504040204" pitchFamily="34" charset="0"/>
                          <a:cs typeface="Tahoma" panose="020B0604030504040204" pitchFamily="34" charset="0"/>
                        </a:rPr>
                        <a:t>150</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42764587"/>
                  </a:ext>
                </a:extLst>
              </a:tr>
              <a:tr h="242669">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500" b="1" i="0" u="none" strike="noStrike" dirty="0">
                          <a:solidFill>
                            <a:schemeClr val="tx1"/>
                          </a:solidFill>
                          <a:effectLst/>
                          <a:latin typeface="+mn-lt"/>
                          <a:ea typeface="Tahoma" panose="020B0604030504040204" pitchFamily="34" charset="0"/>
                          <a:cs typeface="Tahoma" panose="020B0604030504040204" pitchFamily="34" charset="0"/>
                        </a:rPr>
                        <a:t>     </a:t>
                      </a:r>
                      <a:r>
                        <a:rPr lang="en-US" sz="1500" b="0" i="0" u="none" strike="noStrike" dirty="0">
                          <a:solidFill>
                            <a:schemeClr val="tx1"/>
                          </a:solidFill>
                          <a:effectLst/>
                          <a:latin typeface="+mn-lt"/>
                          <a:ea typeface="Tahoma" panose="020B0604030504040204" pitchFamily="34" charset="0"/>
                          <a:cs typeface="Tahoma" panose="020B0604030504040204" pitchFamily="34" charset="0"/>
                        </a:rPr>
                        <a:t>Interest Revenue</a:t>
                      </a: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500" b="0"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500" u="none" strike="noStrike" dirty="0">
                          <a:solidFill>
                            <a:schemeClr val="tx1"/>
                          </a:solidFill>
                          <a:effectLst/>
                          <a:latin typeface="+mn-lt"/>
                          <a:ea typeface="Tahoma" panose="020B0604030504040204" pitchFamily="34" charset="0"/>
                          <a:cs typeface="Tahoma" panose="020B0604030504040204" pitchFamily="34" charset="0"/>
                        </a:rPr>
                        <a:t> </a:t>
                      </a:r>
                      <a:endParaRPr lang="en-US" sz="1500" b="1" i="0" u="none" strike="noStrike" dirty="0">
                        <a:solidFill>
                          <a:schemeClr val="tx1"/>
                        </a:solidFill>
                        <a:effectLst/>
                        <a:latin typeface="+mn-lt"/>
                        <a:ea typeface="Tahoma" panose="020B0604030504040204" pitchFamily="34" charset="0"/>
                        <a:cs typeface="Tahoma" panose="020B0604030504040204" pitchFamily="34" charset="0"/>
                      </a:endParaRP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chemeClr val="tx1"/>
                          </a:solidFill>
                          <a:effectLst/>
                          <a:latin typeface="+mn-lt"/>
                          <a:ea typeface="Tahoma" panose="020B0604030504040204" pitchFamily="34" charset="0"/>
                          <a:cs typeface="Tahoma" panose="020B0604030504040204" pitchFamily="34" charset="0"/>
                        </a:rPr>
                        <a:t>150</a:t>
                      </a:r>
                    </a:p>
                  </a:txBody>
                  <a:tcPr marL="10370" marR="10370" marT="1037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10764574"/>
                  </a:ext>
                </a:extLst>
              </a:tr>
            </a:tbl>
          </a:graphicData>
        </a:graphic>
      </p:graphicFrame>
      <p:graphicFrame>
        <p:nvGraphicFramePr>
          <p:cNvPr id="7" name="Table 6">
            <a:extLst>
              <a:ext uri="{FF2B5EF4-FFF2-40B4-BE49-F238E27FC236}">
                <a16:creationId xmlns:a16="http://schemas.microsoft.com/office/drawing/2014/main" xmlns="" id="{C666C2B6-1F87-4FA2-B40B-412648A2B741}"/>
              </a:ext>
            </a:extLst>
          </p:cNvPr>
          <p:cNvGraphicFramePr>
            <a:graphicFrameLocks noGrp="1"/>
          </p:cNvGraphicFramePr>
          <p:nvPr>
            <p:extLst>
              <p:ext uri="{D42A27DB-BD31-4B8C-83A1-F6EECF244321}">
                <p14:modId xmlns:p14="http://schemas.microsoft.com/office/powerpoint/2010/main" val="1577563141"/>
              </p:ext>
            </p:extLst>
          </p:nvPr>
        </p:nvGraphicFramePr>
        <p:xfrm>
          <a:off x="300858" y="4819299"/>
          <a:ext cx="8542283" cy="1047064"/>
        </p:xfrm>
        <a:graphic>
          <a:graphicData uri="http://schemas.openxmlformats.org/drawingml/2006/table">
            <a:tbl>
              <a:tblPr firstRow="1" firstCol="1" bandRow="1">
                <a:tableStyleId>{5C22544A-7EE6-4342-B048-85BDC9FD1C3A}</a:tableStyleId>
              </a:tblPr>
              <a:tblGrid>
                <a:gridCol w="1725321">
                  <a:extLst>
                    <a:ext uri="{9D8B030D-6E8A-4147-A177-3AD203B41FA5}">
                      <a16:colId xmlns:a16="http://schemas.microsoft.com/office/drawing/2014/main" xmlns="" val="4038268786"/>
                    </a:ext>
                  </a:extLst>
                </a:gridCol>
                <a:gridCol w="181438">
                  <a:extLst>
                    <a:ext uri="{9D8B030D-6E8A-4147-A177-3AD203B41FA5}">
                      <a16:colId xmlns:a16="http://schemas.microsoft.com/office/drawing/2014/main" xmlns="" val="695920123"/>
                    </a:ext>
                  </a:extLst>
                </a:gridCol>
                <a:gridCol w="619605">
                  <a:extLst>
                    <a:ext uri="{9D8B030D-6E8A-4147-A177-3AD203B41FA5}">
                      <a16:colId xmlns:a16="http://schemas.microsoft.com/office/drawing/2014/main" xmlns="" val="118549055"/>
                    </a:ext>
                  </a:extLst>
                </a:gridCol>
                <a:gridCol w="162710">
                  <a:extLst>
                    <a:ext uri="{9D8B030D-6E8A-4147-A177-3AD203B41FA5}">
                      <a16:colId xmlns:a16="http://schemas.microsoft.com/office/drawing/2014/main" xmlns="" val="2501135130"/>
                    </a:ext>
                  </a:extLst>
                </a:gridCol>
                <a:gridCol w="1658337">
                  <a:extLst>
                    <a:ext uri="{9D8B030D-6E8A-4147-A177-3AD203B41FA5}">
                      <a16:colId xmlns:a16="http://schemas.microsoft.com/office/drawing/2014/main" xmlns="" val="322333968"/>
                    </a:ext>
                  </a:extLst>
                </a:gridCol>
                <a:gridCol w="162710">
                  <a:extLst>
                    <a:ext uri="{9D8B030D-6E8A-4147-A177-3AD203B41FA5}">
                      <a16:colId xmlns:a16="http://schemas.microsoft.com/office/drawing/2014/main" xmlns="" val="1493837017"/>
                    </a:ext>
                  </a:extLst>
                </a:gridCol>
                <a:gridCol w="752534">
                  <a:extLst>
                    <a:ext uri="{9D8B030D-6E8A-4147-A177-3AD203B41FA5}">
                      <a16:colId xmlns:a16="http://schemas.microsoft.com/office/drawing/2014/main" xmlns="" val="850383387"/>
                    </a:ext>
                  </a:extLst>
                </a:gridCol>
                <a:gridCol w="162710">
                  <a:extLst>
                    <a:ext uri="{9D8B030D-6E8A-4147-A177-3AD203B41FA5}">
                      <a16:colId xmlns:a16="http://schemas.microsoft.com/office/drawing/2014/main" xmlns="" val="3141023649"/>
                    </a:ext>
                  </a:extLst>
                </a:gridCol>
                <a:gridCol w="894906">
                  <a:extLst>
                    <a:ext uri="{9D8B030D-6E8A-4147-A177-3AD203B41FA5}">
                      <a16:colId xmlns:a16="http://schemas.microsoft.com/office/drawing/2014/main" xmlns="" val="2880056140"/>
                    </a:ext>
                  </a:extLst>
                </a:gridCol>
                <a:gridCol w="162710">
                  <a:extLst>
                    <a:ext uri="{9D8B030D-6E8A-4147-A177-3AD203B41FA5}">
                      <a16:colId xmlns:a16="http://schemas.microsoft.com/office/drawing/2014/main" xmlns="" val="101508216"/>
                    </a:ext>
                  </a:extLst>
                </a:gridCol>
                <a:gridCol w="838974">
                  <a:extLst>
                    <a:ext uri="{9D8B030D-6E8A-4147-A177-3AD203B41FA5}">
                      <a16:colId xmlns:a16="http://schemas.microsoft.com/office/drawing/2014/main" xmlns="" val="2089963319"/>
                    </a:ext>
                  </a:extLst>
                </a:gridCol>
                <a:gridCol w="162710">
                  <a:extLst>
                    <a:ext uri="{9D8B030D-6E8A-4147-A177-3AD203B41FA5}">
                      <a16:colId xmlns:a16="http://schemas.microsoft.com/office/drawing/2014/main" xmlns="" val="563581978"/>
                    </a:ext>
                  </a:extLst>
                </a:gridCol>
                <a:gridCol w="676264">
                  <a:extLst>
                    <a:ext uri="{9D8B030D-6E8A-4147-A177-3AD203B41FA5}">
                      <a16:colId xmlns:a16="http://schemas.microsoft.com/office/drawing/2014/main" xmlns="" val="4138122333"/>
                    </a:ext>
                  </a:extLst>
                </a:gridCol>
                <a:gridCol w="381354">
                  <a:extLst>
                    <a:ext uri="{9D8B030D-6E8A-4147-A177-3AD203B41FA5}">
                      <a16:colId xmlns:a16="http://schemas.microsoft.com/office/drawing/2014/main" xmlns="" val="2181816611"/>
                    </a:ext>
                  </a:extLst>
                </a:gridCol>
              </a:tblGrid>
              <a:tr h="533400">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Expenses</a:t>
                      </a: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b="1" dirty="0">
                          <a:solidFill>
                            <a:schemeClr val="tx1"/>
                          </a:solidFill>
                          <a:effectLst/>
                          <a:latin typeface="+mn-lt"/>
                          <a:ea typeface="Tahoma" panose="020B0604030504040204" pitchFamily="34" charset="0"/>
                          <a:cs typeface="Tahoma" panose="020B0604030504040204" pitchFamily="34" charset="0"/>
                        </a:rPr>
                        <a:t> Net Income </a:t>
                      </a:r>
                    </a:p>
                    <a:p>
                      <a:pPr marL="0" marR="0">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 Cash Flow </a:t>
                      </a:r>
                    </a:p>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29429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r>
                        <a:rPr lang="en-US" sz="1050" b="0" dirty="0">
                          <a:latin typeface="+mn-lt"/>
                          <a:ea typeface="Tahoma" panose="020B0604030504040204" pitchFamily="34" charset="0"/>
                          <a:cs typeface="Tahoma" panose="020B0604030504040204" pitchFamily="34" charset="0"/>
                        </a:rPr>
                        <a:t>150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smtClean="0">
                          <a:solidFill>
                            <a:schemeClr val="tx1"/>
                          </a:solidFill>
                          <a:effectLst/>
                          <a:latin typeface="+mn-lt"/>
                          <a:ea typeface="Tahoma" panose="020B0604030504040204" pitchFamily="34" charset="0"/>
                          <a:cs typeface="Tahoma" panose="020B0604030504040204" pitchFamily="34" charset="0"/>
                        </a:rPr>
                        <a:t>= </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algn="ctr"/>
                      <a:endParaRPr lang="en-US" sz="1050" b="1" dirty="0">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bl>
          </a:graphicData>
        </a:graphic>
      </p:graphicFrame>
    </p:spTree>
    <p:extLst>
      <p:ext uri="{BB962C8B-B14F-4D97-AF65-F5344CB8AC3E}">
        <p14:creationId xmlns:p14="http://schemas.microsoft.com/office/powerpoint/2010/main" val="786002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700" b="1" dirty="0">
                <a:ea typeface="Tahoma" panose="020B0604030504040204" pitchFamily="34" charset="0"/>
                <a:cs typeface="Tahoma" panose="020B0604030504040204" pitchFamily="34" charset="0"/>
              </a:rPr>
              <a:t>Collection of a Notes Receivable: Event 3</a:t>
            </a:r>
          </a:p>
        </p:txBody>
      </p:sp>
      <p:sp>
        <p:nvSpPr>
          <p:cNvPr id="3" name="Content Placeholder 2"/>
          <p:cNvSpPr>
            <a:spLocks noGrp="1"/>
          </p:cNvSpPr>
          <p:nvPr>
            <p:ph idx="1"/>
          </p:nvPr>
        </p:nvSpPr>
        <p:spPr/>
        <p:txBody>
          <a:bodyPr/>
          <a:lstStyle/>
          <a:p>
            <a:pPr marL="0" indent="0">
              <a:buNone/>
            </a:pPr>
            <a:r>
              <a:rPr lang="en-US" dirty="0">
                <a:effectLst>
                  <a:outerShdw blurRad="38100" dist="38100" dir="2700000" algn="tl">
                    <a:srgbClr val="FFFFFF"/>
                  </a:outerShdw>
                </a:effectLst>
              </a:rPr>
              <a:t>On October 31, Year 4, ATS collects the principal of $15,000 and interest due on the note receivable of $900. </a:t>
            </a:r>
            <a:r>
              <a:rPr lang="en-US" dirty="0" smtClean="0">
                <a:effectLst>
                  <a:outerShdw blurRad="38100" dist="38100" dir="2700000" algn="tl">
                    <a:srgbClr val="FFFFFF"/>
                  </a:outerShdw>
                </a:effectLst>
              </a:rPr>
              <a:t>ATS recognizes </a:t>
            </a:r>
            <a:r>
              <a:rPr lang="en-US" dirty="0">
                <a:effectLst>
                  <a:outerShdw blurRad="38100" dist="38100" dir="2700000" algn="tl">
                    <a:srgbClr val="FFFFFF"/>
                  </a:outerShdw>
                </a:effectLst>
              </a:rPr>
              <a:t>interest revenue for </a:t>
            </a:r>
            <a:r>
              <a:rPr lang="en-US" dirty="0" smtClean="0">
                <a:effectLst>
                  <a:outerShdw blurRad="38100" dist="38100" dir="2700000" algn="tl">
                    <a:srgbClr val="FFFFFF"/>
                  </a:outerShdw>
                </a:effectLst>
              </a:rPr>
              <a:t>the first </a:t>
            </a:r>
            <a:r>
              <a:rPr lang="en-US" dirty="0">
                <a:effectLst>
                  <a:outerShdw blurRad="38100" dist="38100" dir="2700000" algn="tl">
                    <a:srgbClr val="FFFFFF"/>
                  </a:outerShdw>
                </a:effectLst>
              </a:rPr>
              <a:t>ten months of Year 4. </a:t>
            </a:r>
          </a:p>
          <a:p>
            <a:pPr marL="0" indent="0" algn="ctr">
              <a:buNone/>
            </a:pPr>
            <a:r>
              <a:rPr lang="en-US" b="1" dirty="0" smtClean="0">
                <a:solidFill>
                  <a:schemeClr val="bg2"/>
                </a:solidFill>
              </a:rPr>
              <a:t>$15,000 </a:t>
            </a:r>
            <a:r>
              <a:rPr lang="en-US" b="1" dirty="0">
                <a:solidFill>
                  <a:schemeClr val="bg2"/>
                </a:solidFill>
              </a:rPr>
              <a:t>× 6% × </a:t>
            </a:r>
            <a:r>
              <a:rPr lang="en-US" b="1" dirty="0" smtClean="0">
                <a:solidFill>
                  <a:schemeClr val="bg2"/>
                </a:solidFill>
              </a:rPr>
              <a:t>(10</a:t>
            </a:r>
            <a:r>
              <a:rPr lang="en-US" b="1" dirty="0">
                <a:solidFill>
                  <a:schemeClr val="bg2"/>
                </a:solidFill>
              </a:rPr>
              <a:t>/</a:t>
            </a:r>
            <a:r>
              <a:rPr lang="en-US" b="1" dirty="0" smtClean="0">
                <a:solidFill>
                  <a:schemeClr val="bg2"/>
                </a:solidFill>
              </a:rPr>
              <a:t>12) </a:t>
            </a:r>
            <a:r>
              <a:rPr lang="en-US" b="1" dirty="0">
                <a:solidFill>
                  <a:schemeClr val="bg2"/>
                </a:solidFill>
              </a:rPr>
              <a:t>= $750 interest revenue</a:t>
            </a:r>
          </a:p>
          <a:p>
            <a:endParaRPr lang="en-US" b="1" dirty="0"/>
          </a:p>
        </p:txBody>
      </p:sp>
      <p:sp>
        <p:nvSpPr>
          <p:cNvPr id="8" name="Text Placeholder 7"/>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p:spPr>
        <p:txBody>
          <a:bodyPr/>
          <a:lstStyle/>
          <a:p>
            <a:r>
              <a:rPr lang="en-US" dirty="0">
                <a:solidFill>
                  <a:schemeClr val="bg1"/>
                </a:solidFill>
              </a:rPr>
              <a:t>7-</a:t>
            </a:r>
            <a:fld id="{D00EDEF9-D035-4425-A917-BE9E5DA74FA0}" type="slidenum">
              <a:rPr lang="en-US" smtClean="0">
                <a:solidFill>
                  <a:schemeClr val="bg1"/>
                </a:solidFill>
              </a:rPr>
              <a:pPr/>
              <a:t>34</a:t>
            </a:fld>
            <a:endParaRPr lang="en-US" dirty="0">
              <a:solidFill>
                <a:schemeClr val="bg1"/>
              </a:solidFill>
            </a:endParaRPr>
          </a:p>
        </p:txBody>
      </p:sp>
      <p:graphicFrame>
        <p:nvGraphicFramePr>
          <p:cNvPr id="6" name="Table 5">
            <a:extLst>
              <a:ext uri="{FF2B5EF4-FFF2-40B4-BE49-F238E27FC236}">
                <a16:creationId xmlns:a16="http://schemas.microsoft.com/office/drawing/2014/main" xmlns="" id="{76B63A45-FF8C-45D9-8812-6C29C811886A}"/>
              </a:ext>
            </a:extLst>
          </p:cNvPr>
          <p:cNvGraphicFramePr>
            <a:graphicFrameLocks noGrp="1"/>
          </p:cNvGraphicFramePr>
          <p:nvPr>
            <p:extLst>
              <p:ext uri="{D42A27DB-BD31-4B8C-83A1-F6EECF244321}">
                <p14:modId xmlns:p14="http://schemas.microsoft.com/office/powerpoint/2010/main" val="2545855785"/>
              </p:ext>
            </p:extLst>
          </p:nvPr>
        </p:nvGraphicFramePr>
        <p:xfrm>
          <a:off x="1722120" y="3332538"/>
          <a:ext cx="5699759" cy="858461"/>
        </p:xfrm>
        <a:graphic>
          <a:graphicData uri="http://schemas.openxmlformats.org/drawingml/2006/table">
            <a:tbl>
              <a:tblPr>
                <a:tableStyleId>{5C22544A-7EE6-4342-B048-85BDC9FD1C3A}</a:tableStyleId>
              </a:tblPr>
              <a:tblGrid>
                <a:gridCol w="152400">
                  <a:extLst>
                    <a:ext uri="{9D8B030D-6E8A-4147-A177-3AD203B41FA5}">
                      <a16:colId xmlns:a16="http://schemas.microsoft.com/office/drawing/2014/main" xmlns="" val="119357301"/>
                    </a:ext>
                  </a:extLst>
                </a:gridCol>
                <a:gridCol w="3035068">
                  <a:extLst>
                    <a:ext uri="{9D8B030D-6E8A-4147-A177-3AD203B41FA5}">
                      <a16:colId xmlns:a16="http://schemas.microsoft.com/office/drawing/2014/main" xmlns="" val="2170809857"/>
                    </a:ext>
                  </a:extLst>
                </a:gridCol>
                <a:gridCol w="176646">
                  <a:extLst>
                    <a:ext uri="{9D8B030D-6E8A-4147-A177-3AD203B41FA5}">
                      <a16:colId xmlns:a16="http://schemas.microsoft.com/office/drawing/2014/main" xmlns="" val="746245963"/>
                    </a:ext>
                  </a:extLst>
                </a:gridCol>
                <a:gridCol w="1161244">
                  <a:extLst>
                    <a:ext uri="{9D8B030D-6E8A-4147-A177-3AD203B41FA5}">
                      <a16:colId xmlns:a16="http://schemas.microsoft.com/office/drawing/2014/main" xmlns="" val="1923230473"/>
                    </a:ext>
                  </a:extLst>
                </a:gridCol>
                <a:gridCol w="94901">
                  <a:extLst>
                    <a:ext uri="{9D8B030D-6E8A-4147-A177-3AD203B41FA5}">
                      <a16:colId xmlns:a16="http://schemas.microsoft.com/office/drawing/2014/main" xmlns="" val="9718133"/>
                    </a:ext>
                  </a:extLst>
                </a:gridCol>
                <a:gridCol w="1079500">
                  <a:extLst>
                    <a:ext uri="{9D8B030D-6E8A-4147-A177-3AD203B41FA5}">
                      <a16:colId xmlns:a16="http://schemas.microsoft.com/office/drawing/2014/main" xmlns="" val="1405398356"/>
                    </a:ext>
                  </a:extLst>
                </a:gridCol>
              </a:tblGrid>
              <a:tr h="372077">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63500">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Interest Receivable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750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4017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mn-lt"/>
                          <a:ea typeface="Tahoma" panose="020B0604030504040204" pitchFamily="34" charset="0"/>
                          <a:cs typeface="Tahoma" panose="020B0604030504040204" pitchFamily="34" charset="0"/>
                        </a:rPr>
                        <a:t>     </a:t>
                      </a:r>
                      <a:r>
                        <a:rPr lang="en-US" sz="1400" b="0" i="0" u="none" strike="noStrike" dirty="0">
                          <a:solidFill>
                            <a:schemeClr val="tx1"/>
                          </a:solidFill>
                          <a:effectLst/>
                          <a:latin typeface="+mn-lt"/>
                          <a:ea typeface="Tahoma" panose="020B0604030504040204" pitchFamily="34" charset="0"/>
                          <a:cs typeface="Tahoma" panose="020B0604030504040204" pitchFamily="34" charset="0"/>
                        </a:rPr>
                        <a:t>Interest Revenue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750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graphicFrame>
        <p:nvGraphicFramePr>
          <p:cNvPr id="7" name="Table 6">
            <a:extLst>
              <a:ext uri="{FF2B5EF4-FFF2-40B4-BE49-F238E27FC236}">
                <a16:creationId xmlns:a16="http://schemas.microsoft.com/office/drawing/2014/main" xmlns="" id="{62A9307F-0199-4B90-9D49-1A60CA50B0D9}"/>
              </a:ext>
            </a:extLst>
          </p:cNvPr>
          <p:cNvGraphicFramePr>
            <a:graphicFrameLocks noGrp="1"/>
          </p:cNvGraphicFramePr>
          <p:nvPr>
            <p:extLst>
              <p:ext uri="{D42A27DB-BD31-4B8C-83A1-F6EECF244321}">
                <p14:modId xmlns:p14="http://schemas.microsoft.com/office/powerpoint/2010/main" val="1113002397"/>
              </p:ext>
            </p:extLst>
          </p:nvPr>
        </p:nvGraphicFramePr>
        <p:xfrm>
          <a:off x="300857" y="4572000"/>
          <a:ext cx="8542283" cy="1047064"/>
        </p:xfrm>
        <a:graphic>
          <a:graphicData uri="http://schemas.openxmlformats.org/drawingml/2006/table">
            <a:tbl>
              <a:tblPr firstRow="1" firstCol="1" bandRow="1">
                <a:tableStyleId>{5C22544A-7EE6-4342-B048-85BDC9FD1C3A}</a:tableStyleId>
              </a:tblPr>
              <a:tblGrid>
                <a:gridCol w="1725321">
                  <a:extLst>
                    <a:ext uri="{9D8B030D-6E8A-4147-A177-3AD203B41FA5}">
                      <a16:colId xmlns:a16="http://schemas.microsoft.com/office/drawing/2014/main" xmlns="" val="4038268786"/>
                    </a:ext>
                  </a:extLst>
                </a:gridCol>
                <a:gridCol w="181438">
                  <a:extLst>
                    <a:ext uri="{9D8B030D-6E8A-4147-A177-3AD203B41FA5}">
                      <a16:colId xmlns:a16="http://schemas.microsoft.com/office/drawing/2014/main" xmlns="" val="695920123"/>
                    </a:ext>
                  </a:extLst>
                </a:gridCol>
                <a:gridCol w="619605">
                  <a:extLst>
                    <a:ext uri="{9D8B030D-6E8A-4147-A177-3AD203B41FA5}">
                      <a16:colId xmlns:a16="http://schemas.microsoft.com/office/drawing/2014/main" xmlns="" val="118549055"/>
                    </a:ext>
                  </a:extLst>
                </a:gridCol>
                <a:gridCol w="162710">
                  <a:extLst>
                    <a:ext uri="{9D8B030D-6E8A-4147-A177-3AD203B41FA5}">
                      <a16:colId xmlns:a16="http://schemas.microsoft.com/office/drawing/2014/main" xmlns="" val="2501135130"/>
                    </a:ext>
                  </a:extLst>
                </a:gridCol>
                <a:gridCol w="1658337">
                  <a:extLst>
                    <a:ext uri="{9D8B030D-6E8A-4147-A177-3AD203B41FA5}">
                      <a16:colId xmlns:a16="http://schemas.microsoft.com/office/drawing/2014/main" xmlns="" val="322333968"/>
                    </a:ext>
                  </a:extLst>
                </a:gridCol>
                <a:gridCol w="162710">
                  <a:extLst>
                    <a:ext uri="{9D8B030D-6E8A-4147-A177-3AD203B41FA5}">
                      <a16:colId xmlns:a16="http://schemas.microsoft.com/office/drawing/2014/main" xmlns="" val="1493837017"/>
                    </a:ext>
                  </a:extLst>
                </a:gridCol>
                <a:gridCol w="752534">
                  <a:extLst>
                    <a:ext uri="{9D8B030D-6E8A-4147-A177-3AD203B41FA5}">
                      <a16:colId xmlns:a16="http://schemas.microsoft.com/office/drawing/2014/main" xmlns="" val="850383387"/>
                    </a:ext>
                  </a:extLst>
                </a:gridCol>
                <a:gridCol w="162710">
                  <a:extLst>
                    <a:ext uri="{9D8B030D-6E8A-4147-A177-3AD203B41FA5}">
                      <a16:colId xmlns:a16="http://schemas.microsoft.com/office/drawing/2014/main" xmlns="" val="3141023649"/>
                    </a:ext>
                  </a:extLst>
                </a:gridCol>
                <a:gridCol w="894906">
                  <a:extLst>
                    <a:ext uri="{9D8B030D-6E8A-4147-A177-3AD203B41FA5}">
                      <a16:colId xmlns:a16="http://schemas.microsoft.com/office/drawing/2014/main" xmlns="" val="2880056140"/>
                    </a:ext>
                  </a:extLst>
                </a:gridCol>
                <a:gridCol w="162710">
                  <a:extLst>
                    <a:ext uri="{9D8B030D-6E8A-4147-A177-3AD203B41FA5}">
                      <a16:colId xmlns:a16="http://schemas.microsoft.com/office/drawing/2014/main" xmlns="" val="101508216"/>
                    </a:ext>
                  </a:extLst>
                </a:gridCol>
                <a:gridCol w="838974">
                  <a:extLst>
                    <a:ext uri="{9D8B030D-6E8A-4147-A177-3AD203B41FA5}">
                      <a16:colId xmlns:a16="http://schemas.microsoft.com/office/drawing/2014/main" xmlns="" val="2089963319"/>
                    </a:ext>
                  </a:extLst>
                </a:gridCol>
                <a:gridCol w="162710">
                  <a:extLst>
                    <a:ext uri="{9D8B030D-6E8A-4147-A177-3AD203B41FA5}">
                      <a16:colId xmlns:a16="http://schemas.microsoft.com/office/drawing/2014/main" xmlns="" val="563581978"/>
                    </a:ext>
                  </a:extLst>
                </a:gridCol>
                <a:gridCol w="676264">
                  <a:extLst>
                    <a:ext uri="{9D8B030D-6E8A-4147-A177-3AD203B41FA5}">
                      <a16:colId xmlns:a16="http://schemas.microsoft.com/office/drawing/2014/main" xmlns="" val="4138122333"/>
                    </a:ext>
                  </a:extLst>
                </a:gridCol>
                <a:gridCol w="381354">
                  <a:extLst>
                    <a:ext uri="{9D8B030D-6E8A-4147-A177-3AD203B41FA5}">
                      <a16:colId xmlns:a16="http://schemas.microsoft.com/office/drawing/2014/main" xmlns="" val="2181816611"/>
                    </a:ext>
                  </a:extLst>
                </a:gridCol>
              </a:tblGrid>
              <a:tr h="533400">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Expenses</a:t>
                      </a: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b="1" dirty="0">
                          <a:solidFill>
                            <a:schemeClr val="tx1"/>
                          </a:solidFill>
                          <a:effectLst/>
                          <a:latin typeface="+mn-lt"/>
                          <a:ea typeface="Tahoma" panose="020B0604030504040204" pitchFamily="34" charset="0"/>
                          <a:cs typeface="Tahoma" panose="020B0604030504040204" pitchFamily="34" charset="0"/>
                        </a:rPr>
                        <a:t> Net Income </a:t>
                      </a:r>
                    </a:p>
                    <a:p>
                      <a:pPr marL="0" marR="0">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 Cash Flow </a:t>
                      </a:r>
                    </a:p>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332898">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750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750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r>
                        <a:rPr lang="en-US" sz="1050" b="0" dirty="0">
                          <a:latin typeface="+mn-lt"/>
                          <a:ea typeface="Tahoma" panose="020B0604030504040204" pitchFamily="34" charset="0"/>
                          <a:cs typeface="Tahoma" panose="020B0604030504040204" pitchFamily="34" charset="0"/>
                        </a:rPr>
                        <a:t>750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r>
                        <a:rPr lang="en-US" sz="1050" b="0" dirty="0" smtClean="0">
                          <a:solidFill>
                            <a:schemeClr val="tx1"/>
                          </a:solidFill>
                          <a:effectLst/>
                          <a:latin typeface="+mn-lt"/>
                          <a:ea typeface="Tahoma" panose="020B0604030504040204" pitchFamily="34" charset="0"/>
                          <a:cs typeface="Tahoma" panose="020B0604030504040204" pitchFamily="34" charset="0"/>
                        </a:rPr>
                        <a:t>− </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r>
                        <a:rPr lang="en-US" sz="1050" b="0" dirty="0" smtClean="0">
                          <a:solidFill>
                            <a:schemeClr val="tx1"/>
                          </a:solidFill>
                          <a:effectLst/>
                          <a:latin typeface="+mn-lt"/>
                          <a:ea typeface="Tahoma" panose="020B0604030504040204" pitchFamily="34" charset="0"/>
                          <a:cs typeface="Tahoma" panose="020B0604030504040204" pitchFamily="34" charset="0"/>
                        </a:rPr>
                        <a:t>= </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750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endParaRPr lang="en-US" sz="1050" b="1" dirty="0">
                        <a:latin typeface="+mn-lt"/>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bl>
          </a:graphicData>
        </a:graphic>
      </p:graphicFrame>
    </p:spTree>
    <p:extLst>
      <p:ext uri="{BB962C8B-B14F-4D97-AF65-F5344CB8AC3E}">
        <p14:creationId xmlns:p14="http://schemas.microsoft.com/office/powerpoint/2010/main" val="2169128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200" b="1" dirty="0">
                <a:solidFill>
                  <a:srgbClr val="C30C20"/>
                </a:solidFill>
                <a:ea typeface="Tahoma" panose="020B0604030504040204" pitchFamily="34" charset="0"/>
                <a:cs typeface="Tahoma" panose="020B0604030504040204" pitchFamily="34" charset="0"/>
              </a:rPr>
              <a:t>Collection of a Notes Receivable: Event 3 </a:t>
            </a:r>
            <a:r>
              <a:rPr lang="en-US" sz="3200" b="1" dirty="0" smtClean="0">
                <a:solidFill>
                  <a:srgbClr val="C30C20"/>
                </a:solidFill>
                <a:ea typeface="Tahoma" panose="020B0604030504040204" pitchFamily="34" charset="0"/>
                <a:cs typeface="Tahoma" panose="020B0604030504040204" pitchFamily="34" charset="0"/>
              </a:rPr>
              <a:t>(Continued</a:t>
            </a:r>
            <a:r>
              <a:rPr lang="en-US" sz="3200" b="1" dirty="0">
                <a:solidFill>
                  <a:srgbClr val="C30C20"/>
                </a:solidFill>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marL="0" indent="0">
              <a:spcBef>
                <a:spcPct val="50000"/>
              </a:spcBef>
              <a:buNone/>
              <a:defRPr/>
            </a:pPr>
            <a:r>
              <a:rPr lang="en-US" b="1" dirty="0" smtClean="0">
                <a:solidFill>
                  <a:srgbClr val="C30C20"/>
                </a:solidFill>
              </a:rPr>
              <a:t>Event 3: Collection of Principal and Interest</a:t>
            </a:r>
          </a:p>
          <a:p>
            <a:pPr>
              <a:spcBef>
                <a:spcPct val="50000"/>
              </a:spcBef>
              <a:defRPr/>
            </a:pPr>
            <a:r>
              <a:rPr lang="en-US" dirty="0" smtClean="0">
                <a:effectLst>
                  <a:outerShdw blurRad="38100" dist="38100" dir="2700000" algn="tl">
                    <a:srgbClr val="FFFFFF"/>
                  </a:outerShdw>
                </a:effectLst>
              </a:rPr>
              <a:t>Now that the entire $900 of interest receivable has been accrued, ATS records the collection of $15,900 in principal and interest on the note.</a:t>
            </a:r>
          </a:p>
          <a:p>
            <a:endParaRPr lang="en-US" dirty="0"/>
          </a:p>
        </p:txBody>
      </p:sp>
      <p:sp>
        <p:nvSpPr>
          <p:cNvPr id="7" name="Text Placeholder 6"/>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p:spPr>
        <p:txBody>
          <a:bodyPr/>
          <a:lstStyle/>
          <a:p>
            <a:r>
              <a:rPr lang="en-US" dirty="0">
                <a:solidFill>
                  <a:schemeClr val="bg1"/>
                </a:solidFill>
              </a:rPr>
              <a:t>7-</a:t>
            </a:r>
            <a:fld id="{D00EDEF9-D035-4425-A917-BE9E5DA74FA0}" type="slidenum">
              <a:rPr lang="en-US" smtClean="0">
                <a:solidFill>
                  <a:schemeClr val="bg1"/>
                </a:solidFill>
              </a:rPr>
              <a:pPr/>
              <a:t>35</a:t>
            </a:fld>
            <a:endParaRPr lang="en-US" dirty="0">
              <a:solidFill>
                <a:schemeClr val="bg1"/>
              </a:solidFill>
            </a:endParaRPr>
          </a:p>
        </p:txBody>
      </p:sp>
      <p:graphicFrame>
        <p:nvGraphicFramePr>
          <p:cNvPr id="5" name="Table 4">
            <a:extLst>
              <a:ext uri="{FF2B5EF4-FFF2-40B4-BE49-F238E27FC236}">
                <a16:creationId xmlns:a16="http://schemas.microsoft.com/office/drawing/2014/main" xmlns="" id="{D1437FAC-C044-4DB2-9B52-E13F54EF2E86}"/>
              </a:ext>
            </a:extLst>
          </p:cNvPr>
          <p:cNvGraphicFramePr>
            <a:graphicFrameLocks noGrp="1"/>
          </p:cNvGraphicFramePr>
          <p:nvPr>
            <p:extLst>
              <p:ext uri="{D42A27DB-BD31-4B8C-83A1-F6EECF244321}">
                <p14:modId xmlns:p14="http://schemas.microsoft.com/office/powerpoint/2010/main" val="1927472800"/>
              </p:ext>
            </p:extLst>
          </p:nvPr>
        </p:nvGraphicFramePr>
        <p:xfrm>
          <a:off x="1722120" y="3221354"/>
          <a:ext cx="5699759" cy="1426844"/>
        </p:xfrm>
        <a:graphic>
          <a:graphicData uri="http://schemas.openxmlformats.org/drawingml/2006/table">
            <a:tbl>
              <a:tblPr>
                <a:tableStyleId>{5C22544A-7EE6-4342-B048-85BDC9FD1C3A}</a:tableStyleId>
              </a:tblPr>
              <a:tblGrid>
                <a:gridCol w="152400">
                  <a:extLst>
                    <a:ext uri="{9D8B030D-6E8A-4147-A177-3AD203B41FA5}">
                      <a16:colId xmlns:a16="http://schemas.microsoft.com/office/drawing/2014/main" xmlns="" val="119357301"/>
                    </a:ext>
                  </a:extLst>
                </a:gridCol>
                <a:gridCol w="3035068">
                  <a:extLst>
                    <a:ext uri="{9D8B030D-6E8A-4147-A177-3AD203B41FA5}">
                      <a16:colId xmlns:a16="http://schemas.microsoft.com/office/drawing/2014/main" xmlns="" val="2170809857"/>
                    </a:ext>
                  </a:extLst>
                </a:gridCol>
                <a:gridCol w="176646">
                  <a:extLst>
                    <a:ext uri="{9D8B030D-6E8A-4147-A177-3AD203B41FA5}">
                      <a16:colId xmlns:a16="http://schemas.microsoft.com/office/drawing/2014/main" xmlns="" val="746245963"/>
                    </a:ext>
                  </a:extLst>
                </a:gridCol>
                <a:gridCol w="1161244">
                  <a:extLst>
                    <a:ext uri="{9D8B030D-6E8A-4147-A177-3AD203B41FA5}">
                      <a16:colId xmlns:a16="http://schemas.microsoft.com/office/drawing/2014/main" xmlns="" val="1923230473"/>
                    </a:ext>
                  </a:extLst>
                </a:gridCol>
                <a:gridCol w="94901">
                  <a:extLst>
                    <a:ext uri="{9D8B030D-6E8A-4147-A177-3AD203B41FA5}">
                      <a16:colId xmlns:a16="http://schemas.microsoft.com/office/drawing/2014/main" xmlns="" val="9718133"/>
                    </a:ext>
                  </a:extLst>
                </a:gridCol>
                <a:gridCol w="1079500">
                  <a:extLst>
                    <a:ext uri="{9D8B030D-6E8A-4147-A177-3AD203B41FA5}">
                      <a16:colId xmlns:a16="http://schemas.microsoft.com/office/drawing/2014/main" xmlns="" val="1405398356"/>
                    </a:ext>
                  </a:extLst>
                </a:gridCol>
              </a:tblGrid>
              <a:tr h="372077">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63500">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Cash</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15,900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4017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Notes Receivable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15,000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r h="355023">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mn-lt"/>
                          <a:ea typeface="Tahoma" panose="020B0604030504040204" pitchFamily="34" charset="0"/>
                          <a:cs typeface="Tahoma" panose="020B0604030504040204" pitchFamily="34" charset="0"/>
                        </a:rPr>
                        <a:t>     </a:t>
                      </a:r>
                      <a:r>
                        <a:rPr lang="en-US" sz="1400" b="0" i="0" u="none" strike="noStrike" dirty="0">
                          <a:solidFill>
                            <a:schemeClr val="tx1"/>
                          </a:solidFill>
                          <a:effectLst/>
                          <a:latin typeface="+mn-lt"/>
                          <a:ea typeface="Tahoma" panose="020B0604030504040204" pitchFamily="34" charset="0"/>
                          <a:cs typeface="Tahoma" panose="020B0604030504040204" pitchFamily="34" charset="0"/>
                        </a:rPr>
                        <a:t>Interest Receivable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900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9905162"/>
                  </a:ext>
                </a:extLst>
              </a:tr>
            </a:tbl>
          </a:graphicData>
        </a:graphic>
      </p:graphicFrame>
      <p:graphicFrame>
        <p:nvGraphicFramePr>
          <p:cNvPr id="6" name="Table 5">
            <a:extLst>
              <a:ext uri="{FF2B5EF4-FFF2-40B4-BE49-F238E27FC236}">
                <a16:creationId xmlns:a16="http://schemas.microsoft.com/office/drawing/2014/main" xmlns="" id="{5590A9C6-9011-45C7-A7A7-90F66D723498}"/>
              </a:ext>
            </a:extLst>
          </p:cNvPr>
          <p:cNvGraphicFramePr>
            <a:graphicFrameLocks noGrp="1"/>
          </p:cNvGraphicFramePr>
          <p:nvPr>
            <p:extLst>
              <p:ext uri="{D42A27DB-BD31-4B8C-83A1-F6EECF244321}">
                <p14:modId xmlns:p14="http://schemas.microsoft.com/office/powerpoint/2010/main" val="1913162961"/>
              </p:ext>
            </p:extLst>
          </p:nvPr>
        </p:nvGraphicFramePr>
        <p:xfrm>
          <a:off x="300857" y="4918945"/>
          <a:ext cx="8542283" cy="1057575"/>
        </p:xfrm>
        <a:graphic>
          <a:graphicData uri="http://schemas.openxmlformats.org/drawingml/2006/table">
            <a:tbl>
              <a:tblPr firstRow="1" firstCol="1" bandRow="1">
                <a:tableStyleId>{5C22544A-7EE6-4342-B048-85BDC9FD1C3A}</a:tableStyleId>
              </a:tblPr>
              <a:tblGrid>
                <a:gridCol w="1725321">
                  <a:extLst>
                    <a:ext uri="{9D8B030D-6E8A-4147-A177-3AD203B41FA5}">
                      <a16:colId xmlns:a16="http://schemas.microsoft.com/office/drawing/2014/main" xmlns="" val="4038268786"/>
                    </a:ext>
                  </a:extLst>
                </a:gridCol>
                <a:gridCol w="181438">
                  <a:extLst>
                    <a:ext uri="{9D8B030D-6E8A-4147-A177-3AD203B41FA5}">
                      <a16:colId xmlns:a16="http://schemas.microsoft.com/office/drawing/2014/main" xmlns="" val="695920123"/>
                    </a:ext>
                  </a:extLst>
                </a:gridCol>
                <a:gridCol w="619605">
                  <a:extLst>
                    <a:ext uri="{9D8B030D-6E8A-4147-A177-3AD203B41FA5}">
                      <a16:colId xmlns:a16="http://schemas.microsoft.com/office/drawing/2014/main" xmlns="" val="118549055"/>
                    </a:ext>
                  </a:extLst>
                </a:gridCol>
                <a:gridCol w="162710">
                  <a:extLst>
                    <a:ext uri="{9D8B030D-6E8A-4147-A177-3AD203B41FA5}">
                      <a16:colId xmlns:a16="http://schemas.microsoft.com/office/drawing/2014/main" xmlns="" val="2501135130"/>
                    </a:ext>
                  </a:extLst>
                </a:gridCol>
                <a:gridCol w="1658337">
                  <a:extLst>
                    <a:ext uri="{9D8B030D-6E8A-4147-A177-3AD203B41FA5}">
                      <a16:colId xmlns:a16="http://schemas.microsoft.com/office/drawing/2014/main" xmlns="" val="322333968"/>
                    </a:ext>
                  </a:extLst>
                </a:gridCol>
                <a:gridCol w="162710">
                  <a:extLst>
                    <a:ext uri="{9D8B030D-6E8A-4147-A177-3AD203B41FA5}">
                      <a16:colId xmlns:a16="http://schemas.microsoft.com/office/drawing/2014/main" xmlns="" val="1493837017"/>
                    </a:ext>
                  </a:extLst>
                </a:gridCol>
                <a:gridCol w="752534">
                  <a:extLst>
                    <a:ext uri="{9D8B030D-6E8A-4147-A177-3AD203B41FA5}">
                      <a16:colId xmlns:a16="http://schemas.microsoft.com/office/drawing/2014/main" xmlns="" val="850383387"/>
                    </a:ext>
                  </a:extLst>
                </a:gridCol>
                <a:gridCol w="162710">
                  <a:extLst>
                    <a:ext uri="{9D8B030D-6E8A-4147-A177-3AD203B41FA5}">
                      <a16:colId xmlns:a16="http://schemas.microsoft.com/office/drawing/2014/main" xmlns="" val="3141023649"/>
                    </a:ext>
                  </a:extLst>
                </a:gridCol>
                <a:gridCol w="894906">
                  <a:extLst>
                    <a:ext uri="{9D8B030D-6E8A-4147-A177-3AD203B41FA5}">
                      <a16:colId xmlns:a16="http://schemas.microsoft.com/office/drawing/2014/main" xmlns="" val="2880056140"/>
                    </a:ext>
                  </a:extLst>
                </a:gridCol>
                <a:gridCol w="162710">
                  <a:extLst>
                    <a:ext uri="{9D8B030D-6E8A-4147-A177-3AD203B41FA5}">
                      <a16:colId xmlns:a16="http://schemas.microsoft.com/office/drawing/2014/main" xmlns="" val="101508216"/>
                    </a:ext>
                  </a:extLst>
                </a:gridCol>
                <a:gridCol w="838974">
                  <a:extLst>
                    <a:ext uri="{9D8B030D-6E8A-4147-A177-3AD203B41FA5}">
                      <a16:colId xmlns:a16="http://schemas.microsoft.com/office/drawing/2014/main" xmlns="" val="2089963319"/>
                    </a:ext>
                  </a:extLst>
                </a:gridCol>
                <a:gridCol w="162710">
                  <a:extLst>
                    <a:ext uri="{9D8B030D-6E8A-4147-A177-3AD203B41FA5}">
                      <a16:colId xmlns:a16="http://schemas.microsoft.com/office/drawing/2014/main" xmlns="" val="563581978"/>
                    </a:ext>
                  </a:extLst>
                </a:gridCol>
                <a:gridCol w="676264">
                  <a:extLst>
                    <a:ext uri="{9D8B030D-6E8A-4147-A177-3AD203B41FA5}">
                      <a16:colId xmlns:a16="http://schemas.microsoft.com/office/drawing/2014/main" xmlns="" val="4138122333"/>
                    </a:ext>
                  </a:extLst>
                </a:gridCol>
                <a:gridCol w="381354">
                  <a:extLst>
                    <a:ext uri="{9D8B030D-6E8A-4147-A177-3AD203B41FA5}">
                      <a16:colId xmlns:a16="http://schemas.microsoft.com/office/drawing/2014/main" xmlns="" val="2181816611"/>
                    </a:ext>
                  </a:extLst>
                </a:gridCol>
              </a:tblGrid>
              <a:tr h="543911">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Expenses</a:t>
                      </a: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b="1" dirty="0">
                          <a:solidFill>
                            <a:schemeClr val="tx1"/>
                          </a:solidFill>
                          <a:effectLst/>
                          <a:latin typeface="+mn-lt"/>
                          <a:ea typeface="Tahoma" panose="020B0604030504040204" pitchFamily="34" charset="0"/>
                          <a:cs typeface="Tahoma" panose="020B0604030504040204" pitchFamily="34" charset="0"/>
                        </a:rPr>
                        <a:t> Net Income </a:t>
                      </a:r>
                    </a:p>
                    <a:p>
                      <a:pPr marL="0" marR="0">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 Cash Flow </a:t>
                      </a:r>
                    </a:p>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169987">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endParaRPr lang="en-US" sz="1050" b="0" dirty="0">
                        <a:latin typeface="+mn-lt"/>
                        <a:ea typeface="Tahoma" panose="020B0604030504040204" pitchFamily="34" charset="0"/>
                        <a:cs typeface="Tahoma" panose="020B0604030504040204" pitchFamily="34" charset="0"/>
                      </a:endParaRPr>
                    </a:p>
                    <a:p>
                      <a:pPr algn="ctr"/>
                      <a:r>
                        <a:rPr lang="en-US" sz="1050" b="0" dirty="0">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smtClean="0">
                          <a:solidFill>
                            <a:schemeClr val="tx1"/>
                          </a:solidFill>
                          <a:effectLst/>
                          <a:latin typeface="+mn-lt"/>
                          <a:ea typeface="Tahoma" panose="020B0604030504040204" pitchFamily="34" charset="0"/>
                          <a:cs typeface="Tahoma" panose="020B0604030504040204" pitchFamily="34" charset="0"/>
                        </a:rPr>
                        <a:t>− </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15,000</a:t>
                      </a:r>
                    </a:p>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900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algn="ctr"/>
                      <a:r>
                        <a:rPr lang="en-US" sz="1050" b="0" dirty="0">
                          <a:latin typeface="+mn-lt"/>
                        </a:rPr>
                        <a:t>IA</a:t>
                      </a:r>
                    </a:p>
                    <a:p>
                      <a:pPr algn="ctr"/>
                      <a:r>
                        <a:rPr lang="en-US" sz="1050" b="0" dirty="0">
                          <a:latin typeface="+mn-lt"/>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bl>
          </a:graphicData>
        </a:graphic>
      </p:graphicFrame>
    </p:spTree>
    <p:extLst>
      <p:ext uri="{BB962C8B-B14F-4D97-AF65-F5344CB8AC3E}">
        <p14:creationId xmlns:p14="http://schemas.microsoft.com/office/powerpoint/2010/main" val="1562660567"/>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7-6: Show how accounting for credit card sales affects financial statements.</a:t>
            </a: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7-</a:t>
            </a:r>
            <a:fld id="{8E04DE85-5BF3-4C03-A70B-7F1A18BE4AC7}" type="slidenum">
              <a:rPr lang="en-US" smtClean="0">
                <a:solidFill>
                  <a:schemeClr val="bg1"/>
                </a:solidFill>
                <a:cs typeface="Arial" charset="0"/>
              </a:rPr>
              <a:pPr/>
              <a:t>36</a:t>
            </a:fld>
            <a:endParaRPr lang="en-US" dirty="0">
              <a:solidFill>
                <a:schemeClr val="bg1"/>
              </a:solidFill>
              <a:cs typeface="Arial" charset="0"/>
            </a:endParaRPr>
          </a:p>
        </p:txBody>
      </p:sp>
    </p:spTree>
    <p:extLst>
      <p:ext uri="{BB962C8B-B14F-4D97-AF65-F5344CB8AC3E}">
        <p14:creationId xmlns:p14="http://schemas.microsoft.com/office/powerpoint/2010/main" val="554996168"/>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Credit Card Sales</a:t>
            </a:r>
          </a:p>
        </p:txBody>
      </p:sp>
      <p:sp>
        <p:nvSpPr>
          <p:cNvPr id="2" name="Content Placeholder 1"/>
          <p:cNvSpPr>
            <a:spLocks noGrp="1"/>
          </p:cNvSpPr>
          <p:nvPr>
            <p:ph idx="1"/>
          </p:nvPr>
        </p:nvSpPr>
        <p:spPr/>
        <p:txBody>
          <a:bodyPr/>
          <a:lstStyle/>
          <a:p>
            <a:r>
              <a:rPr lang="en-US" sz="2600" dirty="0"/>
              <a:t>Rather than maintaining a credit-granting department, many companies find it cost beneficial to accept credit cards. The credit card company deducts a fee, usually between 1% and 5%, from the gross amount of the sales, and pays the merchant the net balance (gross sales less credit card fee)</a:t>
            </a:r>
            <a:r>
              <a:rPr lang="en-US" sz="2600" dirty="0" smtClean="0"/>
              <a:t>.</a:t>
            </a:r>
            <a:endParaRPr lang="en-US" sz="2600"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37</a:t>
            </a:fld>
            <a:endParaRPr lang="en-US" dirty="0">
              <a:solidFill>
                <a:schemeClr val="bg1"/>
              </a:solidFill>
              <a:cs typeface="Arial" charset="0"/>
            </a:endParaRPr>
          </a:p>
        </p:txBody>
      </p:sp>
    </p:spTree>
    <p:extLst>
      <p:ext uri="{BB962C8B-B14F-4D97-AF65-F5344CB8AC3E}">
        <p14:creationId xmlns:p14="http://schemas.microsoft.com/office/powerpoint/2010/main" val="3292160075"/>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Credit Card Sales: Event 1</a:t>
            </a:r>
            <a:endParaRPr lang="en-US" sz="4000" b="1" i="1" dirty="0">
              <a:solidFill>
                <a:srgbClr val="C30C20"/>
              </a:solidFill>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buNone/>
            </a:pPr>
            <a:r>
              <a:rPr lang="en-US" sz="2600" dirty="0"/>
              <a:t>ATS accepts a credit card payment for $1,000 of services rendered. (Assume a 5% handling fee.)</a:t>
            </a:r>
          </a:p>
          <a:p>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38</a:t>
            </a:fld>
            <a:endParaRPr lang="en-US" dirty="0">
              <a:solidFill>
                <a:schemeClr val="bg1"/>
              </a:solidFill>
              <a:cs typeface="Arial" charset="0"/>
            </a:endParaRPr>
          </a:p>
        </p:txBody>
      </p:sp>
      <p:graphicFrame>
        <p:nvGraphicFramePr>
          <p:cNvPr id="6" name="Table 5">
            <a:extLst>
              <a:ext uri="{FF2B5EF4-FFF2-40B4-BE49-F238E27FC236}">
                <a16:creationId xmlns:a16="http://schemas.microsoft.com/office/drawing/2014/main" xmlns="" id="{4E0517BE-FC64-400D-ADC1-126FCF1ECE4C}"/>
              </a:ext>
            </a:extLst>
          </p:cNvPr>
          <p:cNvGraphicFramePr>
            <a:graphicFrameLocks noGrp="1"/>
          </p:cNvGraphicFramePr>
          <p:nvPr>
            <p:extLst>
              <p:ext uri="{D42A27DB-BD31-4B8C-83A1-F6EECF244321}">
                <p14:modId xmlns:p14="http://schemas.microsoft.com/office/powerpoint/2010/main" val="1225251066"/>
              </p:ext>
            </p:extLst>
          </p:nvPr>
        </p:nvGraphicFramePr>
        <p:xfrm>
          <a:off x="380999" y="4120729"/>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98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Acct. Rec.</a:t>
                      </a:r>
                    </a:p>
                    <a:p>
                      <a:pPr marL="0" marR="0" algn="ctr">
                        <a:lnSpc>
                          <a:spcPct val="107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97282">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950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950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1,000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 </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950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5D8F709C-5FAA-4B8D-A879-86E92B6298E2}"/>
              </a:ext>
            </a:extLst>
          </p:cNvPr>
          <p:cNvGraphicFramePr>
            <a:graphicFrameLocks noGrp="1"/>
          </p:cNvGraphicFramePr>
          <p:nvPr>
            <p:extLst>
              <p:ext uri="{D42A27DB-BD31-4B8C-83A1-F6EECF244321}">
                <p14:modId xmlns:p14="http://schemas.microsoft.com/office/powerpoint/2010/main" val="3768212736"/>
              </p:ext>
            </p:extLst>
          </p:nvPr>
        </p:nvGraphicFramePr>
        <p:xfrm>
          <a:off x="1798321" y="2298934"/>
          <a:ext cx="5699759" cy="1426844"/>
        </p:xfrm>
        <a:graphic>
          <a:graphicData uri="http://schemas.openxmlformats.org/drawingml/2006/table">
            <a:tbl>
              <a:tblPr>
                <a:tableStyleId>{5C22544A-7EE6-4342-B048-85BDC9FD1C3A}</a:tableStyleId>
              </a:tblPr>
              <a:tblGrid>
                <a:gridCol w="152400">
                  <a:extLst>
                    <a:ext uri="{9D8B030D-6E8A-4147-A177-3AD203B41FA5}">
                      <a16:colId xmlns:a16="http://schemas.microsoft.com/office/drawing/2014/main" xmlns="" val="119357301"/>
                    </a:ext>
                  </a:extLst>
                </a:gridCol>
                <a:gridCol w="3035068">
                  <a:extLst>
                    <a:ext uri="{9D8B030D-6E8A-4147-A177-3AD203B41FA5}">
                      <a16:colId xmlns:a16="http://schemas.microsoft.com/office/drawing/2014/main" xmlns="" val="2170809857"/>
                    </a:ext>
                  </a:extLst>
                </a:gridCol>
                <a:gridCol w="176646">
                  <a:extLst>
                    <a:ext uri="{9D8B030D-6E8A-4147-A177-3AD203B41FA5}">
                      <a16:colId xmlns:a16="http://schemas.microsoft.com/office/drawing/2014/main" xmlns="" val="746245963"/>
                    </a:ext>
                  </a:extLst>
                </a:gridCol>
                <a:gridCol w="1161244">
                  <a:extLst>
                    <a:ext uri="{9D8B030D-6E8A-4147-A177-3AD203B41FA5}">
                      <a16:colId xmlns:a16="http://schemas.microsoft.com/office/drawing/2014/main" xmlns="" val="1923230473"/>
                    </a:ext>
                  </a:extLst>
                </a:gridCol>
                <a:gridCol w="94901">
                  <a:extLst>
                    <a:ext uri="{9D8B030D-6E8A-4147-A177-3AD203B41FA5}">
                      <a16:colId xmlns:a16="http://schemas.microsoft.com/office/drawing/2014/main" xmlns="" val="9718133"/>
                    </a:ext>
                  </a:extLst>
                </a:gridCol>
                <a:gridCol w="1079500">
                  <a:extLst>
                    <a:ext uri="{9D8B030D-6E8A-4147-A177-3AD203B41FA5}">
                      <a16:colId xmlns:a16="http://schemas.microsoft.com/office/drawing/2014/main" xmlns="" val="1405398356"/>
                    </a:ext>
                  </a:extLst>
                </a:gridCol>
              </a:tblGrid>
              <a:tr h="372077">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63500">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Accounts Receivable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950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55023">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Credit Card Expense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50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r h="355023">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mn-lt"/>
                          <a:ea typeface="Tahoma" panose="020B0604030504040204" pitchFamily="34" charset="0"/>
                          <a:cs typeface="Tahoma" panose="020B0604030504040204" pitchFamily="34" charset="0"/>
                        </a:rPr>
                        <a:t>     </a:t>
                      </a:r>
                      <a:r>
                        <a:rPr lang="en-US" sz="1400" b="0" i="0" u="none" strike="noStrike" dirty="0">
                          <a:solidFill>
                            <a:schemeClr val="tx1"/>
                          </a:solidFill>
                          <a:effectLst/>
                          <a:latin typeface="+mn-lt"/>
                          <a:ea typeface="Tahoma" panose="020B0604030504040204" pitchFamily="34" charset="0"/>
                          <a:cs typeface="Tahoma" panose="020B0604030504040204" pitchFamily="34" charset="0"/>
                        </a:rPr>
                        <a:t>Service Revenue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1,000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9905162"/>
                  </a:ext>
                </a:extLst>
              </a:tr>
            </a:tbl>
          </a:graphicData>
        </a:graphic>
      </p:graphicFrame>
    </p:spTree>
    <p:extLst>
      <p:ext uri="{BB962C8B-B14F-4D97-AF65-F5344CB8AC3E}">
        <p14:creationId xmlns:p14="http://schemas.microsoft.com/office/powerpoint/2010/main" val="3899253700"/>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Net Realizable Value</a:t>
            </a:r>
          </a:p>
        </p:txBody>
      </p:sp>
      <p:sp>
        <p:nvSpPr>
          <p:cNvPr id="8" name="Content Placeholder 7"/>
          <p:cNvSpPr>
            <a:spLocks noGrp="1"/>
          </p:cNvSpPr>
          <p:nvPr>
            <p:ph idx="1"/>
          </p:nvPr>
        </p:nvSpPr>
        <p:spPr/>
        <p:txBody>
          <a:bodyPr/>
          <a:lstStyle/>
          <a:p>
            <a:pPr marL="0" indent="0">
              <a:buNone/>
            </a:pPr>
            <a:r>
              <a:rPr lang="en-US" sz="2600" dirty="0" smtClean="0"/>
              <a:t>Some </a:t>
            </a:r>
            <a:r>
              <a:rPr lang="en-US" sz="2600" dirty="0"/>
              <a:t>customers may be unwilling or unable to pay their accounts receivable. Because we do not want to overstate assets, we must show accounts receivable at its </a:t>
            </a:r>
            <a:r>
              <a:rPr lang="en-US" sz="2600" b="1" dirty="0">
                <a:solidFill>
                  <a:srgbClr val="C00000"/>
                </a:solidFill>
              </a:rPr>
              <a:t>net realizable value </a:t>
            </a:r>
            <a:r>
              <a:rPr lang="en-US" sz="2600" dirty="0"/>
              <a:t>on the balance sheet. The </a:t>
            </a:r>
            <a:r>
              <a:rPr lang="en-US" sz="2600" b="1" dirty="0">
                <a:solidFill>
                  <a:srgbClr val="C30C20"/>
                </a:solidFill>
              </a:rPr>
              <a:t>net realizable value </a:t>
            </a:r>
            <a:r>
              <a:rPr lang="en-US" sz="2600" dirty="0"/>
              <a:t>is the gross amount of the receivables less some estimated allowance for doubtful accounts.</a:t>
            </a:r>
          </a:p>
          <a:p>
            <a:endParaRPr lang="en-US" dirty="0"/>
          </a:p>
        </p:txBody>
      </p:sp>
      <p:sp>
        <p:nvSpPr>
          <p:cNvPr id="10" name="Text Placeholder 9"/>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7-</a:t>
            </a:r>
            <a:fld id="{86103F27-AA34-4069-B652-A178AD0674B3}" type="slidenum">
              <a:rPr lang="en-US" smtClean="0">
                <a:solidFill>
                  <a:schemeClr val="bg1"/>
                </a:solidFill>
              </a:rPr>
              <a:pPr>
                <a:defRPr/>
              </a:pPr>
              <a:t>3</a:t>
            </a:fld>
            <a:endParaRPr lang="en-US" dirty="0">
              <a:solidFill>
                <a:schemeClr val="bg1"/>
              </a:solidFill>
            </a:endParaRPr>
          </a:p>
        </p:txBody>
      </p:sp>
    </p:spTree>
    <p:extLst>
      <p:ext uri="{BB962C8B-B14F-4D97-AF65-F5344CB8AC3E}">
        <p14:creationId xmlns:p14="http://schemas.microsoft.com/office/powerpoint/2010/main" val="36810669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t>Credit Card Sales: Event 2</a:t>
            </a:r>
            <a:endParaRPr lang="en-US" sz="4000" b="1" i="1"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buNone/>
            </a:pPr>
            <a:r>
              <a:rPr lang="en-US" sz="2600" dirty="0"/>
              <a:t>The collection of the receivable due from </a:t>
            </a:r>
            <a:r>
              <a:rPr lang="en-US" sz="2600" dirty="0" smtClean="0"/>
              <a:t>the credit </a:t>
            </a:r>
            <a:r>
              <a:rPr lang="en-US" sz="2600" dirty="0"/>
              <a:t>card company is recorded like any </a:t>
            </a:r>
            <a:r>
              <a:rPr lang="en-US" sz="2600" dirty="0" smtClean="0"/>
              <a:t>other receivable </a:t>
            </a:r>
            <a:r>
              <a:rPr lang="en-US" sz="2600" dirty="0"/>
              <a:t>collection.</a:t>
            </a:r>
          </a:p>
          <a:p>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39</a:t>
            </a:fld>
            <a:endParaRPr lang="en-US" dirty="0">
              <a:solidFill>
                <a:schemeClr val="bg1"/>
              </a:solidFill>
              <a:cs typeface="Arial" charset="0"/>
            </a:endParaRPr>
          </a:p>
        </p:txBody>
      </p:sp>
      <p:graphicFrame>
        <p:nvGraphicFramePr>
          <p:cNvPr id="6" name="Table 5">
            <a:extLst>
              <a:ext uri="{FF2B5EF4-FFF2-40B4-BE49-F238E27FC236}">
                <a16:creationId xmlns:a16="http://schemas.microsoft.com/office/drawing/2014/main" xmlns="" id="{556E1E16-CC13-4107-A93B-7445389379B5}"/>
              </a:ext>
            </a:extLst>
          </p:cNvPr>
          <p:cNvGraphicFramePr>
            <a:graphicFrameLocks noGrp="1"/>
          </p:cNvGraphicFramePr>
          <p:nvPr>
            <p:extLst>
              <p:ext uri="{D42A27DB-BD31-4B8C-83A1-F6EECF244321}">
                <p14:modId xmlns:p14="http://schemas.microsoft.com/office/powerpoint/2010/main" val="230890945"/>
              </p:ext>
            </p:extLst>
          </p:nvPr>
        </p:nvGraphicFramePr>
        <p:xfrm>
          <a:off x="304798" y="3794194"/>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98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Acct. Rec.</a:t>
                      </a:r>
                    </a:p>
                    <a:p>
                      <a:pPr marL="0" marR="0" algn="ctr">
                        <a:lnSpc>
                          <a:spcPct val="107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97282">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950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(950)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r>
                        <a:rPr lang="en-US" sz="1050" b="0" dirty="0" smtClean="0">
                          <a:solidFill>
                            <a:schemeClr val="tx1"/>
                          </a:solidFill>
                          <a:effectLst/>
                          <a:latin typeface="+mn-lt"/>
                          <a:ea typeface="Tahoma" panose="020B0604030504040204" pitchFamily="34" charset="0"/>
                          <a:cs typeface="Tahoma" panose="020B0604030504040204" pitchFamily="34" charset="0"/>
                        </a:rPr>
                        <a:t>− </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950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7B423A46-293B-4F65-9B64-8A8A39C93E56}"/>
              </a:ext>
            </a:extLst>
          </p:cNvPr>
          <p:cNvGraphicFramePr>
            <a:graphicFrameLocks noGrp="1"/>
          </p:cNvGraphicFramePr>
          <p:nvPr>
            <p:extLst>
              <p:ext uri="{D42A27DB-BD31-4B8C-83A1-F6EECF244321}">
                <p14:modId xmlns:p14="http://schemas.microsoft.com/office/powerpoint/2010/main" val="3665441711"/>
              </p:ext>
            </p:extLst>
          </p:nvPr>
        </p:nvGraphicFramePr>
        <p:xfrm>
          <a:off x="1722120" y="2341372"/>
          <a:ext cx="5699759" cy="1071821"/>
        </p:xfrm>
        <a:graphic>
          <a:graphicData uri="http://schemas.openxmlformats.org/drawingml/2006/table">
            <a:tbl>
              <a:tblPr>
                <a:tableStyleId>{5C22544A-7EE6-4342-B048-85BDC9FD1C3A}</a:tableStyleId>
              </a:tblPr>
              <a:tblGrid>
                <a:gridCol w="152400">
                  <a:extLst>
                    <a:ext uri="{9D8B030D-6E8A-4147-A177-3AD203B41FA5}">
                      <a16:colId xmlns:a16="http://schemas.microsoft.com/office/drawing/2014/main" xmlns="" val="119357301"/>
                    </a:ext>
                  </a:extLst>
                </a:gridCol>
                <a:gridCol w="3035068">
                  <a:extLst>
                    <a:ext uri="{9D8B030D-6E8A-4147-A177-3AD203B41FA5}">
                      <a16:colId xmlns:a16="http://schemas.microsoft.com/office/drawing/2014/main" xmlns="" val="2170809857"/>
                    </a:ext>
                  </a:extLst>
                </a:gridCol>
                <a:gridCol w="176646">
                  <a:extLst>
                    <a:ext uri="{9D8B030D-6E8A-4147-A177-3AD203B41FA5}">
                      <a16:colId xmlns:a16="http://schemas.microsoft.com/office/drawing/2014/main" xmlns="" val="746245963"/>
                    </a:ext>
                  </a:extLst>
                </a:gridCol>
                <a:gridCol w="1161244">
                  <a:extLst>
                    <a:ext uri="{9D8B030D-6E8A-4147-A177-3AD203B41FA5}">
                      <a16:colId xmlns:a16="http://schemas.microsoft.com/office/drawing/2014/main" xmlns="" val="1923230473"/>
                    </a:ext>
                  </a:extLst>
                </a:gridCol>
                <a:gridCol w="94901">
                  <a:extLst>
                    <a:ext uri="{9D8B030D-6E8A-4147-A177-3AD203B41FA5}">
                      <a16:colId xmlns:a16="http://schemas.microsoft.com/office/drawing/2014/main" xmlns="" val="9718133"/>
                    </a:ext>
                  </a:extLst>
                </a:gridCol>
                <a:gridCol w="1079500">
                  <a:extLst>
                    <a:ext uri="{9D8B030D-6E8A-4147-A177-3AD203B41FA5}">
                      <a16:colId xmlns:a16="http://schemas.microsoft.com/office/drawing/2014/main" xmlns="" val="1405398356"/>
                    </a:ext>
                  </a:extLst>
                </a:gridCol>
              </a:tblGrid>
              <a:tr h="372077">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263500">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Cash</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950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55023">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mn-lt"/>
                          <a:ea typeface="Tahoma" panose="020B0604030504040204" pitchFamily="34" charset="0"/>
                          <a:cs typeface="Tahoma" panose="020B0604030504040204" pitchFamily="34" charset="0"/>
                        </a:rPr>
                        <a:t>     </a:t>
                      </a:r>
                      <a:r>
                        <a:rPr lang="en-US" sz="1400" b="0" i="0" u="none" strike="noStrike" dirty="0">
                          <a:solidFill>
                            <a:schemeClr val="tx1"/>
                          </a:solidFill>
                          <a:effectLst/>
                          <a:latin typeface="+mn-lt"/>
                          <a:ea typeface="Tahoma" panose="020B0604030504040204" pitchFamily="34" charset="0"/>
                          <a:cs typeface="Tahoma" panose="020B0604030504040204" pitchFamily="34" charset="0"/>
                        </a:rPr>
                        <a:t>Accounts Receivable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950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3602928193"/>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solidFill>
                  <a:srgbClr val="C30C20"/>
                </a:solidFill>
              </a:rPr>
              <a:t>LO 7-7: Calculate and interpret the accounts receivable turnover ratio.</a:t>
            </a:r>
            <a:br>
              <a:rPr lang="en-US" dirty="0">
                <a:solidFill>
                  <a:srgbClr val="C30C20"/>
                </a:solidFill>
              </a:rPr>
            </a:br>
            <a:endParaRPr lang="en-US" dirty="0">
              <a:solidFill>
                <a:srgbClr val="C30C20"/>
              </a:solidFill>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7-</a:t>
            </a:r>
            <a:fld id="{8E04DE85-5BF3-4C03-A70B-7F1A18BE4AC7}" type="slidenum">
              <a:rPr lang="en-US" smtClean="0">
                <a:solidFill>
                  <a:schemeClr val="bg1"/>
                </a:solidFill>
                <a:cs typeface="Arial" charset="0"/>
              </a:rPr>
              <a:pPr/>
              <a:t>40</a:t>
            </a:fld>
            <a:endParaRPr lang="en-US" dirty="0">
              <a:solidFill>
                <a:schemeClr val="bg1"/>
              </a:solidFill>
              <a:cs typeface="Arial" charset="0"/>
            </a:endParaRPr>
          </a:p>
        </p:txBody>
      </p:sp>
    </p:spTree>
    <p:extLst>
      <p:ext uri="{BB962C8B-B14F-4D97-AF65-F5344CB8AC3E}">
        <p14:creationId xmlns:p14="http://schemas.microsoft.com/office/powerpoint/2010/main" val="2894077018"/>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Accounts Receivable Turnover</a:t>
            </a:r>
          </a:p>
        </p:txBody>
      </p:sp>
      <p:sp>
        <p:nvSpPr>
          <p:cNvPr id="3" name="Content Placeholder 2"/>
          <p:cNvSpPr>
            <a:spLocks noGrp="1"/>
          </p:cNvSpPr>
          <p:nvPr>
            <p:ph idx="1"/>
          </p:nvPr>
        </p:nvSpPr>
        <p:spPr/>
        <p:txBody>
          <a:bodyPr/>
          <a:lstStyle/>
          <a:p>
            <a:pPr marL="0" indent="0">
              <a:buNone/>
            </a:pPr>
            <a:r>
              <a:rPr lang="en-US" sz="2600" dirty="0">
                <a:effectLst>
                  <a:outerShdw blurRad="38100" dist="38100" dir="2700000" algn="tl">
                    <a:srgbClr val="FFFFFF"/>
                  </a:outerShdw>
                </a:effectLst>
              </a:rPr>
              <a:t>The longer it takes to collect accounts receivable, the greater the opportunity cost of lost income.</a:t>
            </a:r>
          </a:p>
          <a:p>
            <a:pPr marL="0" indent="0">
              <a:buNone/>
            </a:pPr>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41</a:t>
            </a:fld>
            <a:endParaRPr lang="en-US" dirty="0">
              <a:solidFill>
                <a:schemeClr val="bg1"/>
              </a:solidFill>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42122689"/>
              </p:ext>
            </p:extLst>
          </p:nvPr>
        </p:nvGraphicFramePr>
        <p:xfrm>
          <a:off x="914400" y="2798966"/>
          <a:ext cx="7409454" cy="1201533"/>
        </p:xfrm>
        <a:graphic>
          <a:graphicData uri="http://schemas.openxmlformats.org/drawingml/2006/table">
            <a:tbl>
              <a:tblPr firstRow="1" bandRow="1">
                <a:tableStyleId>{5C22544A-7EE6-4342-B048-85BDC9FD1C3A}</a:tableStyleId>
              </a:tblPr>
              <a:tblGrid>
                <a:gridCol w="3237464"/>
                <a:gridCol w="667519"/>
                <a:gridCol w="3504471"/>
              </a:tblGrid>
              <a:tr h="1201533">
                <a:tc>
                  <a:txBody>
                    <a:bodyPr/>
                    <a:lstStyle/>
                    <a:p>
                      <a:pPr algn="ctr"/>
                      <a:r>
                        <a:rPr lang="en-US" sz="2400" dirty="0" smtClean="0">
                          <a:solidFill>
                            <a:schemeClr val="tx1"/>
                          </a:solidFill>
                        </a:rPr>
                        <a:t>Accounts</a:t>
                      </a:r>
                      <a:r>
                        <a:rPr lang="en-US" sz="2400" baseline="0" dirty="0" smtClean="0">
                          <a:solidFill>
                            <a:schemeClr val="tx1"/>
                          </a:solidFill>
                        </a:rPr>
                        <a:t> receivable </a:t>
                      </a:r>
                    </a:p>
                    <a:p>
                      <a:pPr algn="ctr"/>
                      <a:r>
                        <a:rPr lang="en-US" sz="2400" baseline="0" dirty="0" smtClean="0">
                          <a:solidFill>
                            <a:schemeClr val="tx1"/>
                          </a:solidFill>
                        </a:rPr>
                        <a:t>turnover ratio</a:t>
                      </a:r>
                      <a:endParaRPr lang="en-US" sz="2400" dirty="0">
                        <a:solidFill>
                          <a:schemeClr val="tx1"/>
                        </a:solidFill>
                      </a:endParaRPr>
                    </a:p>
                  </a:txBody>
                  <a:tcPr marL="120153" marR="120153" marT="60077" marB="6007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mn-lt"/>
                          <a:ea typeface="Calibri" panose="020F0502020204030204" pitchFamily="34" charset="0"/>
                          <a:cs typeface="Times New Roman" panose="02020603050405020304" pitchFamily="18" charset="0"/>
                        </a:rPr>
                        <a:t>=</a:t>
                      </a:r>
                      <a:endParaRPr lang="en-US" sz="2400" b="1" i="0" dirty="0">
                        <a:solidFill>
                          <a:schemeClr val="tx1"/>
                        </a:solidFill>
                        <a:latin typeface="+mn-lt"/>
                      </a:endParaRPr>
                    </a:p>
                  </a:txBody>
                  <a:tcPr marL="120153" marR="120153" marT="60077" marB="600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400" i="0" dirty="0" smtClean="0">
                          <a:solidFill>
                            <a:schemeClr val="tx1"/>
                          </a:solidFill>
                          <a:latin typeface="+mn-lt"/>
                        </a:rPr>
                        <a:t>Sales</a:t>
                      </a:r>
                    </a:p>
                    <a:p>
                      <a:pPr algn="ctr"/>
                      <a:r>
                        <a:rPr lang="en-US" sz="2400" i="0" dirty="0" smtClean="0">
                          <a:solidFill>
                            <a:schemeClr val="tx1"/>
                          </a:solidFill>
                          <a:latin typeface="+mn-lt"/>
                        </a:rPr>
                        <a:t>Accounts receivable</a:t>
                      </a:r>
                    </a:p>
                  </a:txBody>
                  <a:tcPr marL="120153" marR="120153" marT="60077" marB="6007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cxnSp>
        <p:nvCxnSpPr>
          <p:cNvPr id="9" name="Straight Connector 8"/>
          <p:cNvCxnSpPr/>
          <p:nvPr/>
        </p:nvCxnSpPr>
        <p:spPr>
          <a:xfrm>
            <a:off x="5334000" y="3399732"/>
            <a:ext cx="2514600"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2096142"/>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Days to Collect Receivable</a:t>
            </a:r>
          </a:p>
        </p:txBody>
      </p:sp>
      <p:sp>
        <p:nvSpPr>
          <p:cNvPr id="3" name="Content Placeholder 2"/>
          <p:cNvSpPr>
            <a:spLocks noGrp="1"/>
          </p:cNvSpPr>
          <p:nvPr>
            <p:ph idx="1"/>
          </p:nvPr>
        </p:nvSpPr>
        <p:spPr/>
        <p:txBody>
          <a:bodyPr/>
          <a:lstStyle/>
          <a:p>
            <a:pPr marL="0" indent="0">
              <a:buNone/>
            </a:pPr>
            <a:r>
              <a:rPr lang="en-US" sz="2600" dirty="0">
                <a:effectLst>
                  <a:outerShdw blurRad="38100" dist="38100" dir="2700000" algn="tl">
                    <a:srgbClr val="FFFFFF"/>
                  </a:outerShdw>
                </a:effectLst>
              </a:rPr>
              <a:t>This ratio often helps simplify the issues surrounding the collections of accounts receivable.</a:t>
            </a:r>
          </a:p>
          <a:p>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42</a:t>
            </a:fld>
            <a:endParaRPr lang="en-US" dirty="0">
              <a:solidFill>
                <a:schemeClr val="bg1"/>
              </a:solidFill>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92922900"/>
              </p:ext>
            </p:extLst>
          </p:nvPr>
        </p:nvGraphicFramePr>
        <p:xfrm>
          <a:off x="914400" y="2555588"/>
          <a:ext cx="7409454" cy="1217434"/>
        </p:xfrm>
        <a:graphic>
          <a:graphicData uri="http://schemas.openxmlformats.org/drawingml/2006/table">
            <a:tbl>
              <a:tblPr firstRow="1" bandRow="1">
                <a:tableStyleId>{5C22544A-7EE6-4342-B048-85BDC9FD1C3A}</a:tableStyleId>
              </a:tblPr>
              <a:tblGrid>
                <a:gridCol w="3237464"/>
                <a:gridCol w="667519"/>
                <a:gridCol w="3504471"/>
              </a:tblGrid>
              <a:tr h="1201533">
                <a:tc>
                  <a:txBody>
                    <a:bodyPr/>
                    <a:lstStyle/>
                    <a:p>
                      <a:pPr algn="ctr"/>
                      <a:r>
                        <a:rPr lang="en-US" sz="2400" dirty="0" smtClean="0">
                          <a:solidFill>
                            <a:schemeClr val="tx1"/>
                          </a:solidFill>
                        </a:rPr>
                        <a:t>Average number</a:t>
                      </a:r>
                      <a:r>
                        <a:rPr lang="en-US" sz="2400" baseline="0" dirty="0" smtClean="0">
                          <a:solidFill>
                            <a:schemeClr val="tx1"/>
                          </a:solidFill>
                        </a:rPr>
                        <a:t> of days to collect accounts receivable</a:t>
                      </a:r>
                      <a:endParaRPr lang="en-US" sz="2400" dirty="0">
                        <a:solidFill>
                          <a:schemeClr val="tx1"/>
                        </a:solidFill>
                      </a:endParaRPr>
                    </a:p>
                  </a:txBody>
                  <a:tcPr marL="120153" marR="120153" marT="60077" marB="6007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latin typeface="+mn-lt"/>
                          <a:ea typeface="Calibri" panose="020F0502020204030204" pitchFamily="34" charset="0"/>
                          <a:cs typeface="Times New Roman" panose="02020603050405020304" pitchFamily="18" charset="0"/>
                        </a:rPr>
                        <a:t>=</a:t>
                      </a:r>
                      <a:endParaRPr lang="en-US" sz="2400" b="1" i="0" dirty="0">
                        <a:solidFill>
                          <a:schemeClr val="tx1"/>
                        </a:solidFill>
                        <a:latin typeface="+mn-lt"/>
                      </a:endParaRPr>
                    </a:p>
                  </a:txBody>
                  <a:tcPr marL="120153" marR="120153" marT="60077" marB="600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400" i="0" dirty="0" smtClean="0">
                          <a:solidFill>
                            <a:schemeClr val="tx1"/>
                          </a:solidFill>
                          <a:latin typeface="+mn-lt"/>
                        </a:rPr>
                        <a:t>365</a:t>
                      </a:r>
                    </a:p>
                    <a:p>
                      <a:pPr algn="ctr"/>
                      <a:r>
                        <a:rPr lang="en-US" sz="2400" i="0" dirty="0" smtClean="0">
                          <a:solidFill>
                            <a:schemeClr val="tx1"/>
                          </a:solidFill>
                          <a:latin typeface="+mn-lt"/>
                        </a:rPr>
                        <a:t>Accounts receivable</a:t>
                      </a:r>
                    </a:p>
                    <a:p>
                      <a:pPr algn="ctr"/>
                      <a:r>
                        <a:rPr lang="en-US" sz="2400" i="0" dirty="0" smtClean="0">
                          <a:solidFill>
                            <a:schemeClr val="tx1"/>
                          </a:solidFill>
                          <a:latin typeface="+mn-lt"/>
                        </a:rPr>
                        <a:t>turnover ratio</a:t>
                      </a:r>
                      <a:endParaRPr lang="en-US" sz="2400" i="0" dirty="0">
                        <a:solidFill>
                          <a:schemeClr val="tx1"/>
                        </a:solidFill>
                        <a:latin typeface="+mn-lt"/>
                      </a:endParaRPr>
                    </a:p>
                  </a:txBody>
                  <a:tcPr marL="120153" marR="120153" marT="60077" marB="6007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cxnSp>
        <p:nvCxnSpPr>
          <p:cNvPr id="10" name="Straight Connector 9"/>
          <p:cNvCxnSpPr/>
          <p:nvPr/>
        </p:nvCxnSpPr>
        <p:spPr>
          <a:xfrm>
            <a:off x="5334000" y="2971800"/>
            <a:ext cx="2514600"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767440"/>
      </p:ext>
    </p:extLst>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smtClean="0">
                <a:ea typeface="Tahoma" panose="020B0604030504040204" pitchFamily="34" charset="0"/>
                <a:cs typeface="Tahoma" panose="020B0604030504040204" pitchFamily="34" charset="0"/>
              </a:rPr>
              <a:t>Exhibit 7.8: Operating Cycle</a:t>
            </a:r>
            <a:endParaRPr lang="en-US" sz="40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sz="2000" dirty="0"/>
              <a:t>The operating cycle is the average time it takes a business to convert inventory to accounts receivable plus the time it takes to convert accounts receivable back into cash.</a:t>
            </a:r>
          </a:p>
          <a:p>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43</a:t>
            </a:fld>
            <a:endParaRPr lang="en-US" dirty="0">
              <a:solidFill>
                <a:schemeClr val="bg1"/>
              </a:solidFill>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70477025"/>
              </p:ext>
            </p:extLst>
          </p:nvPr>
        </p:nvGraphicFramePr>
        <p:xfrm>
          <a:off x="1531620" y="2286000"/>
          <a:ext cx="5953908" cy="3652723"/>
        </p:xfrm>
        <a:graphic>
          <a:graphicData uri="http://schemas.openxmlformats.org/drawingml/2006/table">
            <a:tbl>
              <a:tblPr firstRow="1" firstCol="1" bandRow="1"/>
              <a:tblGrid>
                <a:gridCol w="1288894"/>
                <a:gridCol w="1333039"/>
                <a:gridCol w="1053250"/>
                <a:gridCol w="1172626"/>
                <a:gridCol w="1106099"/>
              </a:tblGrid>
              <a:tr h="223533">
                <a:tc gridSpan="5">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Exhibit 7.8</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94131">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Industry</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Company</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Average Number of Days to Sell Inventory</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Average Days to Collect Receivables</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Length of Operating Cycle</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r>
              <a:tr h="223533">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Fast Food</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McDonald’s</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4</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22</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26</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23533">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400" b="1" dirty="0" smtClean="0">
                          <a:effectLst/>
                          <a:latin typeface="+mn-lt"/>
                          <a:ea typeface="Calibri" panose="020F0502020204030204" pitchFamily="34" charset="0"/>
                          <a:cs typeface="Times New Roman" panose="02020603050405020304" pitchFamily="18" charset="0"/>
                        </a:rPr>
                        <a:t>Starbucks</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194</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13</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207</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670598">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Restaurant Brands International</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15</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36</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51</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r>
              <a:tr h="447065">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Department Stores</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Macy’s</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126</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7</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133</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23533">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Walmart</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43</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4</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47</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r>
              <a:tr h="447065">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Home Construction</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D.R. Horton</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320</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0</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320</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23533">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Toll Brothers</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648</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0</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648</a:t>
                      </a:r>
                      <a:endParaRPr lang="en-US" sz="1100" dirty="0">
                        <a:effectLst/>
                        <a:latin typeface="+mn-lt"/>
                        <a:ea typeface="Calibri" panose="020F0502020204030204" pitchFamily="34" charset="0"/>
                        <a:cs typeface="Times New Roman" panose="02020603050405020304" pitchFamily="18" charset="0"/>
                      </a:endParaRPr>
                    </a:p>
                  </a:txBody>
                  <a:tcPr marL="67149" marR="6714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r>
            </a:tbl>
          </a:graphicData>
        </a:graphic>
      </p:graphicFrame>
    </p:spTree>
    <p:extLst>
      <p:ext uri="{BB962C8B-B14F-4D97-AF65-F5344CB8AC3E}">
        <p14:creationId xmlns:p14="http://schemas.microsoft.com/office/powerpoint/2010/main" val="1324739762"/>
      </p:ext>
    </p:extLst>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4038600"/>
            <a:ext cx="5257800" cy="1371600"/>
          </a:xfrm>
        </p:spPr>
        <p:txBody>
          <a:bodyPr/>
          <a:lstStyle/>
          <a:p>
            <a:r>
              <a:rPr lang="en-US" b="1" dirty="0">
                <a:ea typeface="Tahoma" panose="020B0604030504040204" pitchFamily="34" charset="0"/>
                <a:cs typeface="Tahoma" panose="020B0604030504040204" pitchFamily="34" charset="0"/>
              </a:rPr>
              <a:t>End of Chapter 7</a:t>
            </a:r>
            <a:br>
              <a:rPr lang="en-US" b="1" dirty="0">
                <a:ea typeface="Tahoma" panose="020B0604030504040204" pitchFamily="34" charset="0"/>
                <a:cs typeface="Tahoma" panose="020B0604030504040204" pitchFamily="34" charset="0"/>
              </a:rPr>
            </a:br>
            <a:endParaRPr lang="en-US" dirty="0">
              <a:ea typeface="Tahoma" panose="020B0604030504040204" pitchFamily="34" charset="0"/>
              <a:cs typeface="Tahoma" panose="020B0604030504040204" pitchFamily="34" charset="0"/>
            </a:endParaRPr>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2989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Uncollectible Accounts Expense</a:t>
            </a:r>
          </a:p>
        </p:txBody>
      </p:sp>
      <p:sp>
        <p:nvSpPr>
          <p:cNvPr id="4" name="Content Placeholder 3"/>
          <p:cNvSpPr>
            <a:spLocks noGrp="1"/>
          </p:cNvSpPr>
          <p:nvPr>
            <p:ph idx="1"/>
          </p:nvPr>
        </p:nvSpPr>
        <p:spPr/>
        <p:txBody>
          <a:bodyPr/>
          <a:lstStyle/>
          <a:p>
            <a:pPr marL="0" indent="0">
              <a:buNone/>
            </a:pPr>
            <a:r>
              <a:rPr lang="en-US" sz="2600" dirty="0">
                <a:ea typeface="Tahoma" panose="020B0604030504040204" pitchFamily="34" charset="0"/>
                <a:cs typeface="Tahoma" panose="020B0604030504040204" pitchFamily="34" charset="0"/>
              </a:rPr>
              <a:t>Multiplying the service revenue by the percentage estimate of uncollectible accounts is commonly called the </a:t>
            </a:r>
            <a:r>
              <a:rPr lang="en-US" sz="2600" b="1" dirty="0">
                <a:solidFill>
                  <a:srgbClr val="C30C20"/>
                </a:solidFill>
                <a:ea typeface="Tahoma" panose="020B0604030504040204" pitchFamily="34" charset="0"/>
                <a:cs typeface="Tahoma" panose="020B0604030504040204" pitchFamily="34" charset="0"/>
              </a:rPr>
              <a:t>percent of revenue method </a:t>
            </a:r>
            <a:r>
              <a:rPr lang="en-US" sz="2600" dirty="0">
                <a:ea typeface="Tahoma" panose="020B0604030504040204" pitchFamily="34" charset="0"/>
                <a:cs typeface="Tahoma" panose="020B0604030504040204" pitchFamily="34" charset="0"/>
              </a:rPr>
              <a:t>of estimating uncollectible accounts expense.</a:t>
            </a:r>
          </a:p>
          <a:p>
            <a:endParaRPr lang="en-US" dirty="0"/>
          </a:p>
        </p:txBody>
      </p:sp>
      <p:sp>
        <p:nvSpPr>
          <p:cNvPr id="7" name="Text Placeholder 6"/>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 7-</a:t>
            </a:r>
            <a:fld id="{46321AFE-697E-4E2F-A913-F41F40876EEB}"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1140543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Revenue Recognition: Event 1</a:t>
            </a:r>
          </a:p>
        </p:txBody>
      </p:sp>
      <p:sp>
        <p:nvSpPr>
          <p:cNvPr id="2" name="Content Placeholder 1"/>
          <p:cNvSpPr>
            <a:spLocks noGrp="1"/>
          </p:cNvSpPr>
          <p:nvPr>
            <p:ph idx="1"/>
          </p:nvPr>
        </p:nvSpPr>
        <p:spPr/>
        <p:txBody>
          <a:bodyPr/>
          <a:lstStyle/>
          <a:p>
            <a:pPr marL="0" indent="0">
              <a:buNone/>
            </a:pPr>
            <a:r>
              <a:rPr lang="en-US" sz="2600" dirty="0">
                <a:effectLst>
                  <a:outerShdw blurRad="38100" dist="38100" dir="2700000" algn="tl">
                    <a:srgbClr val="FFFFFF"/>
                  </a:outerShdw>
                </a:effectLst>
              </a:rPr>
              <a:t>Allen’s Tutoring Services recognized $3,750 of service revenue earned on account during Year 1.</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5</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2819130453"/>
              </p:ext>
            </p:extLst>
          </p:nvPr>
        </p:nvGraphicFramePr>
        <p:xfrm>
          <a:off x="152400" y="4038600"/>
          <a:ext cx="8863622" cy="1614373"/>
        </p:xfrm>
        <a:graphic>
          <a:graphicData uri="http://schemas.openxmlformats.org/drawingml/2006/table">
            <a:tbl>
              <a:tblPr firstRow="1" firstCol="1" bandRow="1">
                <a:tableStyleId>{5C22544A-7EE6-4342-B048-85BDC9FD1C3A}</a:tableStyleId>
              </a:tblPr>
              <a:tblGrid>
                <a:gridCol w="767238">
                  <a:extLst>
                    <a:ext uri="{9D8B030D-6E8A-4147-A177-3AD203B41FA5}">
                      <a16:colId xmlns:a16="http://schemas.microsoft.com/office/drawing/2014/main" xmlns="" val="4038268786"/>
                    </a:ext>
                  </a:extLst>
                </a:gridCol>
                <a:gridCol w="182435">
                  <a:extLst>
                    <a:ext uri="{9D8B030D-6E8A-4147-A177-3AD203B41FA5}">
                      <a16:colId xmlns:a16="http://schemas.microsoft.com/office/drawing/2014/main" xmlns="" val="3906683118"/>
                    </a:ext>
                  </a:extLst>
                </a:gridCol>
                <a:gridCol w="840549">
                  <a:extLst>
                    <a:ext uri="{9D8B030D-6E8A-4147-A177-3AD203B41FA5}">
                      <a16:colId xmlns:a16="http://schemas.microsoft.com/office/drawing/2014/main" xmlns="" val="2246321599"/>
                    </a:ext>
                  </a:extLst>
                </a:gridCol>
                <a:gridCol w="188264">
                  <a:extLst>
                    <a:ext uri="{9D8B030D-6E8A-4147-A177-3AD203B41FA5}">
                      <a16:colId xmlns:a16="http://schemas.microsoft.com/office/drawing/2014/main" xmlns="" val="695920123"/>
                    </a:ext>
                  </a:extLst>
                </a:gridCol>
                <a:gridCol w="642913">
                  <a:extLst>
                    <a:ext uri="{9D8B030D-6E8A-4147-A177-3AD203B41FA5}">
                      <a16:colId xmlns:a16="http://schemas.microsoft.com/office/drawing/2014/main" xmlns="" val="118549055"/>
                    </a:ext>
                  </a:extLst>
                </a:gridCol>
                <a:gridCol w="168831">
                  <a:extLst>
                    <a:ext uri="{9D8B030D-6E8A-4147-A177-3AD203B41FA5}">
                      <a16:colId xmlns:a16="http://schemas.microsoft.com/office/drawing/2014/main" xmlns="" val="2501135130"/>
                    </a:ext>
                  </a:extLst>
                </a:gridCol>
                <a:gridCol w="771046">
                  <a:extLst>
                    <a:ext uri="{9D8B030D-6E8A-4147-A177-3AD203B41FA5}">
                      <a16:colId xmlns:a16="http://schemas.microsoft.com/office/drawing/2014/main" xmlns="" val="322333968"/>
                    </a:ext>
                  </a:extLst>
                </a:gridCol>
                <a:gridCol w="168831">
                  <a:extLst>
                    <a:ext uri="{9D8B030D-6E8A-4147-A177-3AD203B41FA5}">
                      <a16:colId xmlns:a16="http://schemas.microsoft.com/office/drawing/2014/main" xmlns="" val="3352611176"/>
                    </a:ext>
                  </a:extLst>
                </a:gridCol>
                <a:gridCol w="780843">
                  <a:extLst>
                    <a:ext uri="{9D8B030D-6E8A-4147-A177-3AD203B41FA5}">
                      <a16:colId xmlns:a16="http://schemas.microsoft.com/office/drawing/2014/main" xmlns="" val="3201792686"/>
                    </a:ext>
                  </a:extLst>
                </a:gridCol>
                <a:gridCol w="168831">
                  <a:extLst>
                    <a:ext uri="{9D8B030D-6E8A-4147-A177-3AD203B41FA5}">
                      <a16:colId xmlns:a16="http://schemas.microsoft.com/office/drawing/2014/main" xmlns="" val="1493837017"/>
                    </a:ext>
                  </a:extLst>
                </a:gridCol>
                <a:gridCol w="780843">
                  <a:extLst>
                    <a:ext uri="{9D8B030D-6E8A-4147-A177-3AD203B41FA5}">
                      <a16:colId xmlns:a16="http://schemas.microsoft.com/office/drawing/2014/main" xmlns="" val="850383387"/>
                    </a:ext>
                  </a:extLst>
                </a:gridCol>
                <a:gridCol w="168831">
                  <a:extLst>
                    <a:ext uri="{9D8B030D-6E8A-4147-A177-3AD203B41FA5}">
                      <a16:colId xmlns:a16="http://schemas.microsoft.com/office/drawing/2014/main" xmlns="" val="3141023649"/>
                    </a:ext>
                  </a:extLst>
                </a:gridCol>
                <a:gridCol w="859982">
                  <a:extLst>
                    <a:ext uri="{9D8B030D-6E8A-4147-A177-3AD203B41FA5}">
                      <a16:colId xmlns:a16="http://schemas.microsoft.com/office/drawing/2014/main" xmlns="" val="2880056140"/>
                    </a:ext>
                  </a:extLst>
                </a:gridCol>
                <a:gridCol w="237418">
                  <a:extLst>
                    <a:ext uri="{9D8B030D-6E8A-4147-A177-3AD203B41FA5}">
                      <a16:colId xmlns:a16="http://schemas.microsoft.com/office/drawing/2014/main" xmlns="" val="101508216"/>
                    </a:ext>
                  </a:extLst>
                </a:gridCol>
                <a:gridCol w="870534">
                  <a:extLst>
                    <a:ext uri="{9D8B030D-6E8A-4147-A177-3AD203B41FA5}">
                      <a16:colId xmlns:a16="http://schemas.microsoft.com/office/drawing/2014/main" xmlns="" val="2089963319"/>
                    </a:ext>
                  </a:extLst>
                </a:gridCol>
                <a:gridCol w="168831">
                  <a:extLst>
                    <a:ext uri="{9D8B030D-6E8A-4147-A177-3AD203B41FA5}">
                      <a16:colId xmlns:a16="http://schemas.microsoft.com/office/drawing/2014/main" xmlns="" val="563581978"/>
                    </a:ext>
                  </a:extLst>
                </a:gridCol>
                <a:gridCol w="701703">
                  <a:extLst>
                    <a:ext uri="{9D8B030D-6E8A-4147-A177-3AD203B41FA5}">
                      <a16:colId xmlns:a16="http://schemas.microsoft.com/office/drawing/2014/main" xmlns="" val="4138122333"/>
                    </a:ext>
                  </a:extLst>
                </a:gridCol>
                <a:gridCol w="395699">
                  <a:extLst>
                    <a:ext uri="{9D8B030D-6E8A-4147-A177-3AD203B41FA5}">
                      <a16:colId xmlns:a16="http://schemas.microsoft.com/office/drawing/2014/main" xmlns="" val="2181816611"/>
                    </a:ext>
                  </a:extLst>
                </a:gridCol>
              </a:tblGrid>
              <a:tr h="355600">
                <a:tc gridSpan="3">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Assets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Liab.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Stockholders' Equity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55600">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Cash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Acct. Rec.</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Common Stock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Retained Earnings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Revenue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a:t>
                      </a:r>
                      <a:r>
                        <a:rPr lang="en-US" sz="1100" b="1" dirty="0" smtClean="0">
                          <a:solidFill>
                            <a:schemeClr val="tx1"/>
                          </a:solidFill>
                          <a:effectLst/>
                          <a:latin typeface="+mn-lt"/>
                          <a:ea typeface="Tahoma" panose="020B0604030504040204" pitchFamily="34" charset="0"/>
                          <a:cs typeface="Tahoma" panose="020B0604030504040204" pitchFamily="34" charset="0"/>
                        </a:rPr>
                        <a:t>− </a:t>
                      </a:r>
                      <a:endParaRPr lang="en-US" sz="1100" b="1" dirty="0">
                        <a:solidFill>
                          <a:schemeClr val="tx1"/>
                        </a:solidFill>
                        <a:effectLst/>
                        <a:latin typeface="+mn-lt"/>
                        <a:ea typeface="Tahoma" panose="020B0604030504040204" pitchFamily="34" charset="0"/>
                        <a:cs typeface="Tahoma" panose="020B0604030504040204" pitchFamily="34" charset="0"/>
                      </a:endParaRP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Expenses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Net Income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Cash Flow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355600">
                <a:tc>
                  <a:txBody>
                    <a:bodyPr/>
                    <a:lstStyle/>
                    <a:p>
                      <a:pPr marL="0" marR="0" algn="ctr">
                        <a:lnSpc>
                          <a:spcPct val="107000"/>
                        </a:lnSpc>
                        <a:spcBef>
                          <a:spcPts val="0"/>
                        </a:spcBef>
                        <a:spcAft>
                          <a:spcPts val="0"/>
                        </a:spcAft>
                      </a:pPr>
                      <a:r>
                        <a:rPr lang="en-US" sz="1100" b="0" dirty="0">
                          <a:solidFill>
                            <a:schemeClr val="tx1"/>
                          </a:solidFill>
                          <a:effectLst/>
                          <a:latin typeface="+mn-lt"/>
                          <a:ea typeface="Tahoma" panose="020B0604030504040204" pitchFamily="34" charset="0"/>
                          <a:cs typeface="Tahoma" panose="020B0604030504040204" pitchFamily="34" charset="0"/>
                        </a:rPr>
                        <a:t>n/a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100" u="none" strike="noStrike" dirty="0">
                          <a:solidFill>
                            <a:schemeClr val="tx1"/>
                          </a:solidFill>
                          <a:effectLst/>
                          <a:latin typeface="+mn-lt"/>
                          <a:ea typeface="Tahoma" panose="020B0604030504040204" pitchFamily="34" charset="0"/>
                          <a:cs typeface="Tahoma" panose="020B0604030504040204" pitchFamily="34" charset="0"/>
                        </a:rPr>
                        <a:t>3,750</a:t>
                      </a:r>
                      <a:endParaRPr lang="en-US" sz="1100" dirty="0">
                        <a:solidFill>
                          <a:schemeClr val="tx1"/>
                        </a:solidFill>
                        <a:effectLst/>
                        <a:latin typeface="+mn-lt"/>
                        <a:ea typeface="Tahoma" panose="020B0604030504040204" pitchFamily="34" charset="0"/>
                        <a:cs typeface="Tahoma" panose="020B0604030504040204" pitchFamily="34" charset="0"/>
                      </a:endParaRP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n/a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n/a</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3,750</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3,750</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r>
                        <a:rPr lang="en-US" sz="1100" dirty="0" smtClean="0">
                          <a:solidFill>
                            <a:schemeClr val="tx1"/>
                          </a:solidFill>
                          <a:effectLst/>
                          <a:latin typeface="+mn-lt"/>
                          <a:ea typeface="Tahoma" panose="020B0604030504040204" pitchFamily="34" charset="0"/>
                          <a:cs typeface="Tahoma" panose="020B0604030504040204" pitchFamily="34" charset="0"/>
                        </a:rPr>
                        <a:t>− </a:t>
                      </a:r>
                      <a:endParaRPr lang="en-US" sz="1100" dirty="0">
                        <a:solidFill>
                          <a:schemeClr val="tx1"/>
                        </a:solidFill>
                        <a:effectLst/>
                        <a:latin typeface="+mn-lt"/>
                        <a:ea typeface="Tahoma" panose="020B0604030504040204" pitchFamily="34" charset="0"/>
                        <a:cs typeface="Tahoma" panose="020B0604030504040204" pitchFamily="34" charset="0"/>
                      </a:endParaRP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n/a</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 </a:t>
                      </a:r>
                    </a:p>
                  </a:txBody>
                  <a:tcPr marL="71226" marR="712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100" u="none" strike="noStrike" dirty="0">
                          <a:solidFill>
                            <a:schemeClr val="tx1"/>
                          </a:solidFill>
                          <a:effectLst/>
                          <a:latin typeface="+mn-lt"/>
                          <a:ea typeface="Tahoma" panose="020B0604030504040204" pitchFamily="34" charset="0"/>
                          <a:cs typeface="Tahoma" panose="020B0604030504040204" pitchFamily="34" charset="0"/>
                        </a:rPr>
                        <a:t>3,750</a:t>
                      </a:r>
                      <a:endParaRPr lang="en-US" sz="11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n/a</a:t>
                      </a: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100" dirty="0">
                        <a:solidFill>
                          <a:schemeClr val="tx1"/>
                        </a:solidFill>
                        <a:effectLst/>
                        <a:latin typeface="+mn-lt"/>
                        <a:ea typeface="Tahoma" panose="020B0604030504040204" pitchFamily="34" charset="0"/>
                        <a:cs typeface="Tahoma" panose="020B0604030504040204" pitchFamily="34" charset="0"/>
                      </a:endParaRPr>
                    </a:p>
                  </a:txBody>
                  <a:tcPr marL="71226" marR="712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754956267"/>
              </p:ext>
            </p:extLst>
          </p:nvPr>
        </p:nvGraphicFramePr>
        <p:xfrm>
          <a:off x="1104900" y="2362199"/>
          <a:ext cx="6934200" cy="11430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Event 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Accounts Receivable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3,750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Service Revenue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3,750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6570154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Collection of Receivables: Event 2</a:t>
            </a:r>
          </a:p>
        </p:txBody>
      </p:sp>
      <p:sp>
        <p:nvSpPr>
          <p:cNvPr id="2" name="Content Placeholder 1"/>
          <p:cNvSpPr>
            <a:spLocks noGrp="1"/>
          </p:cNvSpPr>
          <p:nvPr>
            <p:ph idx="1"/>
          </p:nvPr>
        </p:nvSpPr>
        <p:spPr/>
        <p:txBody>
          <a:bodyPr/>
          <a:lstStyle/>
          <a:p>
            <a:pPr marL="0" indent="0">
              <a:buNone/>
            </a:pPr>
            <a:r>
              <a:rPr lang="en-US" sz="2500" dirty="0">
                <a:effectLst>
                  <a:outerShdw blurRad="38100" dist="38100" dir="2700000" algn="tl">
                    <a:srgbClr val="FFFFFF"/>
                  </a:outerShdw>
                </a:effectLst>
              </a:rPr>
              <a:t>ATS collected $2,750 cash from accounts receivable in Year 1.</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6</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3971227855"/>
              </p:ext>
            </p:extLst>
          </p:nvPr>
        </p:nvGraphicFramePr>
        <p:xfrm>
          <a:off x="381000" y="3810000"/>
          <a:ext cx="8652639" cy="1883435"/>
        </p:xfrm>
        <a:graphic>
          <a:graphicData uri="http://schemas.openxmlformats.org/drawingml/2006/table">
            <a:tbl>
              <a:tblPr firstRow="1" firstCol="1" bandRow="1">
                <a:tableStyleId>{5C22544A-7EE6-4342-B048-85BDC9FD1C3A}</a:tableStyleId>
              </a:tblPr>
              <a:tblGrid>
                <a:gridCol w="737785">
                  <a:extLst>
                    <a:ext uri="{9D8B030D-6E8A-4147-A177-3AD203B41FA5}">
                      <a16:colId xmlns:a16="http://schemas.microsoft.com/office/drawing/2014/main" xmlns="" val="4038268786"/>
                    </a:ext>
                  </a:extLst>
                </a:gridCol>
                <a:gridCol w="227736">
                  <a:extLst>
                    <a:ext uri="{9D8B030D-6E8A-4147-A177-3AD203B41FA5}">
                      <a16:colId xmlns:a16="http://schemas.microsoft.com/office/drawing/2014/main" xmlns="" val="3906683118"/>
                    </a:ext>
                  </a:extLst>
                </a:gridCol>
                <a:gridCol w="808281">
                  <a:extLst>
                    <a:ext uri="{9D8B030D-6E8A-4147-A177-3AD203B41FA5}">
                      <a16:colId xmlns:a16="http://schemas.microsoft.com/office/drawing/2014/main" xmlns="" val="2246321599"/>
                    </a:ext>
                  </a:extLst>
                </a:gridCol>
                <a:gridCol w="181037">
                  <a:extLst>
                    <a:ext uri="{9D8B030D-6E8A-4147-A177-3AD203B41FA5}">
                      <a16:colId xmlns:a16="http://schemas.microsoft.com/office/drawing/2014/main" xmlns="" val="695920123"/>
                    </a:ext>
                  </a:extLst>
                </a:gridCol>
                <a:gridCol w="618232">
                  <a:extLst>
                    <a:ext uri="{9D8B030D-6E8A-4147-A177-3AD203B41FA5}">
                      <a16:colId xmlns:a16="http://schemas.microsoft.com/office/drawing/2014/main" xmlns="" val="118549055"/>
                    </a:ext>
                  </a:extLst>
                </a:gridCol>
                <a:gridCol w="177745">
                  <a:extLst>
                    <a:ext uri="{9D8B030D-6E8A-4147-A177-3AD203B41FA5}">
                      <a16:colId xmlns:a16="http://schemas.microsoft.com/office/drawing/2014/main" xmlns="" val="2501135130"/>
                    </a:ext>
                  </a:extLst>
                </a:gridCol>
                <a:gridCol w="741447">
                  <a:extLst>
                    <a:ext uri="{9D8B030D-6E8A-4147-A177-3AD203B41FA5}">
                      <a16:colId xmlns:a16="http://schemas.microsoft.com/office/drawing/2014/main" xmlns="" val="322333968"/>
                    </a:ext>
                  </a:extLst>
                </a:gridCol>
                <a:gridCol w="177745">
                  <a:extLst>
                    <a:ext uri="{9D8B030D-6E8A-4147-A177-3AD203B41FA5}">
                      <a16:colId xmlns:a16="http://schemas.microsoft.com/office/drawing/2014/main" xmlns="" val="3352611176"/>
                    </a:ext>
                  </a:extLst>
                </a:gridCol>
                <a:gridCol w="750867">
                  <a:extLst>
                    <a:ext uri="{9D8B030D-6E8A-4147-A177-3AD203B41FA5}">
                      <a16:colId xmlns:a16="http://schemas.microsoft.com/office/drawing/2014/main" xmlns="" val="3201792686"/>
                    </a:ext>
                  </a:extLst>
                </a:gridCol>
                <a:gridCol w="177745">
                  <a:extLst>
                    <a:ext uri="{9D8B030D-6E8A-4147-A177-3AD203B41FA5}">
                      <a16:colId xmlns:a16="http://schemas.microsoft.com/office/drawing/2014/main" xmlns="" val="1493837017"/>
                    </a:ext>
                  </a:extLst>
                </a:gridCol>
                <a:gridCol w="750867">
                  <a:extLst>
                    <a:ext uri="{9D8B030D-6E8A-4147-A177-3AD203B41FA5}">
                      <a16:colId xmlns:a16="http://schemas.microsoft.com/office/drawing/2014/main" xmlns="" val="850383387"/>
                    </a:ext>
                  </a:extLst>
                </a:gridCol>
                <a:gridCol w="177745">
                  <a:extLst>
                    <a:ext uri="{9D8B030D-6E8A-4147-A177-3AD203B41FA5}">
                      <a16:colId xmlns:a16="http://schemas.microsoft.com/office/drawing/2014/main" xmlns="" val="3141023649"/>
                    </a:ext>
                  </a:extLst>
                </a:gridCol>
                <a:gridCol w="826968">
                  <a:extLst>
                    <a:ext uri="{9D8B030D-6E8A-4147-A177-3AD203B41FA5}">
                      <a16:colId xmlns:a16="http://schemas.microsoft.com/office/drawing/2014/main" xmlns="" val="2880056140"/>
                    </a:ext>
                  </a:extLst>
                </a:gridCol>
                <a:gridCol w="228304">
                  <a:extLst>
                    <a:ext uri="{9D8B030D-6E8A-4147-A177-3AD203B41FA5}">
                      <a16:colId xmlns:a16="http://schemas.microsoft.com/office/drawing/2014/main" xmlns="" val="101508216"/>
                    </a:ext>
                  </a:extLst>
                </a:gridCol>
                <a:gridCol w="837115">
                  <a:extLst>
                    <a:ext uri="{9D8B030D-6E8A-4147-A177-3AD203B41FA5}">
                      <a16:colId xmlns:a16="http://schemas.microsoft.com/office/drawing/2014/main" xmlns="" val="2089963319"/>
                    </a:ext>
                  </a:extLst>
                </a:gridCol>
                <a:gridCol w="177745">
                  <a:extLst>
                    <a:ext uri="{9D8B030D-6E8A-4147-A177-3AD203B41FA5}">
                      <a16:colId xmlns:a16="http://schemas.microsoft.com/office/drawing/2014/main" xmlns="" val="563581978"/>
                    </a:ext>
                  </a:extLst>
                </a:gridCol>
                <a:gridCol w="674766">
                  <a:extLst>
                    <a:ext uri="{9D8B030D-6E8A-4147-A177-3AD203B41FA5}">
                      <a16:colId xmlns:a16="http://schemas.microsoft.com/office/drawing/2014/main" xmlns="" val="4138122333"/>
                    </a:ext>
                  </a:extLst>
                </a:gridCol>
                <a:gridCol w="380509">
                  <a:extLst>
                    <a:ext uri="{9D8B030D-6E8A-4147-A177-3AD203B41FA5}">
                      <a16:colId xmlns:a16="http://schemas.microsoft.com/office/drawing/2014/main" xmlns="" val="2181816611"/>
                    </a:ext>
                  </a:extLst>
                </a:gridCol>
              </a:tblGrid>
              <a:tr h="113534">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Acct.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2,750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(2,750)</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 </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2,750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2,750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3836753598"/>
              </p:ext>
            </p:extLst>
          </p:nvPr>
        </p:nvGraphicFramePr>
        <p:xfrm>
          <a:off x="1164019" y="2133600"/>
          <a:ext cx="6934200" cy="11430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Event 2</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2,750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Accounts Receivable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2,750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3361290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000" b="1" dirty="0">
                <a:ea typeface="Tahoma" panose="020B0604030504040204" pitchFamily="34" charset="0"/>
                <a:cs typeface="Tahoma" panose="020B0604030504040204" pitchFamily="34" charset="0"/>
              </a:rPr>
              <a:t>Recognizing Uncollectible </a:t>
            </a:r>
            <a:r>
              <a:rPr lang="en-US" sz="3000" b="1" dirty="0" smtClean="0">
                <a:ea typeface="Tahoma" panose="020B0604030504040204" pitchFamily="34" charset="0"/>
                <a:cs typeface="Tahoma" panose="020B0604030504040204" pitchFamily="34" charset="0"/>
              </a:rPr>
              <a:t>Accounts </a:t>
            </a:r>
            <a:r>
              <a:rPr lang="en-US" sz="3000" b="1" dirty="0">
                <a:ea typeface="Tahoma" panose="020B0604030504040204" pitchFamily="34" charset="0"/>
                <a:cs typeface="Tahoma" panose="020B0604030504040204" pitchFamily="34" charset="0"/>
              </a:rPr>
              <a:t>Expense using the Percent of Revenue Method: Event 3</a:t>
            </a:r>
          </a:p>
        </p:txBody>
      </p:sp>
      <p:sp>
        <p:nvSpPr>
          <p:cNvPr id="3" name="Content Placeholder 2"/>
          <p:cNvSpPr>
            <a:spLocks noGrp="1"/>
          </p:cNvSpPr>
          <p:nvPr>
            <p:ph idx="1"/>
          </p:nvPr>
        </p:nvSpPr>
        <p:spPr/>
        <p:txBody>
          <a:bodyPr/>
          <a:lstStyle/>
          <a:p>
            <a:pPr marL="0" indent="0">
              <a:buNone/>
            </a:pPr>
            <a:r>
              <a:rPr lang="en-US" sz="2200" dirty="0">
                <a:effectLst>
                  <a:outerShdw blurRad="38100" dist="38100" dir="2700000" algn="tl">
                    <a:srgbClr val="FFFFFF"/>
                  </a:outerShdw>
                </a:effectLst>
              </a:rPr>
              <a:t>ATS recognized uncollectible accounts expense for accounts expected to be uncollectible in the future.</a:t>
            </a:r>
          </a:p>
          <a:p>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7-</a:t>
            </a:r>
            <a:fld id="{D00EDEF9-D035-4425-A917-BE9E5DA74FA0}" type="slidenum">
              <a:rPr lang="en-US" smtClean="0">
                <a:solidFill>
                  <a:schemeClr val="bg1"/>
                </a:solidFill>
                <a:cs typeface="Arial" charset="0"/>
              </a:rPr>
              <a:pPr/>
              <a:t>7</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4114228808"/>
              </p:ext>
            </p:extLst>
          </p:nvPr>
        </p:nvGraphicFramePr>
        <p:xfrm>
          <a:off x="304799" y="4406570"/>
          <a:ext cx="8534402" cy="1540992"/>
        </p:xfrm>
        <a:graphic>
          <a:graphicData uri="http://schemas.openxmlformats.org/drawingml/2006/table">
            <a:tbl>
              <a:tblPr firstRow="1" firstCol="1" bandRow="1">
                <a:tableStyleId>{5C22544A-7EE6-4342-B048-85BDC9FD1C3A}</a:tableStyleId>
              </a:tblPr>
              <a:tblGrid>
                <a:gridCol w="904240">
                  <a:extLst>
                    <a:ext uri="{9D8B030D-6E8A-4147-A177-3AD203B41FA5}">
                      <a16:colId xmlns:a16="http://schemas.microsoft.com/office/drawing/2014/main" xmlns="" val="4038268786"/>
                    </a:ext>
                  </a:extLst>
                </a:gridCol>
                <a:gridCol w="162560">
                  <a:extLst>
                    <a:ext uri="{9D8B030D-6E8A-4147-A177-3AD203B41FA5}">
                      <a16:colId xmlns:a16="http://schemas.microsoft.com/office/drawing/2014/main" xmlns="" val="3906683118"/>
                    </a:ext>
                  </a:extLst>
                </a:gridCol>
                <a:gridCol w="6569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338329">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507494">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Allow. For Doubtful Accts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Acct.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r>
                        <a:rPr lang="en-US" sz="1050" b="1" dirty="0" smtClean="0">
                          <a:solidFill>
                            <a:schemeClr val="tx1"/>
                          </a:solidFill>
                          <a:effectLst/>
                          <a:latin typeface="+mn-lt"/>
                          <a:ea typeface="Tahoma" panose="020B0604030504040204" pitchFamily="34" charset="0"/>
                          <a:cs typeface="Tahoma" panose="020B0604030504040204" pitchFamily="34" charset="0"/>
                        </a:rPr>
                        <a:t>− </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297177">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(75)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(75</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r>
                        <a:rPr lang="en-US" sz="1050" dirty="0" smtClean="0">
                          <a:solidFill>
                            <a:schemeClr val="tx1"/>
                          </a:solidFill>
                          <a:effectLst/>
                          <a:latin typeface="+mn-lt"/>
                          <a:ea typeface="Tahoma" panose="020B0604030504040204" pitchFamily="34" charset="0"/>
                          <a:cs typeface="Tahoma" panose="020B0604030504040204" pitchFamily="34" charset="0"/>
                        </a:rPr>
                        <a:t>− </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75</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(75)</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1105725029"/>
              </p:ext>
            </p:extLst>
          </p:nvPr>
        </p:nvGraphicFramePr>
        <p:xfrm>
          <a:off x="1104900" y="3089953"/>
          <a:ext cx="6934200" cy="11430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Event 3</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Uncollectible Accounts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75</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Allowance for Doubtful Accounts</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75</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graphicFrame>
        <p:nvGraphicFramePr>
          <p:cNvPr id="2" name="Table 1">
            <a:extLst>
              <a:ext uri="{FF2B5EF4-FFF2-40B4-BE49-F238E27FC236}">
                <a16:creationId xmlns:a16="http://schemas.microsoft.com/office/drawing/2014/main" xmlns="" id="{E709CC21-7262-470D-B126-F4241615DB3F}"/>
              </a:ext>
            </a:extLst>
          </p:cNvPr>
          <p:cNvGraphicFramePr>
            <a:graphicFrameLocks noGrp="1"/>
          </p:cNvGraphicFramePr>
          <p:nvPr>
            <p:extLst>
              <p:ext uri="{D42A27DB-BD31-4B8C-83A1-F6EECF244321}">
                <p14:modId xmlns:p14="http://schemas.microsoft.com/office/powerpoint/2010/main" val="534909627"/>
              </p:ext>
            </p:extLst>
          </p:nvPr>
        </p:nvGraphicFramePr>
        <p:xfrm>
          <a:off x="2354893" y="2045210"/>
          <a:ext cx="4434214" cy="914400"/>
        </p:xfrm>
        <a:graphic>
          <a:graphicData uri="http://schemas.openxmlformats.org/drawingml/2006/table">
            <a:tbl>
              <a:tblPr firstRow="1" firstCol="1" bandRow="1">
                <a:tableStyleId>{5C22544A-7EE6-4342-B048-85BDC9FD1C3A}</a:tableStyleId>
              </a:tblPr>
              <a:tblGrid>
                <a:gridCol w="3382028">
                  <a:extLst>
                    <a:ext uri="{9D8B030D-6E8A-4147-A177-3AD203B41FA5}">
                      <a16:colId xmlns:a16="http://schemas.microsoft.com/office/drawing/2014/main" xmlns="" val="594141904"/>
                    </a:ext>
                  </a:extLst>
                </a:gridCol>
                <a:gridCol w="1052186">
                  <a:extLst>
                    <a:ext uri="{9D8B030D-6E8A-4147-A177-3AD203B41FA5}">
                      <a16:colId xmlns:a16="http://schemas.microsoft.com/office/drawing/2014/main" xmlns="" val="4292139483"/>
                    </a:ext>
                  </a:extLst>
                </a:gridCol>
              </a:tblGrid>
              <a:tr h="304800">
                <a:tc>
                  <a:txBody>
                    <a:bodyPr/>
                    <a:lstStyle/>
                    <a:p>
                      <a:pPr marL="0" marR="0">
                        <a:lnSpc>
                          <a:spcPct val="107000"/>
                        </a:lnSpc>
                        <a:spcBef>
                          <a:spcPts val="0"/>
                        </a:spcBef>
                        <a:spcAft>
                          <a:spcPts val="800"/>
                        </a:spcAft>
                      </a:pPr>
                      <a:r>
                        <a:rPr lang="en-US" sz="1400" b="1" dirty="0">
                          <a:solidFill>
                            <a:srgbClr val="3C3CBA"/>
                          </a:solidFill>
                          <a:effectLst/>
                          <a:latin typeface="+mn-lt"/>
                        </a:rPr>
                        <a:t>Accounts Receivable</a:t>
                      </a:r>
                      <a:endParaRPr lang="en-US" sz="1400" b="1" dirty="0">
                        <a:solidFill>
                          <a:srgbClr val="3C3CBA"/>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800"/>
                        </a:spcAft>
                      </a:pPr>
                      <a:r>
                        <a:rPr lang="en-US" sz="1400" b="1" dirty="0">
                          <a:solidFill>
                            <a:srgbClr val="3C3CBA"/>
                          </a:solidFill>
                          <a:effectLst/>
                          <a:latin typeface="+mn-lt"/>
                        </a:rPr>
                        <a:t>$ 1,000</a:t>
                      </a:r>
                      <a:endParaRPr lang="en-US" sz="1400" b="1" dirty="0">
                        <a:solidFill>
                          <a:srgbClr val="3C3CBA"/>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958266494"/>
                  </a:ext>
                </a:extLst>
              </a:tr>
              <a:tr h="304800">
                <a:tc>
                  <a:txBody>
                    <a:bodyPr/>
                    <a:lstStyle/>
                    <a:p>
                      <a:pPr marL="0" marR="0">
                        <a:lnSpc>
                          <a:spcPct val="107000"/>
                        </a:lnSpc>
                        <a:spcBef>
                          <a:spcPts val="0"/>
                        </a:spcBef>
                        <a:spcAft>
                          <a:spcPts val="800"/>
                        </a:spcAft>
                      </a:pPr>
                      <a:r>
                        <a:rPr lang="en-US" sz="1400" b="1" dirty="0">
                          <a:solidFill>
                            <a:srgbClr val="3C3CBA"/>
                          </a:solidFill>
                          <a:effectLst/>
                          <a:latin typeface="+mn-lt"/>
                        </a:rPr>
                        <a:t>Less: Allowance for Doubtful Accounts </a:t>
                      </a:r>
                      <a:endParaRPr lang="en-US" sz="1400" b="1" dirty="0">
                        <a:solidFill>
                          <a:srgbClr val="3C3CBA"/>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0"/>
                        </a:spcAft>
                      </a:pPr>
                      <a:r>
                        <a:rPr lang="en-US" sz="1400" b="1" dirty="0">
                          <a:solidFill>
                            <a:srgbClr val="3C3CBA"/>
                          </a:solidFill>
                          <a:effectLst/>
                          <a:latin typeface="+mn-lt"/>
                        </a:rPr>
                        <a:t>75</a:t>
                      </a:r>
                      <a:endParaRPr lang="en-US" sz="1400" b="1" dirty="0">
                        <a:solidFill>
                          <a:srgbClr val="3C3CBA"/>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43720961"/>
                  </a:ext>
                </a:extLst>
              </a:tr>
              <a:tr h="304800">
                <a:tc>
                  <a:txBody>
                    <a:bodyPr/>
                    <a:lstStyle/>
                    <a:p>
                      <a:pPr marL="0" marR="0">
                        <a:lnSpc>
                          <a:spcPct val="107000"/>
                        </a:lnSpc>
                        <a:spcBef>
                          <a:spcPts val="0"/>
                        </a:spcBef>
                        <a:spcAft>
                          <a:spcPts val="800"/>
                        </a:spcAft>
                      </a:pPr>
                      <a:r>
                        <a:rPr lang="en-US" sz="1400" b="1" dirty="0">
                          <a:solidFill>
                            <a:srgbClr val="3C3CBA"/>
                          </a:solidFill>
                          <a:effectLst/>
                          <a:latin typeface="+mn-lt"/>
                        </a:rPr>
                        <a:t>Net Realizable Value of Receivables</a:t>
                      </a:r>
                      <a:endParaRPr lang="en-US" sz="1400" b="1" dirty="0">
                        <a:solidFill>
                          <a:srgbClr val="3C3CBA"/>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07000"/>
                        </a:lnSpc>
                        <a:spcBef>
                          <a:spcPts val="0"/>
                        </a:spcBef>
                        <a:spcAft>
                          <a:spcPts val="800"/>
                        </a:spcAft>
                      </a:pPr>
                      <a:r>
                        <a:rPr lang="en-US" sz="1400" b="1" dirty="0">
                          <a:solidFill>
                            <a:srgbClr val="3C3CBA"/>
                          </a:solidFill>
                          <a:effectLst/>
                          <a:latin typeface="+mn-lt"/>
                        </a:rPr>
                        <a:t>$  925</a:t>
                      </a:r>
                      <a:endParaRPr lang="en-US" sz="1400" b="1" dirty="0">
                        <a:solidFill>
                          <a:srgbClr val="3C3CBA"/>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387304853"/>
                  </a:ext>
                </a:extLst>
              </a:tr>
            </a:tbl>
          </a:graphicData>
        </a:graphic>
      </p:graphicFrame>
    </p:spTree>
    <p:extLst>
      <p:ext uri="{BB962C8B-B14F-4D97-AF65-F5344CB8AC3E}">
        <p14:creationId xmlns:p14="http://schemas.microsoft.com/office/powerpoint/2010/main" val="3817004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t>Exhibit 7.1: General Ledger Accounts</a:t>
            </a:r>
            <a:endParaRPr lang="en-US" sz="4000" b="1" dirty="0">
              <a:ea typeface="Tahoma" panose="020B0604030504040204" pitchFamily="34" charset="0"/>
              <a:cs typeface="Tahoma" panose="020B0604030504040204" pitchFamily="34" charset="0"/>
            </a:endParaRPr>
          </a:p>
        </p:txBody>
      </p:sp>
      <p:sp>
        <p:nvSpPr>
          <p:cNvPr id="8" name="Text Placeholder 7"/>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7-</a:t>
            </a:r>
            <a:fld id="{46321AFE-697E-4E2F-A913-F41F40876EEB}" type="slidenum">
              <a:rPr lang="en-US" smtClean="0">
                <a:solidFill>
                  <a:schemeClr val="bg1"/>
                </a:solidFill>
              </a:rPr>
              <a:t>8</a:t>
            </a:fld>
            <a:endParaRPr lang="en-US" dirty="0">
              <a:solidFill>
                <a:schemeClr val="bg1"/>
              </a:solidFill>
            </a:endParaRPr>
          </a:p>
        </p:txBody>
      </p:sp>
      <p:graphicFrame>
        <p:nvGraphicFramePr>
          <p:cNvPr id="4" name="Table 3">
            <a:extLst>
              <a:ext uri="{FF2B5EF4-FFF2-40B4-BE49-F238E27FC236}">
                <a16:creationId xmlns:a16="http://schemas.microsoft.com/office/drawing/2014/main" xmlns="" id="{158A9433-26FF-40DD-9A9B-3B0938E9B60B}"/>
              </a:ext>
            </a:extLst>
          </p:cNvPr>
          <p:cNvGraphicFramePr>
            <a:graphicFrameLocks noGrp="1"/>
          </p:cNvGraphicFramePr>
          <p:nvPr>
            <p:extLst>
              <p:ext uri="{D42A27DB-BD31-4B8C-83A1-F6EECF244321}">
                <p14:modId xmlns:p14="http://schemas.microsoft.com/office/powerpoint/2010/main" val="1610508617"/>
              </p:ext>
            </p:extLst>
          </p:nvPr>
        </p:nvGraphicFramePr>
        <p:xfrm>
          <a:off x="918411" y="1075910"/>
          <a:ext cx="7405640" cy="1654170"/>
        </p:xfrm>
        <a:graphic>
          <a:graphicData uri="http://schemas.openxmlformats.org/drawingml/2006/table">
            <a:tbl>
              <a:tblPr firstRow="1" bandRow="1">
                <a:tableStyleId>{5C22544A-7EE6-4342-B048-85BDC9FD1C3A}</a:tableStyleId>
              </a:tblPr>
              <a:tblGrid>
                <a:gridCol w="1203417">
                  <a:extLst>
                    <a:ext uri="{9D8B030D-6E8A-4147-A177-3AD203B41FA5}">
                      <a16:colId xmlns:a16="http://schemas.microsoft.com/office/drawing/2014/main" xmlns="" val="710390474"/>
                    </a:ext>
                  </a:extLst>
                </a:gridCol>
                <a:gridCol w="6202223">
                  <a:extLst>
                    <a:ext uri="{9D8B030D-6E8A-4147-A177-3AD203B41FA5}">
                      <a16:colId xmlns:a16="http://schemas.microsoft.com/office/drawing/2014/main" xmlns="" val="4040475740"/>
                    </a:ext>
                  </a:extLst>
                </a:gridCol>
              </a:tblGrid>
              <a:tr h="349910">
                <a:tc gridSpan="2">
                  <a:txBody>
                    <a:bodyPr/>
                    <a:lstStyle/>
                    <a:p>
                      <a:pPr algn="ctr"/>
                      <a:r>
                        <a:rPr lang="en-US" sz="1700" dirty="0">
                          <a:latin typeface="+mn-lt"/>
                          <a:ea typeface="Tahoma" panose="020B0604030504040204" pitchFamily="34" charset="0"/>
                          <a:cs typeface="Tahoma" panose="020B0604030504040204" pitchFamily="34" charset="0"/>
                        </a:rPr>
                        <a:t>Panel A: Transactions Summary</a:t>
                      </a:r>
                    </a:p>
                  </a:txBody>
                  <a:tcPr marL="86279" marR="86279" marT="43140" marB="43140">
                    <a:lnB w="28575" cap="flat" cmpd="sng" algn="ctr">
                      <a:solidFill>
                        <a:schemeClr val="tx1"/>
                      </a:solidFill>
                      <a:prstDash val="solid"/>
                      <a:round/>
                      <a:headEnd type="none" w="med" len="med"/>
                      <a:tailEnd type="none" w="med" len="med"/>
                    </a:lnB>
                    <a:solidFill>
                      <a:srgbClr val="3C3CBA"/>
                    </a:solidFill>
                  </a:tcPr>
                </a:tc>
                <a:tc hMerge="1">
                  <a:txBody>
                    <a:bodyPr/>
                    <a:lstStyle/>
                    <a:p>
                      <a:endParaRPr lang="en-US" dirty="0"/>
                    </a:p>
                  </a:txBody>
                  <a:tcPr/>
                </a:tc>
                <a:extLst>
                  <a:ext uri="{0D108BD9-81ED-4DB2-BD59-A6C34878D82A}">
                    <a16:rowId xmlns:a16="http://schemas.microsoft.com/office/drawing/2014/main" xmlns="" val="3683072105"/>
                  </a:ext>
                </a:extLst>
              </a:tr>
              <a:tr h="349910">
                <a:tc>
                  <a:txBody>
                    <a:bodyPr/>
                    <a:lstStyle/>
                    <a:p>
                      <a:r>
                        <a:rPr lang="en-US" sz="1700" dirty="0">
                          <a:latin typeface="+mn-lt"/>
                          <a:ea typeface="Tahoma" panose="020B0604030504040204" pitchFamily="34" charset="0"/>
                          <a:cs typeface="Tahoma" panose="020B0604030504040204" pitchFamily="34" charset="0"/>
                        </a:rPr>
                        <a:t>Event 1</a:t>
                      </a:r>
                    </a:p>
                  </a:txBody>
                  <a:tcPr marL="86279" marR="86279" marT="43140" marB="431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700" dirty="0">
                          <a:latin typeface="+mn-lt"/>
                          <a:ea typeface="Tahoma" panose="020B0604030504040204" pitchFamily="34" charset="0"/>
                          <a:cs typeface="Tahoma" panose="020B0604030504040204" pitchFamily="34" charset="0"/>
                        </a:rPr>
                        <a:t>ATS earned $3,750 of revenue on account.</a:t>
                      </a:r>
                    </a:p>
                  </a:txBody>
                  <a:tcPr marL="86279" marR="86279" marT="43140" marB="431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281061538"/>
                  </a:ext>
                </a:extLst>
              </a:tr>
              <a:tr h="349910">
                <a:tc>
                  <a:txBody>
                    <a:bodyPr/>
                    <a:lstStyle/>
                    <a:p>
                      <a:r>
                        <a:rPr lang="en-US" sz="1700" dirty="0">
                          <a:latin typeface="+mn-lt"/>
                          <a:ea typeface="Tahoma" panose="020B0604030504040204" pitchFamily="34" charset="0"/>
                          <a:cs typeface="Tahoma" panose="020B0604030504040204" pitchFamily="34" charset="0"/>
                        </a:rPr>
                        <a:t>Event 2</a:t>
                      </a:r>
                    </a:p>
                  </a:txBody>
                  <a:tcPr marL="86279" marR="86279" marT="43140" marB="431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700" dirty="0">
                          <a:latin typeface="+mn-lt"/>
                          <a:ea typeface="Tahoma" panose="020B0604030504040204" pitchFamily="34" charset="0"/>
                          <a:cs typeface="Tahoma" panose="020B0604030504040204" pitchFamily="34" charset="0"/>
                        </a:rPr>
                        <a:t>ATS collected $2,750 cash from accounts receivable.</a:t>
                      </a:r>
                    </a:p>
                  </a:txBody>
                  <a:tcPr marL="86279" marR="86279" marT="43140" marB="431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124052369"/>
                  </a:ext>
                </a:extLst>
              </a:tr>
              <a:tr h="603955">
                <a:tc>
                  <a:txBody>
                    <a:bodyPr/>
                    <a:lstStyle/>
                    <a:p>
                      <a:r>
                        <a:rPr lang="en-US" sz="1700" dirty="0">
                          <a:latin typeface="+mn-lt"/>
                          <a:ea typeface="Tahoma" panose="020B0604030504040204" pitchFamily="34" charset="0"/>
                          <a:cs typeface="Tahoma" panose="020B0604030504040204" pitchFamily="34" charset="0"/>
                        </a:rPr>
                        <a:t>Event 3</a:t>
                      </a:r>
                    </a:p>
                  </a:txBody>
                  <a:tcPr marL="86279" marR="86279" marT="43140" marB="431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700" dirty="0">
                          <a:latin typeface="+mn-lt"/>
                          <a:ea typeface="Tahoma" panose="020B0604030504040204" pitchFamily="34" charset="0"/>
                          <a:cs typeface="Tahoma" panose="020B0604030504040204" pitchFamily="34" charset="0"/>
                        </a:rPr>
                        <a:t>ATS adjusted its accounts to reflect management’s estimate that uncollectible accounts expense would be $75.</a:t>
                      </a:r>
                    </a:p>
                  </a:txBody>
                  <a:tcPr marL="86279" marR="86279" marT="43140" marB="431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17802516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74391183"/>
              </p:ext>
            </p:extLst>
          </p:nvPr>
        </p:nvGraphicFramePr>
        <p:xfrm>
          <a:off x="918411" y="2967790"/>
          <a:ext cx="7405640" cy="2739542"/>
        </p:xfrm>
        <a:graphic>
          <a:graphicData uri="http://schemas.openxmlformats.org/drawingml/2006/table">
            <a:tbl>
              <a:tblPr firstRow="1" firstCol="1" bandRow="1"/>
              <a:tblGrid>
                <a:gridCol w="1438568"/>
                <a:gridCol w="159965"/>
                <a:gridCol w="1123956"/>
                <a:gridCol w="360242"/>
                <a:gridCol w="864582"/>
                <a:gridCol w="936630"/>
                <a:gridCol w="307407"/>
                <a:gridCol w="1133563"/>
                <a:gridCol w="1080727"/>
              </a:tblGrid>
              <a:tr h="226153">
                <a:tc gridSpan="3">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Assets</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Liabilities</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Equity</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r>
              <a:tr h="226153">
                <a:tc gridSpan="3">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Cash</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Retained Earnings</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261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       2,750</a:t>
                      </a:r>
                    </a:p>
                  </a:txBody>
                  <a:tcPr marL="86458" marR="8645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gridSpan="2">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6458" marR="8645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r>
              <a:tr h="226153">
                <a:tc>
                  <a:txBody>
                    <a:bodyPr/>
                    <a:lstStyle/>
                    <a:p>
                      <a:pPr marL="0" marR="0">
                        <a:lnSpc>
                          <a:spcPct val="107000"/>
                        </a:lnSpc>
                        <a:spcBef>
                          <a:spcPts val="0"/>
                        </a:spcBef>
                        <a:spcAft>
                          <a:spcPts val="0"/>
                        </a:spcAft>
                      </a:pPr>
                      <a:r>
                        <a:rPr lang="en-US" sz="1400" u="dbl" dirty="0">
                          <a:effectLst/>
                          <a:latin typeface="Calibri" panose="020F0502020204030204" pitchFamily="34" charset="0"/>
                          <a:ea typeface="Calibri" panose="020F0502020204030204" pitchFamily="34" charset="0"/>
                          <a:cs typeface="Times New Roman" panose="02020603050405020304" pitchFamily="18" charset="0"/>
                        </a:rPr>
                        <a:t>Bal.      2,750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6458" marR="8645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E2EFD9"/>
                    </a:solidFill>
                  </a:tcPr>
                </a:tc>
                <a:tc gridSpan="2">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E2EFD9"/>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4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6458" marR="8645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261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53">
                <a:tc gridSpan="3">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Accounts Receivable</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Service Revenue</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26153">
                <a:tc>
                  <a:txBody>
                    <a:bodyPr/>
                    <a:lstStyle/>
                    <a:p>
                      <a:pPr marL="342900" marR="0" lvl="0" indent="-342900">
                        <a:lnSpc>
                          <a:spcPct val="107000"/>
                        </a:lnSpc>
                        <a:spcBef>
                          <a:spcPts val="0"/>
                        </a:spcBef>
                        <a:spcAft>
                          <a:spcPts val="0"/>
                        </a:spcAft>
                        <a:buFont typeface="+mj-lt"/>
                        <a:buAutoNum type="arabicParenBoth"/>
                      </a:pPr>
                      <a:r>
                        <a:rPr lang="en-US" sz="1400" u="none" strike="noStrike" dirty="0">
                          <a:effectLst/>
                          <a:latin typeface="Calibri" panose="020F0502020204030204" pitchFamily="34" charset="0"/>
                          <a:ea typeface="Calibri" panose="020F0502020204030204" pitchFamily="34" charset="0"/>
                          <a:cs typeface="Times New Roman" panose="02020603050405020304" pitchFamily="18" charset="0"/>
                        </a:rPr>
                        <a:t>3,750</a:t>
                      </a:r>
                    </a:p>
                  </a:txBody>
                  <a:tcPr marL="86458" marR="8645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gridSpan="2">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2,750 (2)</a:t>
                      </a:r>
                    </a:p>
                  </a:txBody>
                  <a:tcPr marL="86458" marR="8645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3,750     (1)</a:t>
                      </a:r>
                    </a:p>
                  </a:txBody>
                  <a:tcPr marL="86458" marR="8645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26153">
                <a:tc>
                  <a:txBody>
                    <a:bodyPr/>
                    <a:lstStyle/>
                    <a:p>
                      <a:pPr marL="0" marR="0">
                        <a:lnSpc>
                          <a:spcPct val="107000"/>
                        </a:lnSpc>
                        <a:spcBef>
                          <a:spcPts val="0"/>
                        </a:spcBef>
                        <a:spcAft>
                          <a:spcPts val="0"/>
                        </a:spcAft>
                      </a:pPr>
                      <a:r>
                        <a:rPr lang="en-US" sz="1400" u="dbl" dirty="0">
                          <a:effectLst/>
                          <a:latin typeface="Calibri" panose="020F0502020204030204" pitchFamily="34" charset="0"/>
                          <a:ea typeface="Calibri" panose="020F0502020204030204" pitchFamily="34" charset="0"/>
                          <a:cs typeface="Times New Roman" panose="02020603050405020304" pitchFamily="18" charset="0"/>
                        </a:rPr>
                        <a:t>Bal.        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6458" marR="8645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E2EFD9"/>
                    </a:solidFill>
                  </a:tcPr>
                </a:tc>
                <a:tc gridSpan="2">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E2EFD9"/>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Uncollect. Acct. Expense</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26153">
                <a:tc gridSpan="3">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Allowance for Doubt. Acct.</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        75</a:t>
                      </a:r>
                    </a:p>
                  </a:txBody>
                  <a:tcPr marL="86458" marR="8645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261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gridSpan="2">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75       (3)</a:t>
                      </a:r>
                    </a:p>
                  </a:txBody>
                  <a:tcPr marL="86458" marR="8645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26153">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E2EFD9"/>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75      Bal.</a:t>
                      </a:r>
                    </a:p>
                  </a:txBody>
                  <a:tcPr marL="86458" marR="86458"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86458" marR="86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248387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ExplanatoryPPT-MHHE_Accessible_PPT_Template-v2</Template>
  <TotalTime>9860</TotalTime>
  <Words>6163</Words>
  <Application>Microsoft Macintosh PowerPoint</Application>
  <PresentationFormat>On-screen Show (4:3)</PresentationFormat>
  <Paragraphs>2085</Paragraphs>
  <Slides>45</Slides>
  <Notes>45</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45</vt:i4>
      </vt:variant>
    </vt:vector>
  </HeadingPairs>
  <TitlesOfParts>
    <vt:vector size="54" baseType="lpstr">
      <vt:lpstr>FIRST, BREAK, LAST slides</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Document</vt:lpstr>
      <vt:lpstr>Chapter 7 Accounting for Receivables</vt:lpstr>
      <vt:lpstr>LO 7-1: Use the percent of revenue method to account for uncollectible accounts expense. </vt:lpstr>
      <vt:lpstr>Accounts Receivable and Notes Receivable</vt:lpstr>
      <vt:lpstr>Net Realizable Value</vt:lpstr>
      <vt:lpstr>Uncollectible Accounts Expense</vt:lpstr>
      <vt:lpstr>Revenue Recognition: Event 1</vt:lpstr>
      <vt:lpstr>Collection of Receivables: Event 2</vt:lpstr>
      <vt:lpstr>Recognizing Uncollectible Accounts Expense using the Percent of Revenue Method: Event 3</vt:lpstr>
      <vt:lpstr>Exhibit 7.1: General Ledger Accounts</vt:lpstr>
      <vt:lpstr>Financial Statements Year 1</vt:lpstr>
      <vt:lpstr>Year 2 Events: Event 1</vt:lpstr>
      <vt:lpstr>Event 2: Revenue Recognition</vt:lpstr>
      <vt:lpstr>Event 3: Collections on Accounts Receivable</vt:lpstr>
      <vt:lpstr>Event 4: Reinstate Accounts Receivable</vt:lpstr>
      <vt:lpstr>Event 5: Recovery on Account</vt:lpstr>
      <vt:lpstr>Event 6: Year-End Adjusting Entries</vt:lpstr>
      <vt:lpstr>Exhibit 7.2: General Ledger Accounts</vt:lpstr>
      <vt:lpstr>Financial Statements Year 2</vt:lpstr>
      <vt:lpstr>LO 7-2: Use the percent of receivables method to estimate the uncollectible accounts expense. </vt:lpstr>
      <vt:lpstr>Estimating Uncollectible Accounts Expense Using the Percent of Receivables Method </vt:lpstr>
      <vt:lpstr>Estimating Uncollectible Accounts Expense Using the Percent of Receivables Method (Continued)</vt:lpstr>
      <vt:lpstr>LO 7-3: Use aging of accounts receivable to estimate uncollectible accounts expense. </vt:lpstr>
      <vt:lpstr>Exhibit 7.3: Aging Schedule</vt:lpstr>
      <vt:lpstr>Exhibit 7.4: Balance Required Using an Aging Schedule</vt:lpstr>
      <vt:lpstr>Computing Uncollectible Accounts Expense</vt:lpstr>
      <vt:lpstr>LO 7-4: Show how the direct write-off method of accounting for uncollectible accounts affects financial statements.</vt:lpstr>
      <vt:lpstr>Direct Write-off Method</vt:lpstr>
      <vt:lpstr>Direct Write-off Method: Writing Off an Account </vt:lpstr>
      <vt:lpstr>Direct Write-off Method—Recovery of a Written-off Account</vt:lpstr>
      <vt:lpstr>Direct Write-off Method – Recovery of a Written-off Account (Continued)</vt:lpstr>
      <vt:lpstr>LO 7-5: Show how accounting for notes receivable and accrued interest affects financial statements. </vt:lpstr>
      <vt:lpstr>Exhibit 7.5: Accounting for a Promissory Note</vt:lpstr>
      <vt:lpstr>Notes Receivable: Event 1</vt:lpstr>
      <vt:lpstr>Interest Revenue: Event 2</vt:lpstr>
      <vt:lpstr>Collection of a Notes Receivable: Event 3</vt:lpstr>
      <vt:lpstr>Collection of a Notes Receivable: Event 3 (Continued)</vt:lpstr>
      <vt:lpstr>LO 7-6: Show how accounting for credit card sales affects financial statements.</vt:lpstr>
      <vt:lpstr>Credit Card Sales</vt:lpstr>
      <vt:lpstr>Credit Card Sales: Event 1</vt:lpstr>
      <vt:lpstr>Credit Card Sales: Event 2</vt:lpstr>
      <vt:lpstr>LO 7-7: Calculate and interpret the accounts receivable turnover ratio. </vt:lpstr>
      <vt:lpstr>Accounts Receivable Turnover</vt:lpstr>
      <vt:lpstr>Days to Collect Receivable</vt:lpstr>
      <vt:lpstr>Exhibit 7.8: Operating Cycle</vt:lpstr>
      <vt:lpstr>End of Chapter 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luann</dc:creator>
  <cp:lastModifiedBy>Colton Gigot</cp:lastModifiedBy>
  <cp:revision>907</cp:revision>
  <cp:lastPrinted>1601-01-01T00:00:00Z</cp:lastPrinted>
  <dcterms:created xsi:type="dcterms:W3CDTF">1601-01-01T00:00:00Z</dcterms:created>
  <dcterms:modified xsi:type="dcterms:W3CDTF">2017-12-07T14:56:03Z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