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1" r:id="rId2"/>
  </p:sldMasterIdLst>
  <p:notesMasterIdLst>
    <p:notesMasterId r:id="rId28"/>
  </p:notesMasterIdLst>
  <p:handoutMasterIdLst>
    <p:handoutMasterId r:id="rId29"/>
  </p:handoutMasterIdLst>
  <p:sldIdLst>
    <p:sldId id="332" r:id="rId3"/>
    <p:sldId id="323" r:id="rId4"/>
    <p:sldId id="324" r:id="rId5"/>
    <p:sldId id="333" r:id="rId6"/>
    <p:sldId id="334" r:id="rId7"/>
    <p:sldId id="335" r:id="rId8"/>
    <p:sldId id="328" r:id="rId9"/>
    <p:sldId id="319" r:id="rId10"/>
    <p:sldId id="338" r:id="rId11"/>
    <p:sldId id="339" r:id="rId12"/>
    <p:sldId id="342" r:id="rId13"/>
    <p:sldId id="340" r:id="rId14"/>
    <p:sldId id="343" r:id="rId15"/>
    <p:sldId id="341" r:id="rId16"/>
    <p:sldId id="344" r:id="rId17"/>
    <p:sldId id="345" r:id="rId18"/>
    <p:sldId id="346" r:id="rId19"/>
    <p:sldId id="347" r:id="rId20"/>
    <p:sldId id="351" r:id="rId21"/>
    <p:sldId id="352" r:id="rId22"/>
    <p:sldId id="348" r:id="rId23"/>
    <p:sldId id="349" r:id="rId24"/>
    <p:sldId id="353" r:id="rId25"/>
    <p:sldId id="354" r:id="rId26"/>
    <p:sldId id="355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Perpetua" panose="02020502060401020303" pitchFamily="18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3" autoAdjust="0"/>
    <p:restoredTop sz="94650" autoAdjust="0"/>
  </p:normalViewPr>
  <p:slideViewPr>
    <p:cSldViewPr>
      <p:cViewPr varScale="1">
        <p:scale>
          <a:sx n="147" d="100"/>
          <a:sy n="147" d="100"/>
        </p:scale>
        <p:origin x="-86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37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ick_figure_titl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4000"/>
          </a:blip>
          <a:stretch>
            <a:fillRect/>
          </a:stretch>
        </p:blipFill>
        <p:spPr>
          <a:xfrm>
            <a:off x="0" y="-628650"/>
            <a:ext cx="9144000" cy="6400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667000" y="1628775"/>
            <a:ext cx="4953000" cy="6000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419350" y="971550"/>
            <a:ext cx="5410200" cy="645319"/>
          </a:xfrm>
        </p:spPr>
        <p:txBody>
          <a:bodyPr anchor="b" anchorCtr="0"/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914400"/>
            <a:ext cx="2667000" cy="2971800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20278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5111750" cy="3508772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085851"/>
            <a:ext cx="3276600" cy="3280172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71600" y="434578"/>
            <a:ext cx="6400800" cy="47982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285750"/>
            <a:ext cx="6041400" cy="3429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5503"/>
            <a:ext cx="8305800" cy="253604"/>
          </a:xfrm>
        </p:spPr>
        <p:txBody>
          <a:bodyPr anchor="b"/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85750"/>
            <a:ext cx="9144000" cy="3543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54103"/>
            <a:ext cx="8305800" cy="603647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62A4FE1-025E-4D9D-BD9B-90C194781C2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FCCA0D-0C12-4880-833B-E3B4CE675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667000" y="1628775"/>
            <a:ext cx="4953000" cy="6000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419350" y="971550"/>
            <a:ext cx="5410200" cy="645319"/>
          </a:xfrm>
        </p:spPr>
        <p:txBody>
          <a:bodyPr anchor="b" anchorCtr="0"/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tic_Content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00200" y="857250"/>
            <a:ext cx="7010400" cy="30289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5775" y="171450"/>
            <a:ext cx="8153400" cy="645319"/>
          </a:xfrm>
        </p:spPr>
        <p:txBody>
          <a:bodyPr anchor="b" anchorCtr="0"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4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_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3401" y="554832"/>
            <a:ext cx="8077199" cy="645319"/>
          </a:xfrm>
        </p:spPr>
        <p:txBody>
          <a:bodyPr anchor="b" anchorCtr="0"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1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1371600"/>
            <a:ext cx="7772400" cy="51435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1035844"/>
            <a:ext cx="80772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07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743200" y="21496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5751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628650"/>
            <a:ext cx="62484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743200" y="10858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743200" y="16177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743200" y="26815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743200" y="32134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86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nimate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00200" y="800100"/>
            <a:ext cx="7010400" cy="30289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3400" y="154782"/>
            <a:ext cx="8077200" cy="645319"/>
          </a:xfrm>
        </p:spPr>
        <p:txBody>
          <a:bodyPr anchor="b" anchorCtr="0"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085850"/>
            <a:ext cx="3429000" cy="2857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085850"/>
            <a:ext cx="3429000" cy="285750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3400" y="285751"/>
            <a:ext cx="80772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685800"/>
            <a:ext cx="80772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73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085850"/>
            <a:ext cx="5562600" cy="1143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19400" y="2457450"/>
            <a:ext cx="5448300" cy="1143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/>
          </p:nvPr>
        </p:nvSpPr>
        <p:spPr>
          <a:xfrm>
            <a:off x="533400" y="742950"/>
            <a:ext cx="80772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33400" y="342901"/>
            <a:ext cx="80772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4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343151"/>
            <a:ext cx="2514600" cy="154304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085850"/>
            <a:ext cx="2514600" cy="154305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2343150"/>
            <a:ext cx="2514600" cy="154305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447800" y="285751"/>
            <a:ext cx="64008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76400" y="742950"/>
            <a:ext cx="60198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02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742950"/>
            <a:ext cx="3352800" cy="218344"/>
          </a:xfrm>
          <a:solidFill>
            <a:schemeClr val="accent5">
              <a:lumMod val="40000"/>
              <a:lumOff val="6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971551"/>
            <a:ext cx="3352800" cy="29146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971551"/>
            <a:ext cx="3429000" cy="291465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6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81601" y="742951"/>
            <a:ext cx="3362325" cy="218344"/>
          </a:xfrm>
          <a:solidFill>
            <a:schemeClr val="accent5">
              <a:lumMod val="40000"/>
              <a:lumOff val="6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85751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6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914400"/>
            <a:ext cx="2667000" cy="2971800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20278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onta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5111750" cy="3508772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085851"/>
            <a:ext cx="3276600" cy="3280172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71600" y="434578"/>
            <a:ext cx="6400800" cy="47982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285750"/>
            <a:ext cx="6041400" cy="3429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72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5503"/>
            <a:ext cx="8305800" cy="253604"/>
          </a:xfrm>
        </p:spPr>
        <p:txBody>
          <a:bodyPr anchor="b"/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85750"/>
            <a:ext cx="9144000" cy="3543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54103"/>
            <a:ext cx="8305800" cy="603647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86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3BA08-89C2-4846-913F-F366E0EB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2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Graphic_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3401" y="554832"/>
            <a:ext cx="8077199" cy="645319"/>
          </a:xfrm>
        </p:spPr>
        <p:txBody>
          <a:bodyPr anchor="b" anchorCtr="0"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1371600"/>
            <a:ext cx="7772400" cy="51435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1035844"/>
            <a:ext cx="80772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238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743200" y="21496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5751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628650"/>
            <a:ext cx="62484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743200" y="10858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743200" y="16177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743200" y="26815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743200" y="32134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085850"/>
            <a:ext cx="3429000" cy="2857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085850"/>
            <a:ext cx="3429000" cy="285750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3400" y="285751"/>
            <a:ext cx="80772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685800"/>
            <a:ext cx="80772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085850"/>
            <a:ext cx="5562600" cy="1143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19400" y="2457450"/>
            <a:ext cx="5448300" cy="1143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/>
          </p:nvPr>
        </p:nvSpPr>
        <p:spPr>
          <a:xfrm>
            <a:off x="533400" y="742950"/>
            <a:ext cx="80772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33400" y="342901"/>
            <a:ext cx="80772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343151"/>
            <a:ext cx="2514600" cy="154304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085850"/>
            <a:ext cx="2514600" cy="154305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2343150"/>
            <a:ext cx="2514600" cy="154305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447800" y="285751"/>
            <a:ext cx="64008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76400" y="742950"/>
            <a:ext cx="60198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742950"/>
            <a:ext cx="3352800" cy="218344"/>
          </a:xfrm>
          <a:solidFill>
            <a:schemeClr val="accent5">
              <a:lumMod val="40000"/>
              <a:lumOff val="6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971551"/>
            <a:ext cx="3352800" cy="29146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971551"/>
            <a:ext cx="3429000" cy="291465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6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81601" y="742951"/>
            <a:ext cx="3362325" cy="218344"/>
          </a:xfrm>
          <a:solidFill>
            <a:schemeClr val="accent5">
              <a:lumMod val="40000"/>
              <a:lumOff val="6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85751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video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ick_figure_presenting_main_final2.mo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7">
            <a:lum bright="6000" contrast="4000"/>
          </a:blip>
          <a:stretch>
            <a:fillRect/>
          </a:stretch>
        </p:blipFill>
        <p:spPr>
          <a:xfrm>
            <a:off x="0" y="-95250"/>
            <a:ext cx="9144000" cy="5943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800100"/>
            <a:ext cx="70104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278"/>
            <a:ext cx="81534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0" r:id="rId3"/>
    <p:sldLayoutId id="2147483669" r:id="rId4"/>
    <p:sldLayoutId id="2147483660" r:id="rId5"/>
    <p:sldLayoutId id="2147483652" r:id="rId6"/>
    <p:sldLayoutId id="2147483661" r:id="rId7"/>
    <p:sldLayoutId id="2147483662" r:id="rId8"/>
    <p:sldLayoutId id="2147483653" r:id="rId9"/>
    <p:sldLayoutId id="2147483656" r:id="rId10"/>
    <p:sldLayoutId id="2147483664" r:id="rId11"/>
    <p:sldLayoutId id="2147483657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800100"/>
            <a:ext cx="70104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278"/>
            <a:ext cx="81534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7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86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8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Principles of Financial Accounting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Chapter 2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Fundamental Financial Accounting Concep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81150"/>
            <a:ext cx="9525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984951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CASH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5257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Using the Cash Basis, would you record the $1,400 rent paid on 2/1?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11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996255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CASH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5257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Using the Cash Basis, would you record the $1,400 rent paid on 2/1?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31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083582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CASH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5257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+mj-ea"/>
                <a:cs typeface="+mj-cs"/>
              </a:rPr>
              <a:t>How about the $800 you collected in cash from your customers?</a:t>
            </a:r>
            <a:r>
              <a:rPr lang="en-US" sz="2000" noProof="0" dirty="0" smtClean="0">
                <a:ea typeface="+mj-ea"/>
                <a:cs typeface="+mj-cs"/>
              </a:rPr>
              <a:t> 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82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447687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CASH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5257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+mj-ea"/>
                <a:cs typeface="+mj-cs"/>
              </a:rPr>
              <a:t>How about the $800 you collected in cash from your customers?</a:t>
            </a:r>
            <a:r>
              <a:rPr lang="en-US" sz="2000" noProof="0" dirty="0" smtClean="0">
                <a:ea typeface="+mj-ea"/>
                <a:cs typeface="+mj-cs"/>
              </a:rPr>
              <a:t> 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18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036230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CASH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66294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Would you record the $1,200 in revenue you earned on account?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69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874705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CASH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66294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Would you record the $1,200 in revenue you earned on account?    </a:t>
            </a:r>
            <a:r>
              <a:rPr lang="en-US" sz="2000" b="1" noProof="0" dirty="0" smtClean="0">
                <a:ea typeface="+mj-ea"/>
                <a:cs typeface="+mj-cs"/>
              </a:rPr>
              <a:t>NO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95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35070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CASH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66294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Would you record the $1,200 in revenue you earned on account?    </a:t>
            </a:r>
            <a:r>
              <a:rPr lang="en-US" sz="2000" b="1" noProof="0" dirty="0" smtClean="0">
                <a:ea typeface="+mj-ea"/>
                <a:cs typeface="+mj-cs"/>
              </a:rPr>
              <a:t>NO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562350"/>
            <a:ext cx="66294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+mj-ea"/>
                <a:cs typeface="+mj-cs"/>
              </a:rPr>
              <a:t>Under the Cash Basis, what is the Net Income (Loss)?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61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159182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(600)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CASH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66294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Would you record the $1,200 in revenue you earned on account?    </a:t>
            </a:r>
            <a:r>
              <a:rPr lang="en-US" sz="2000" b="1" noProof="0" dirty="0" smtClean="0">
                <a:ea typeface="+mj-ea"/>
                <a:cs typeface="+mj-cs"/>
              </a:rPr>
              <a:t>NO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278683"/>
              </p:ext>
            </p:extLst>
          </p:nvPr>
        </p:nvGraphicFramePr>
        <p:xfrm>
          <a:off x="2133600" y="3409950"/>
          <a:ext cx="472439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1447800"/>
                <a:gridCol w="1371599"/>
              </a:tblGrid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Cash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Accrual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Revenues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$    800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Expenses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sng" baseline="0" dirty="0" smtClean="0">
                          <a:solidFill>
                            <a:schemeClr val="tx1"/>
                          </a:solidFill>
                        </a:rPr>
                        <a:t>(1,400)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Income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(Loss)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   (600)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6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307841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ACCRUAL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5257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Using the Accrual Basis, would you record the $1,400 rent paid on 2/1?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58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173316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ACCRUAL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5257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Using the Accrual Basis, would you record the $1,400 rent paid on 2/1?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38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0"/>
            <a:ext cx="8153400" cy="479822"/>
          </a:xfrm>
        </p:spPr>
        <p:txBody>
          <a:bodyPr/>
          <a:lstStyle/>
          <a:p>
            <a:pPr>
              <a:defRPr/>
            </a:pPr>
            <a:r>
              <a:rPr lang="en-US" smtClean="0"/>
              <a:t>Cash vs. Accrual Basis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95350"/>
            <a:ext cx="7010400" cy="2057400"/>
          </a:xfrm>
        </p:spPr>
        <p:txBody>
          <a:bodyPr/>
          <a:lstStyle/>
          <a:p>
            <a:r>
              <a:rPr lang="en-US" altLang="en-US" b="1" dirty="0" smtClean="0"/>
              <a:t>Cash Basis</a:t>
            </a:r>
          </a:p>
          <a:p>
            <a:pPr>
              <a:lnSpc>
                <a:spcPct val="60000"/>
              </a:lnSpc>
            </a:pPr>
            <a:endParaRPr lang="en-US" altLang="en-US" dirty="0" smtClean="0"/>
          </a:p>
          <a:p>
            <a:pPr lvl="1"/>
            <a:r>
              <a:rPr lang="en-US" altLang="en-US" sz="2400" dirty="0" smtClean="0"/>
              <a:t>The cash basis system recognizes revenue when cash is received and expenses when cash is paid.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71750"/>
            <a:ext cx="1905000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833989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ACCRUAL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5257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+mj-ea"/>
                <a:cs typeface="+mj-cs"/>
              </a:rPr>
              <a:t>How about the $800 you collected in cash from your customers?</a:t>
            </a:r>
            <a:r>
              <a:rPr lang="en-US" sz="2000" noProof="0" dirty="0" smtClean="0">
                <a:ea typeface="+mj-ea"/>
                <a:cs typeface="+mj-cs"/>
              </a:rPr>
              <a:t> 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09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381274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ACCRUAL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5257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+mj-ea"/>
                <a:cs typeface="+mj-cs"/>
              </a:rPr>
              <a:t>How about the $800 you collected in cash from your customers?</a:t>
            </a:r>
            <a:r>
              <a:rPr lang="en-US" sz="2000" noProof="0" dirty="0" smtClean="0">
                <a:ea typeface="+mj-ea"/>
                <a:cs typeface="+mj-cs"/>
              </a:rPr>
              <a:t> 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25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955601"/>
              </p:ext>
            </p:extLst>
          </p:nvPr>
        </p:nvGraphicFramePr>
        <p:xfrm>
          <a:off x="609600" y="1962150"/>
          <a:ext cx="8001003" cy="1512432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ACCRUAL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66294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Would you record the $1,200 in revenue you earned on account?  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87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915115"/>
              </p:ext>
            </p:extLst>
          </p:nvPr>
        </p:nvGraphicFramePr>
        <p:xfrm>
          <a:off x="609600" y="1962150"/>
          <a:ext cx="8001003" cy="1512432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ACCRUAL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66294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Would you record the $1,200 in revenue you earned on account?   </a:t>
            </a:r>
            <a:r>
              <a:rPr lang="en-US" sz="2000" b="1" dirty="0" smtClean="0">
                <a:ea typeface="+mj-ea"/>
                <a:cs typeface="+mj-cs"/>
              </a:rPr>
              <a:t>YES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90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983885"/>
              </p:ext>
            </p:extLst>
          </p:nvPr>
        </p:nvGraphicFramePr>
        <p:xfrm>
          <a:off x="609600" y="1962150"/>
          <a:ext cx="8001003" cy="1512432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ACCRUAL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66294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Would you record the $1,200 in revenue you earned on account?  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18850"/>
            <a:ext cx="70104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+mj-ea"/>
                <a:cs typeface="+mj-cs"/>
              </a:rPr>
              <a:t>Under the Accrual Basis, what is the Net Income (Loss)?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0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259391"/>
              </p:ext>
            </p:extLst>
          </p:nvPr>
        </p:nvGraphicFramePr>
        <p:xfrm>
          <a:off x="609600" y="1962150"/>
          <a:ext cx="8001003" cy="1512432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(1,400)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$600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ACCRUAL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66294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ea typeface="+mj-ea"/>
                <a:cs typeface="+mj-cs"/>
              </a:rPr>
              <a:t>Would you record the $1,200 in revenue you earned on account?  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06111"/>
              </p:ext>
            </p:extLst>
          </p:nvPr>
        </p:nvGraphicFramePr>
        <p:xfrm>
          <a:off x="2019300" y="3562350"/>
          <a:ext cx="472439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1447800"/>
                <a:gridCol w="1371599"/>
              </a:tblGrid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Cash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Accrual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Revenues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$    800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$ 2,000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Expenses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sng" baseline="0" dirty="0" smtClean="0">
                          <a:solidFill>
                            <a:schemeClr val="tx1"/>
                          </a:solidFill>
                        </a:rPr>
                        <a:t>(1,400)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 smtClean="0">
                          <a:solidFill>
                            <a:schemeClr val="tx1"/>
                          </a:solidFill>
                        </a:rPr>
                        <a:t>   (1,400)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Income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(Loss)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$  (600)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   600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6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Cash vs. Accrual Basis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71550"/>
            <a:ext cx="6553200" cy="302895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 smtClean="0"/>
              <a:t>Weaknesses of the Cash Basis Method </a:t>
            </a:r>
            <a:r>
              <a:rPr lang="en-US" altLang="en-US" sz="6000" b="0" i="0" dirty="0" smtClean="0">
                <a:latin typeface="Wingdings" pitchFamily="2" charset="2"/>
              </a:rPr>
              <a:t>L</a:t>
            </a:r>
            <a:r>
              <a:rPr lang="en-US" altLang="en-US" sz="6000" dirty="0" smtClean="0"/>
              <a:t> </a:t>
            </a:r>
            <a:r>
              <a:rPr lang="en-US" altLang="en-US" dirty="0" smtClean="0"/>
              <a:t>	 		</a:t>
            </a:r>
            <a:endParaRPr lang="en-US" altLang="en-US" sz="3600" b="0" i="0" dirty="0" smtClean="0"/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 smtClean="0"/>
              <a:t>cost incurred to generate revenues are </a:t>
            </a:r>
            <a:r>
              <a:rPr lang="en-US" altLang="en-US" dirty="0" smtClean="0"/>
              <a:t>    not </a:t>
            </a:r>
            <a:r>
              <a:rPr lang="en-US" altLang="en-US" dirty="0" smtClean="0"/>
              <a:t>matched with those revenues.</a:t>
            </a:r>
          </a:p>
          <a:p>
            <a:pPr lvl="1">
              <a:lnSpc>
                <a:spcPct val="70000"/>
              </a:lnSpc>
            </a:pPr>
            <a:endParaRPr lang="en-US" altLang="en-US" dirty="0" smtClean="0"/>
          </a:p>
          <a:p>
            <a:pPr marL="914400" lvl="1" indent="-457200">
              <a:buFontTx/>
              <a:buChar char="-"/>
            </a:pPr>
            <a:r>
              <a:rPr lang="en-US" altLang="en-US" sz="2600" dirty="0" smtClean="0"/>
              <a:t>Cash is not always received when the revenue is “earned”.</a:t>
            </a:r>
          </a:p>
          <a:p>
            <a:pPr marL="914400" lvl="1" indent="-457200">
              <a:buFontTx/>
              <a:buChar char="-"/>
            </a:pPr>
            <a:endParaRPr lang="en-US" altLang="en-US" sz="2600" dirty="0" smtClean="0"/>
          </a:p>
          <a:p>
            <a:pPr marL="914400" lvl="1" indent="-457200">
              <a:buFontTx/>
              <a:buChar char="-"/>
            </a:pPr>
            <a:r>
              <a:rPr lang="en-US" altLang="en-US" sz="2600" dirty="0" smtClean="0"/>
              <a:t>Cash is not always paid when the expense is “incurred”.  </a:t>
            </a:r>
            <a:endParaRPr lang="en-US" altLang="en-US" sz="2600" dirty="0" smtClean="0"/>
          </a:p>
          <a:p>
            <a:pPr lvl="1">
              <a:buFont typeface="Wingdings" pitchFamily="2" charset="2"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71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bldLvl="2" autoUpdateAnimBg="0" advAuto="17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047750"/>
            <a:ext cx="4953000" cy="302895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en-US" b="1" dirty="0" smtClean="0"/>
              <a:t>Accrual Basis</a:t>
            </a:r>
          </a:p>
          <a:p>
            <a:pPr>
              <a:lnSpc>
                <a:spcPct val="10000"/>
              </a:lnSpc>
            </a:pPr>
            <a:endParaRPr lang="en-US" altLang="en-US" dirty="0" smtClean="0"/>
          </a:p>
          <a:p>
            <a:pPr lvl="1"/>
            <a:r>
              <a:rPr lang="en-US" altLang="en-US" dirty="0" smtClean="0"/>
              <a:t>The recognition of revenue and expenses does not depend on when cash is actually received or </a:t>
            </a:r>
            <a:r>
              <a:rPr lang="en-US" altLang="en-US" dirty="0" smtClean="0"/>
              <a:t>paid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Instead, the accrual basis attempts to match expenses with revenues.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8153400" cy="47982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Accrual Basis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00150"/>
            <a:ext cx="3530600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1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 autoUpdateAnimBg="0" advAuto="1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9200" y="819150"/>
            <a:ext cx="70104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The accrual basis method is based on the following two principles:</a:t>
            </a:r>
          </a:p>
          <a:p>
            <a:endParaRPr lang="en-US" altLang="en-US" dirty="0" smtClean="0"/>
          </a:p>
          <a:p>
            <a:pPr lvl="1"/>
            <a:r>
              <a:rPr lang="en-US" altLang="en-US" b="1" dirty="0" smtClean="0"/>
              <a:t>Revenue Principle</a:t>
            </a:r>
          </a:p>
          <a:p>
            <a:pPr lvl="1"/>
            <a:endParaRPr lang="en-US" altLang="en-US" b="1" dirty="0" smtClean="0"/>
          </a:p>
          <a:p>
            <a:pPr lvl="1"/>
            <a:r>
              <a:rPr lang="en-US" altLang="en-US" b="1" dirty="0" smtClean="0"/>
              <a:t>Matching Principle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85750"/>
            <a:ext cx="81534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Accrual Basis</a:t>
            </a:r>
          </a:p>
        </p:txBody>
      </p:sp>
    </p:spTree>
    <p:extLst>
      <p:ext uri="{BB962C8B-B14F-4D97-AF65-F5344CB8AC3E}">
        <p14:creationId xmlns:p14="http://schemas.microsoft.com/office/powerpoint/2010/main" val="418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6125" y="895350"/>
            <a:ext cx="5105400" cy="36576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US" altLang="en-US" sz="2600" b="1" dirty="0" smtClean="0"/>
          </a:p>
          <a:p>
            <a:pPr lvl="1">
              <a:lnSpc>
                <a:spcPct val="80000"/>
              </a:lnSpc>
            </a:pPr>
            <a:endParaRPr lang="en-US" altLang="en-US" sz="2200" dirty="0" smtClean="0"/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Requires that you record revenue when it is EARNED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regardless of when cash is received:</a:t>
            </a:r>
          </a:p>
          <a:p>
            <a:pPr lvl="1">
              <a:lnSpc>
                <a:spcPct val="80000"/>
              </a:lnSpc>
            </a:pPr>
            <a:endParaRPr lang="en-US" altLang="en-US" sz="2200" dirty="0"/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	</a:t>
            </a:r>
            <a:r>
              <a:rPr lang="en-US" altLang="en-US" sz="2200" u="sng" dirty="0" smtClean="0"/>
              <a:t>Definition of EARNED:</a:t>
            </a:r>
          </a:p>
          <a:p>
            <a:pPr lvl="1">
              <a:lnSpc>
                <a:spcPct val="80000"/>
              </a:lnSpc>
            </a:pPr>
            <a:endParaRPr lang="en-US" altLang="en-US" sz="2200" dirty="0" smtClean="0"/>
          </a:p>
          <a:p>
            <a:pPr lvl="2">
              <a:lnSpc>
                <a:spcPct val="110000"/>
              </a:lnSpc>
            </a:pPr>
            <a:r>
              <a:rPr lang="en-US" altLang="en-US" sz="2200" dirty="0" smtClean="0"/>
              <a:t>When service is provided or product delivered.</a:t>
            </a:r>
          </a:p>
          <a:p>
            <a:pPr lvl="1">
              <a:lnSpc>
                <a:spcPct val="80000"/>
              </a:lnSpc>
            </a:pPr>
            <a:endParaRPr lang="en-US" altLang="en-US" sz="2200" dirty="0" smtClean="0"/>
          </a:p>
          <a:p>
            <a:pPr lvl="1">
              <a:lnSpc>
                <a:spcPct val="60000"/>
              </a:lnSpc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47950"/>
            <a:ext cx="3621325" cy="2266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14350"/>
            <a:ext cx="55626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+mj-ea"/>
                <a:cs typeface="+mj-cs"/>
              </a:rPr>
              <a:t>Revenue Recognition Principle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51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 autoUpdateAnimBg="0" advAuto="17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5750"/>
            <a:ext cx="5410200" cy="35814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3300" b="1" dirty="0" smtClean="0"/>
              <a:t>Matching Principle</a:t>
            </a:r>
          </a:p>
          <a:p>
            <a:endParaRPr lang="en-US" altLang="en-US" dirty="0" smtClean="0"/>
          </a:p>
          <a:p>
            <a:pPr lvl="1"/>
            <a:r>
              <a:rPr lang="en-US" altLang="en-US" dirty="0" smtClean="0"/>
              <a:t>Expenses incurred in earning revenue should be recognized during the same period.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Basically, “matching” the expenses against the revenues earned in the same period.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28" y="3028950"/>
            <a:ext cx="2806272" cy="249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bldLvl="2" autoUpdateAnimBg="0" advAuto="18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9550"/>
            <a:ext cx="7010400" cy="4057650"/>
          </a:xfrm>
        </p:spPr>
        <p:txBody>
          <a:bodyPr>
            <a:normAutofit fontScale="92500"/>
          </a:bodyPr>
          <a:lstStyle/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altLang="en-US" sz="2800" b="1" u="sng" dirty="0" smtClean="0">
                <a:solidFill>
                  <a:srgbClr val="FF33CC"/>
                </a:solidFill>
              </a:rPr>
              <a:t>EXAMPLE:  Rosemary’s Flower Shop</a:t>
            </a:r>
          </a:p>
          <a:p>
            <a:pPr lvl="1">
              <a:lnSpc>
                <a:spcPct val="80000"/>
              </a:lnSpc>
            </a:pPr>
            <a:endParaRPr lang="en-US" altLang="en-US" sz="2200" dirty="0" smtClean="0"/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Delivery van breaks down right before Valentines Day!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/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The shop rents a delivery van while the old one is being repaired.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/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The shop pays the rental company up front on February 1</a:t>
            </a:r>
            <a:r>
              <a:rPr lang="en-US" altLang="en-US" sz="2200" baseline="30000" dirty="0" smtClean="0"/>
              <a:t>st</a:t>
            </a:r>
            <a:r>
              <a:rPr lang="en-US" altLang="en-US" sz="2200" dirty="0" smtClean="0"/>
              <a:t> for one month’s rental-  $1,400.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/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The shop uses the rental van for the busy month of February earning a total of $2,000 in Revenue ($800 paid in cash, $1,200 on account.)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1962150"/>
            <a:ext cx="24098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125066"/>
              </p:ext>
            </p:extLst>
          </p:nvPr>
        </p:nvGraphicFramePr>
        <p:xfrm>
          <a:off x="609600" y="1962150"/>
          <a:ext cx="8001003" cy="1287688"/>
        </p:xfrm>
        <a:graphic>
          <a:graphicData uri="http://schemas.openxmlformats.org/drawingml/2006/table">
            <a:tbl>
              <a:tblPr/>
              <a:tblGrid>
                <a:gridCol w="681544"/>
                <a:gridCol w="1071056"/>
                <a:gridCol w="1309975"/>
                <a:gridCol w="1094843"/>
                <a:gridCol w="209550"/>
                <a:gridCol w="1271832"/>
                <a:gridCol w="1178010"/>
                <a:gridCol w="1184193"/>
              </a:tblGrid>
              <a:tr h="25186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          =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Liabilities       +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 Equity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Cash   </a:t>
                      </a: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+  Accts Rec.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Ret. Earn.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Revenue       -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Expenses   =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Net Income(Loss)</a:t>
                      </a: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34492" marB="344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52700" y="100019"/>
            <a:ext cx="36576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CASH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409950"/>
            <a:ext cx="6019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85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 Me Your Idea Animated">
  <a:themeElements>
    <a:clrScheme name="pitch_me_your_idea">
      <a:dk1>
        <a:srgbClr val="000000"/>
      </a:dk1>
      <a:lt1>
        <a:srgbClr val="FFFFFF"/>
      </a:lt1>
      <a:dk2>
        <a:srgbClr val="003161"/>
      </a:dk2>
      <a:lt2>
        <a:srgbClr val="BBB29C"/>
      </a:lt2>
      <a:accent1>
        <a:srgbClr val="F0F3FB"/>
      </a:accent1>
      <a:accent2>
        <a:srgbClr val="D8DBE4"/>
      </a:accent2>
      <a:accent3>
        <a:srgbClr val="9CA5BB"/>
      </a:accent3>
      <a:accent4>
        <a:srgbClr val="626F8E"/>
      </a:accent4>
      <a:accent5>
        <a:srgbClr val="384052"/>
      </a:accent5>
      <a:accent6>
        <a:srgbClr val="000000"/>
      </a:accent6>
      <a:hlink>
        <a:srgbClr val="657C95"/>
      </a:hlink>
      <a:folHlink>
        <a:srgbClr val="D8DBE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itch Me Your Idea Static">
  <a:themeElements>
    <a:clrScheme name="pitch_me_your_idea">
      <a:dk1>
        <a:srgbClr val="000000"/>
      </a:dk1>
      <a:lt1>
        <a:srgbClr val="FFFFFF"/>
      </a:lt1>
      <a:dk2>
        <a:srgbClr val="003161"/>
      </a:dk2>
      <a:lt2>
        <a:srgbClr val="BBB29C"/>
      </a:lt2>
      <a:accent1>
        <a:srgbClr val="F0F3FB"/>
      </a:accent1>
      <a:accent2>
        <a:srgbClr val="D8DBE4"/>
      </a:accent2>
      <a:accent3>
        <a:srgbClr val="9CA5BB"/>
      </a:accent3>
      <a:accent4>
        <a:srgbClr val="626F8E"/>
      </a:accent4>
      <a:accent5>
        <a:srgbClr val="384052"/>
      </a:accent5>
      <a:accent6>
        <a:srgbClr val="000000"/>
      </a:accent6>
      <a:hlink>
        <a:srgbClr val="657C95"/>
      </a:hlink>
      <a:folHlink>
        <a:srgbClr val="D8DBE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22115</TotalTime>
  <Words>1123</Words>
  <Application>Microsoft Office PowerPoint</Application>
  <PresentationFormat>On-screen Show (16:9)</PresentationFormat>
  <Paragraphs>366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Wingdings</vt:lpstr>
      <vt:lpstr>Calibri</vt:lpstr>
      <vt:lpstr>Monotype Sorts</vt:lpstr>
      <vt:lpstr>Segoe UI</vt:lpstr>
      <vt:lpstr>Times New Roman</vt:lpstr>
      <vt:lpstr>Century Gothic</vt:lpstr>
      <vt:lpstr>Perpetua</vt:lpstr>
      <vt:lpstr>Pitch Me Your Idea Animated</vt:lpstr>
      <vt:lpstr>Pitch Me Your Idea Static</vt:lpstr>
      <vt:lpstr>Principles of Financial Accounting Chapter 2</vt:lpstr>
      <vt:lpstr>Cash vs. Accrual Basis</vt:lpstr>
      <vt:lpstr>Cash vs. Accrual Basis</vt:lpstr>
      <vt:lpstr>Accrual 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support@presentermedia.com;www.presentermedia.com</dc:creator>
  <cp:lastModifiedBy>Scott Paxton</cp:lastModifiedBy>
  <cp:revision>415</cp:revision>
  <dcterms:created xsi:type="dcterms:W3CDTF">2009-04-22T21:54:33Z</dcterms:created>
  <dcterms:modified xsi:type="dcterms:W3CDTF">2013-08-28T19:15:39Z</dcterms:modified>
</cp:coreProperties>
</file>